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6.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91" r:id="rId2"/>
    <p:sldId id="270" r:id="rId3"/>
    <p:sldId id="288" r:id="rId4"/>
    <p:sldId id="339" r:id="rId5"/>
    <p:sldId id="337" r:id="rId6"/>
    <p:sldId id="315" r:id="rId7"/>
    <p:sldId id="323" r:id="rId8"/>
    <p:sldId id="335" r:id="rId9"/>
    <p:sldId id="316" r:id="rId10"/>
    <p:sldId id="338" r:id="rId11"/>
    <p:sldId id="326" r:id="rId12"/>
    <p:sldId id="317" r:id="rId13"/>
    <p:sldId id="318" r:id="rId14"/>
    <p:sldId id="340" r:id="rId15"/>
    <p:sldId id="330" r:id="rId16"/>
    <p:sldId id="354" r:id="rId17"/>
    <p:sldId id="332" r:id="rId18"/>
    <p:sldId id="355" r:id="rId19"/>
    <p:sldId id="336" r:id="rId20"/>
    <p:sldId id="359" r:id="rId21"/>
    <p:sldId id="360" r:id="rId22"/>
    <p:sldId id="378"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ohl, Zachary T." initials="MZT" lastIdx="15" clrIdx="0">
    <p:extLst>
      <p:ext uri="{19B8F6BF-5375-455C-9EA6-DF929625EA0E}">
        <p15:presenceInfo xmlns:p15="http://schemas.microsoft.com/office/powerpoint/2012/main" userId="S-1-5-21-2005352356-2018378189-366286951-42901" providerId="AD"/>
      </p:ext>
    </p:extLst>
  </p:cmAuthor>
  <p:cmAuthor id="2" name="Angel, Stacy" initials="AS" lastIdx="197" clrIdx="1">
    <p:extLst>
      <p:ext uri="{19B8F6BF-5375-455C-9EA6-DF929625EA0E}">
        <p15:presenceInfo xmlns:p15="http://schemas.microsoft.com/office/powerpoint/2012/main" userId="S-1-5-21-2005352356-2018378189-366286951-34289" providerId="AD"/>
      </p:ext>
    </p:extLst>
  </p:cmAuthor>
  <p:cmAuthor id="3" name="Michaels, Joelle" initials="MJ" lastIdx="190" clrIdx="2">
    <p:extLst>
      <p:ext uri="{19B8F6BF-5375-455C-9EA6-DF929625EA0E}">
        <p15:presenceInfo xmlns:p15="http://schemas.microsoft.com/office/powerpoint/2012/main" userId="S-1-5-21-2005352356-2018378189-366286951-1598" providerId="AD"/>
      </p:ext>
    </p:extLst>
  </p:cmAuthor>
  <p:cmAuthor id="4" name="Lawrence, Chrishelle" initials="LC" lastIdx="104" clrIdx="3">
    <p:extLst>
      <p:ext uri="{19B8F6BF-5375-455C-9EA6-DF929625EA0E}">
        <p15:presenceInfo xmlns:p15="http://schemas.microsoft.com/office/powerpoint/2012/main" userId="S-1-5-21-2005352356-2018378189-366286951-35970" providerId="AD"/>
      </p:ext>
    </p:extLst>
  </p:cmAuthor>
  <p:cmAuthor id="5" name="Olsen, Jay" initials="OJ" lastIdx="26" clrIdx="4">
    <p:extLst>
      <p:ext uri="{19B8F6BF-5375-455C-9EA6-DF929625EA0E}">
        <p15:presenceInfo xmlns:p15="http://schemas.microsoft.com/office/powerpoint/2012/main" userId="S-1-5-21-2005352356-2018378189-366286951-1637" providerId="AD"/>
      </p:ext>
    </p:extLst>
  </p:cmAuthor>
  <p:cmAuthor id="6" name="Lewis, Katie" initials="LK" lastIdx="8" clrIdx="5">
    <p:extLst>
      <p:ext uri="{19B8F6BF-5375-455C-9EA6-DF929625EA0E}">
        <p15:presenceInfo xmlns:p15="http://schemas.microsoft.com/office/powerpoint/2012/main" userId="S-1-5-21-2005352356-2018378189-366286951-10567" providerId="AD"/>
      </p:ext>
    </p:extLst>
  </p:cmAuthor>
  <p:cmAuthor id="7" name="Grady, Sarah K." initials="GSK" lastIdx="124" clrIdx="6">
    <p:extLst>
      <p:ext uri="{19B8F6BF-5375-455C-9EA6-DF929625EA0E}">
        <p15:presenceInfo xmlns:p15="http://schemas.microsoft.com/office/powerpoint/2012/main" userId="S-1-5-21-2005352356-2018378189-366286951-43826" providerId="AD"/>
      </p:ext>
    </p:extLst>
  </p:cmAuthor>
  <p:cmAuthor id="8" name="Sourmehi, Courtney" initials="SC" lastIdx="33" clrIdx="7">
    <p:extLst>
      <p:ext uri="{19B8F6BF-5375-455C-9EA6-DF929625EA0E}">
        <p15:presenceInfo xmlns:p15="http://schemas.microsoft.com/office/powerpoint/2012/main" userId="S-1-5-21-2005352356-2018378189-366286951-40372" providerId="AD"/>
      </p:ext>
    </p:extLst>
  </p:cmAuthor>
  <p:cmAuthor id="9" name="Boedecker, Erin " initials="EBE" lastIdx="7" clrIdx="8">
    <p:extLst>
      <p:ext uri="{19B8F6BF-5375-455C-9EA6-DF929625EA0E}">
        <p15:presenceInfo xmlns:p15="http://schemas.microsoft.com/office/powerpoint/2012/main" userId="Boedecker, Erin " providerId="None"/>
      </p:ext>
    </p:extLst>
  </p:cmAuthor>
  <p:cmAuthor id="10" name="Jarzomski, Kevin" initials="JK" lastIdx="32" clrIdx="9">
    <p:extLst>
      <p:ext uri="{19B8F6BF-5375-455C-9EA6-DF929625EA0E}">
        <p15:presenceInfo xmlns:p15="http://schemas.microsoft.com/office/powerpoint/2012/main" userId="S-1-5-21-2005352356-2018378189-366286951-12795" providerId="AD"/>
      </p:ext>
    </p:extLst>
  </p:cmAuthor>
  <p:cmAuthor id="11" name="Mead, Ian" initials="MI" lastIdx="10" clrIdx="10">
    <p:extLst>
      <p:ext uri="{19B8F6BF-5375-455C-9EA6-DF929625EA0E}">
        <p15:presenceInfo xmlns:p15="http://schemas.microsoft.com/office/powerpoint/2012/main" userId="S-1-5-21-2005352356-2018378189-366286951-36035" providerId="AD"/>
      </p:ext>
    </p:extLst>
  </p:cmAuthor>
  <p:cmAuthor id="12" name="Gellert, Laura C." initials="GLC" lastIdx="4" clrIdx="11">
    <p:extLst>
      <p:ext uri="{19B8F6BF-5375-455C-9EA6-DF929625EA0E}">
        <p15:presenceInfo xmlns:p15="http://schemas.microsoft.com/office/powerpoint/2012/main" userId="S-1-5-21-2005352356-2018378189-366286951-44884" providerId="AD"/>
      </p:ext>
    </p:extLst>
  </p:cmAuthor>
  <p:cmAuthor id="13" name="Alparslan, Tuncay" initials="AT" lastIdx="27" clrIdx="12">
    <p:extLst>
      <p:ext uri="{19B8F6BF-5375-455C-9EA6-DF929625EA0E}">
        <p15:presenceInfo xmlns:p15="http://schemas.microsoft.com/office/powerpoint/2012/main" userId="S-1-5-21-2005352356-2018378189-366286951-34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A5E"/>
    <a:srgbClr val="7DD7FF"/>
    <a:srgbClr val="00C1C6"/>
    <a:srgbClr val="B4CF9F"/>
    <a:srgbClr val="B6AEC5"/>
    <a:srgbClr val="A5CEC6"/>
    <a:srgbClr val="86EDD9"/>
    <a:srgbClr val="FF6600"/>
    <a:srgbClr val="A7373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9" autoAdjust="0"/>
    <p:restoredTop sz="93827" autoAdjust="0"/>
  </p:normalViewPr>
  <p:slideViewPr>
    <p:cSldViewPr snapToGrid="0">
      <p:cViewPr varScale="1">
        <p:scale>
          <a:sx n="86" d="100"/>
          <a:sy n="86" d="100"/>
        </p:scale>
        <p:origin x="533" y="58"/>
      </p:cViewPr>
      <p:guideLst>
        <p:guide orient="horz" pos="259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3476"/>
    </p:cViewPr>
  </p:sorterViewPr>
  <p:notesViewPr>
    <p:cSldViewPr snapToGrid="0">
      <p:cViewPr varScale="1">
        <p:scale>
          <a:sx n="85" d="100"/>
          <a:sy n="85" d="100"/>
        </p:scale>
        <p:origin x="229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fs-f3\oes\ECES\ECES\CBECS\2018%20CBECS\11%20-%20Publication\Flipbooks\CE%20Release%202\C&amp;E%20Release%202%20Flipbook%20Figure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1\C&amp;E%20Preliminary%20Flipbook%20Figures.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Release%202%20Flipbook%20Figures.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Release%202%20Flipbook%20Figures.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Release%202%20Flipbook%20Figures.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Release%202%20Flipbook%20Figures.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Release%202%20Flipbook%20Figures.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Release%202%20Flipbook%20Figures.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2" Type="http://schemas.openxmlformats.org/officeDocument/2006/relationships/oleObject" Target="file:///\\fs-f3\oes\ECES\ECES\CBECS\2018%20CBECS\11%20-%20Publication\Flipbooks\CE%20Release%202\C&amp;E%20Release%202%20Flipbook%20Figures.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Release%202%20Flipbook%20Figures.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Release%202%20Flipbook%20Figures.xlsx" TargetMode="External"/><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43.xml"/><Relationship Id="rId1" Type="http://schemas.microsoft.com/office/2011/relationships/chartStyle" Target="style43.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44.xml"/><Relationship Id="rId1" Type="http://schemas.microsoft.com/office/2011/relationships/chartStyle" Target="style44.xml"/></Relationships>
</file>

<file path=ppt/charts/_rels/chart47.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45.xml"/><Relationship Id="rId1" Type="http://schemas.microsoft.com/office/2011/relationships/chartStyle" Target="style45.xml"/></Relationships>
</file>

<file path=ppt/charts/_rels/chart48.xml.rels><?xml version="1.0" encoding="UTF-8" standalone="yes"?>
<Relationships xmlns="http://schemas.openxmlformats.org/package/2006/relationships"><Relationship Id="rId3" Type="http://schemas.openxmlformats.org/officeDocument/2006/relationships/oleObject" Target="file:///\\fs-f3\oes\ECES\ECES\CBECS\2018%20CBECS\11%20-%20Publication\Flipbooks\CE%20Release%202\C&amp;E%20Release%202%20Flipbook%20Figures.xlsx" TargetMode="External"/><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Flipbook%20Figures.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Release%202%20Flipbook%20Figures.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HL\OneDrive%20-%20Energy%20Information%20Administration\Documents\CBECS\2018\Flipbooks\C&amp;E%20Release%202%20Flipbook%20Figure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8768939393939392E-2"/>
          <c:y val="6.3679318616550198E-2"/>
          <c:w val="0.9086174242424242"/>
          <c:h val="0.80430648013260642"/>
        </c:manualLayout>
      </c:layout>
      <c:lineChart>
        <c:grouping val="standard"/>
        <c:varyColors val="0"/>
        <c:ser>
          <c:idx val="0"/>
          <c:order val="0"/>
          <c:tx>
            <c:strRef>
              <c:f>'6. trends'!$J$3</c:f>
              <c:strCache>
                <c:ptCount val="1"/>
                <c:pt idx="0">
                  <c:v>total  </c:v>
                </c:pt>
              </c:strCache>
            </c:strRef>
          </c:tx>
          <c:spPr>
            <a:ln>
              <a:solidFill>
                <a:srgbClr val="675005"/>
              </a:solidFill>
              <a:prstDash val="dash"/>
            </a:ln>
          </c:spPr>
          <c:marker>
            <c:symbol val="circle"/>
            <c:size val="8"/>
            <c:spPr>
              <a:solidFill>
                <a:srgbClr val="675005"/>
              </a:solidFill>
              <a:ln>
                <a:noFill/>
                <a:prstDash val="solid"/>
              </a:ln>
            </c:spPr>
          </c:marker>
          <c:cat>
            <c:numRef>
              <c:f>'6. trends'!$A$4:$A$45</c:f>
              <c:numCache>
                <c:formatCode>General</c:formatCode>
                <c:ptCount val="42"/>
                <c:pt idx="0">
                  <c:v>1979</c:v>
                </c:pt>
                <c:pt idx="4">
                  <c:v>1983</c:v>
                </c:pt>
                <c:pt idx="7">
                  <c:v>1986</c:v>
                </c:pt>
                <c:pt idx="10">
                  <c:v>1989</c:v>
                </c:pt>
                <c:pt idx="13">
                  <c:v>1992</c:v>
                </c:pt>
                <c:pt idx="16">
                  <c:v>1995</c:v>
                </c:pt>
                <c:pt idx="20">
                  <c:v>1999</c:v>
                </c:pt>
                <c:pt idx="24">
                  <c:v>2003</c:v>
                </c:pt>
                <c:pt idx="33">
                  <c:v>2012</c:v>
                </c:pt>
                <c:pt idx="39">
                  <c:v>2018</c:v>
                </c:pt>
              </c:numCache>
            </c:numRef>
          </c:cat>
          <c:val>
            <c:numRef>
              <c:f>'6. trends'!$J$4:$J$45</c:f>
              <c:numCache>
                <c:formatCode>General</c:formatCode>
                <c:ptCount val="42"/>
                <c:pt idx="0">
                  <c:v>5825</c:v>
                </c:pt>
                <c:pt idx="4">
                  <c:v>5470</c:v>
                </c:pt>
                <c:pt idx="7">
                  <c:v>4977</c:v>
                </c:pt>
                <c:pt idx="10">
                  <c:v>5788</c:v>
                </c:pt>
                <c:pt idx="13">
                  <c:v>5490</c:v>
                </c:pt>
                <c:pt idx="16">
                  <c:v>5321</c:v>
                </c:pt>
                <c:pt idx="20">
                  <c:v>5733</c:v>
                </c:pt>
                <c:pt idx="24">
                  <c:v>6523</c:v>
                </c:pt>
                <c:pt idx="33">
                  <c:v>6963</c:v>
                </c:pt>
                <c:pt idx="39">
                  <c:v>6787</c:v>
                </c:pt>
              </c:numCache>
            </c:numRef>
          </c:val>
          <c:smooth val="0"/>
          <c:extLst>
            <c:ext xmlns:c16="http://schemas.microsoft.com/office/drawing/2014/chart" uri="{C3380CC4-5D6E-409C-BE32-E72D297353CC}">
              <c16:uniqueId val="{00000000-3ABC-4900-9D58-0CAFD3215DEC}"/>
            </c:ext>
          </c:extLst>
        </c:ser>
        <c:ser>
          <c:idx val="2"/>
          <c:order val="1"/>
          <c:tx>
            <c:strRef>
              <c:f>'6. trends'!$K$3</c:f>
              <c:strCache>
                <c:ptCount val="1"/>
                <c:pt idx="0">
                  <c:v>electricity</c:v>
                </c:pt>
              </c:strCache>
            </c:strRef>
          </c:tx>
          <c:spPr>
            <a:ln>
              <a:solidFill>
                <a:srgbClr val="003953"/>
              </a:solidFill>
            </a:ln>
          </c:spPr>
          <c:marker>
            <c:symbol val="circle"/>
            <c:size val="8"/>
            <c:spPr>
              <a:solidFill>
                <a:srgbClr val="003953"/>
              </a:solidFill>
              <a:ln>
                <a:noFill/>
                <a:prstDash val="solid"/>
              </a:ln>
            </c:spPr>
          </c:marker>
          <c:cat>
            <c:numRef>
              <c:f>'6. trends'!$A$4:$A$45</c:f>
              <c:numCache>
                <c:formatCode>General</c:formatCode>
                <c:ptCount val="42"/>
                <c:pt idx="0">
                  <c:v>1979</c:v>
                </c:pt>
                <c:pt idx="4">
                  <c:v>1983</c:v>
                </c:pt>
                <c:pt idx="7">
                  <c:v>1986</c:v>
                </c:pt>
                <c:pt idx="10">
                  <c:v>1989</c:v>
                </c:pt>
                <c:pt idx="13">
                  <c:v>1992</c:v>
                </c:pt>
                <c:pt idx="16">
                  <c:v>1995</c:v>
                </c:pt>
                <c:pt idx="20">
                  <c:v>1999</c:v>
                </c:pt>
                <c:pt idx="24">
                  <c:v>2003</c:v>
                </c:pt>
                <c:pt idx="33">
                  <c:v>2012</c:v>
                </c:pt>
                <c:pt idx="39">
                  <c:v>2018</c:v>
                </c:pt>
              </c:numCache>
            </c:numRef>
          </c:cat>
          <c:val>
            <c:numRef>
              <c:f>'6. trends'!$K$4:$K$45</c:f>
              <c:numCache>
                <c:formatCode>General</c:formatCode>
                <c:ptCount val="42"/>
                <c:pt idx="0">
                  <c:v>2239</c:v>
                </c:pt>
                <c:pt idx="4">
                  <c:v>2415</c:v>
                </c:pt>
                <c:pt idx="7">
                  <c:v>2390</c:v>
                </c:pt>
                <c:pt idx="10">
                  <c:v>2773</c:v>
                </c:pt>
                <c:pt idx="13">
                  <c:v>2609</c:v>
                </c:pt>
                <c:pt idx="16">
                  <c:v>2608</c:v>
                </c:pt>
                <c:pt idx="20">
                  <c:v>3098</c:v>
                </c:pt>
                <c:pt idx="24">
                  <c:v>3559</c:v>
                </c:pt>
                <c:pt idx="33">
                  <c:v>4241</c:v>
                </c:pt>
                <c:pt idx="39">
                  <c:v>4081</c:v>
                </c:pt>
              </c:numCache>
            </c:numRef>
          </c:val>
          <c:smooth val="0"/>
          <c:extLst>
            <c:ext xmlns:c16="http://schemas.microsoft.com/office/drawing/2014/chart" uri="{C3380CC4-5D6E-409C-BE32-E72D297353CC}">
              <c16:uniqueId val="{00000001-3ABC-4900-9D58-0CAFD3215DEC}"/>
            </c:ext>
          </c:extLst>
        </c:ser>
        <c:ser>
          <c:idx val="4"/>
          <c:order val="2"/>
          <c:tx>
            <c:strRef>
              <c:f>'6. trends'!$L$3</c:f>
              <c:strCache>
                <c:ptCount val="1"/>
                <c:pt idx="0">
                  <c:v>natural gas</c:v>
                </c:pt>
              </c:strCache>
            </c:strRef>
          </c:tx>
          <c:spPr>
            <a:ln>
              <a:solidFill>
                <a:srgbClr val="0096D7"/>
              </a:solidFill>
            </a:ln>
          </c:spPr>
          <c:marker>
            <c:symbol val="circle"/>
            <c:size val="8"/>
            <c:spPr>
              <a:solidFill>
                <a:srgbClr val="0096D7"/>
              </a:solidFill>
              <a:ln>
                <a:solidFill>
                  <a:srgbClr val="0096D7"/>
                </a:solidFill>
                <a:prstDash val="solid"/>
              </a:ln>
            </c:spPr>
          </c:marker>
          <c:cat>
            <c:numRef>
              <c:f>'6. trends'!$A$4:$A$45</c:f>
              <c:numCache>
                <c:formatCode>General</c:formatCode>
                <c:ptCount val="42"/>
                <c:pt idx="0">
                  <c:v>1979</c:v>
                </c:pt>
                <c:pt idx="4">
                  <c:v>1983</c:v>
                </c:pt>
                <c:pt idx="7">
                  <c:v>1986</c:v>
                </c:pt>
                <c:pt idx="10">
                  <c:v>1989</c:v>
                </c:pt>
                <c:pt idx="13">
                  <c:v>1992</c:v>
                </c:pt>
                <c:pt idx="16">
                  <c:v>1995</c:v>
                </c:pt>
                <c:pt idx="20">
                  <c:v>1999</c:v>
                </c:pt>
                <c:pt idx="24">
                  <c:v>2003</c:v>
                </c:pt>
                <c:pt idx="33">
                  <c:v>2012</c:v>
                </c:pt>
                <c:pt idx="39">
                  <c:v>2018</c:v>
                </c:pt>
              </c:numCache>
            </c:numRef>
          </c:cat>
          <c:val>
            <c:numRef>
              <c:f>'6. trends'!$L$4:$L$45</c:f>
              <c:numCache>
                <c:formatCode>General</c:formatCode>
                <c:ptCount val="42"/>
                <c:pt idx="0">
                  <c:v>2550</c:v>
                </c:pt>
                <c:pt idx="4">
                  <c:v>2372</c:v>
                </c:pt>
                <c:pt idx="7">
                  <c:v>1723</c:v>
                </c:pt>
                <c:pt idx="10">
                  <c:v>2073</c:v>
                </c:pt>
                <c:pt idx="13">
                  <c:v>2174</c:v>
                </c:pt>
                <c:pt idx="16">
                  <c:v>1946</c:v>
                </c:pt>
                <c:pt idx="20">
                  <c:v>2023.0000000000002</c:v>
                </c:pt>
                <c:pt idx="24">
                  <c:v>2100</c:v>
                </c:pt>
                <c:pt idx="33">
                  <c:v>2248</c:v>
                </c:pt>
                <c:pt idx="39">
                  <c:v>2300</c:v>
                </c:pt>
              </c:numCache>
            </c:numRef>
          </c:val>
          <c:smooth val="0"/>
          <c:extLst>
            <c:ext xmlns:c16="http://schemas.microsoft.com/office/drawing/2014/chart" uri="{C3380CC4-5D6E-409C-BE32-E72D297353CC}">
              <c16:uniqueId val="{00000002-3ABC-4900-9D58-0CAFD3215DEC}"/>
            </c:ext>
          </c:extLst>
        </c:ser>
        <c:ser>
          <c:idx val="6"/>
          <c:order val="3"/>
          <c:tx>
            <c:strRef>
              <c:f>'6. trends'!$M$3</c:f>
              <c:strCache>
                <c:ptCount val="1"/>
                <c:pt idx="0">
                  <c:v>fuel oil</c:v>
                </c:pt>
              </c:strCache>
            </c:strRef>
          </c:tx>
          <c:spPr>
            <a:ln>
              <a:solidFill>
                <a:srgbClr val="BD732A">
                  <a:lumMod val="60000"/>
                  <a:lumOff val="40000"/>
                </a:srgbClr>
              </a:solidFill>
            </a:ln>
          </c:spPr>
          <c:marker>
            <c:symbol val="circle"/>
            <c:size val="8"/>
            <c:spPr>
              <a:solidFill>
                <a:srgbClr val="BD732A">
                  <a:lumMod val="60000"/>
                  <a:lumOff val="40000"/>
                </a:srgbClr>
              </a:solidFill>
              <a:ln>
                <a:noFill/>
                <a:prstDash val="solid"/>
              </a:ln>
            </c:spPr>
          </c:marker>
          <c:cat>
            <c:numRef>
              <c:f>'6. trends'!$A$4:$A$45</c:f>
              <c:numCache>
                <c:formatCode>General</c:formatCode>
                <c:ptCount val="42"/>
                <c:pt idx="0">
                  <c:v>1979</c:v>
                </c:pt>
                <c:pt idx="4">
                  <c:v>1983</c:v>
                </c:pt>
                <c:pt idx="7">
                  <c:v>1986</c:v>
                </c:pt>
                <c:pt idx="10">
                  <c:v>1989</c:v>
                </c:pt>
                <c:pt idx="13">
                  <c:v>1992</c:v>
                </c:pt>
                <c:pt idx="16">
                  <c:v>1995</c:v>
                </c:pt>
                <c:pt idx="20">
                  <c:v>1999</c:v>
                </c:pt>
                <c:pt idx="24">
                  <c:v>2003</c:v>
                </c:pt>
                <c:pt idx="33">
                  <c:v>2012</c:v>
                </c:pt>
                <c:pt idx="39">
                  <c:v>2018</c:v>
                </c:pt>
              </c:numCache>
            </c:numRef>
          </c:cat>
          <c:val>
            <c:numRef>
              <c:f>'6. trends'!$M$4:$M$45</c:f>
              <c:numCache>
                <c:formatCode>General</c:formatCode>
                <c:ptCount val="42"/>
                <c:pt idx="0">
                  <c:v>799</c:v>
                </c:pt>
                <c:pt idx="4">
                  <c:v>356</c:v>
                </c:pt>
                <c:pt idx="7">
                  <c:v>442</c:v>
                </c:pt>
                <c:pt idx="10">
                  <c:v>357</c:v>
                </c:pt>
                <c:pt idx="13">
                  <c:v>272</c:v>
                </c:pt>
                <c:pt idx="16">
                  <c:v>235</c:v>
                </c:pt>
                <c:pt idx="20">
                  <c:v>179</c:v>
                </c:pt>
                <c:pt idx="24">
                  <c:v>228</c:v>
                </c:pt>
                <c:pt idx="33">
                  <c:v>134</c:v>
                </c:pt>
                <c:pt idx="39">
                  <c:v>101</c:v>
                </c:pt>
              </c:numCache>
            </c:numRef>
          </c:val>
          <c:smooth val="0"/>
          <c:extLst>
            <c:ext xmlns:c16="http://schemas.microsoft.com/office/drawing/2014/chart" uri="{C3380CC4-5D6E-409C-BE32-E72D297353CC}">
              <c16:uniqueId val="{00000003-3ABC-4900-9D58-0CAFD3215DEC}"/>
            </c:ext>
          </c:extLst>
        </c:ser>
        <c:ser>
          <c:idx val="8"/>
          <c:order val="4"/>
          <c:tx>
            <c:strRef>
              <c:f>'6. trends'!$N$3</c:f>
              <c:strCache>
                <c:ptCount val="1"/>
                <c:pt idx="0">
                  <c:v>district heat</c:v>
                </c:pt>
              </c:strCache>
            </c:strRef>
          </c:tx>
          <c:spPr>
            <a:ln>
              <a:solidFill>
                <a:srgbClr val="A33340">
                  <a:lumMod val="60000"/>
                  <a:lumOff val="40000"/>
                </a:srgbClr>
              </a:solidFill>
            </a:ln>
          </c:spPr>
          <c:marker>
            <c:symbol val="circle"/>
            <c:size val="8"/>
            <c:spPr>
              <a:solidFill>
                <a:srgbClr val="A33340">
                  <a:lumMod val="60000"/>
                  <a:lumOff val="40000"/>
                </a:srgbClr>
              </a:solidFill>
              <a:ln>
                <a:noFill/>
                <a:prstDash val="solid"/>
              </a:ln>
            </c:spPr>
          </c:marker>
          <c:cat>
            <c:numRef>
              <c:f>'6. trends'!$A$4:$A$45</c:f>
              <c:numCache>
                <c:formatCode>General</c:formatCode>
                <c:ptCount val="42"/>
                <c:pt idx="0">
                  <c:v>1979</c:v>
                </c:pt>
                <c:pt idx="4">
                  <c:v>1983</c:v>
                </c:pt>
                <c:pt idx="7">
                  <c:v>1986</c:v>
                </c:pt>
                <c:pt idx="10">
                  <c:v>1989</c:v>
                </c:pt>
                <c:pt idx="13">
                  <c:v>1992</c:v>
                </c:pt>
                <c:pt idx="16">
                  <c:v>1995</c:v>
                </c:pt>
                <c:pt idx="20">
                  <c:v>1999</c:v>
                </c:pt>
                <c:pt idx="24">
                  <c:v>2003</c:v>
                </c:pt>
                <c:pt idx="33">
                  <c:v>2012</c:v>
                </c:pt>
                <c:pt idx="39">
                  <c:v>2018</c:v>
                </c:pt>
              </c:numCache>
            </c:numRef>
          </c:cat>
          <c:val>
            <c:numRef>
              <c:f>'6. trends'!$N$4:$N$45</c:f>
              <c:numCache>
                <c:formatCode>General</c:formatCode>
                <c:ptCount val="42"/>
                <c:pt idx="0">
                  <c:v>236</c:v>
                </c:pt>
                <c:pt idx="4">
                  <c:v>328</c:v>
                </c:pt>
                <c:pt idx="7">
                  <c:v>422</c:v>
                </c:pt>
                <c:pt idx="10">
                  <c:v>585</c:v>
                </c:pt>
                <c:pt idx="13">
                  <c:v>435</c:v>
                </c:pt>
                <c:pt idx="16">
                  <c:v>533</c:v>
                </c:pt>
                <c:pt idx="20">
                  <c:v>433</c:v>
                </c:pt>
                <c:pt idx="24">
                  <c:v>636</c:v>
                </c:pt>
                <c:pt idx="33">
                  <c:v>341</c:v>
                </c:pt>
                <c:pt idx="39">
                  <c:v>305</c:v>
                </c:pt>
              </c:numCache>
            </c:numRef>
          </c:val>
          <c:smooth val="0"/>
          <c:extLst>
            <c:ext xmlns:c16="http://schemas.microsoft.com/office/drawing/2014/chart" uri="{C3380CC4-5D6E-409C-BE32-E72D297353CC}">
              <c16:uniqueId val="{00000004-3ABC-4900-9D58-0CAFD3215DEC}"/>
            </c:ext>
          </c:extLst>
        </c:ser>
        <c:dLbls>
          <c:showLegendKey val="0"/>
          <c:showVal val="0"/>
          <c:showCatName val="0"/>
          <c:showSerName val="0"/>
          <c:showPercent val="0"/>
          <c:showBubbleSize val="0"/>
        </c:dLbls>
        <c:marker val="1"/>
        <c:smooth val="0"/>
        <c:axId val="-827274832"/>
        <c:axId val="-827272112"/>
      </c:lineChart>
      <c:catAx>
        <c:axId val="-827274832"/>
        <c:scaling>
          <c:orientation val="minMax"/>
        </c:scaling>
        <c:delete val="0"/>
        <c:axPos val="b"/>
        <c:title>
          <c:tx>
            <c:rich>
              <a:bodyPr/>
              <a:lstStyle/>
              <a:p>
                <a:pPr>
                  <a:defRPr/>
                </a:pPr>
                <a:r>
                  <a:rPr lang="en-US" sz="1000" dirty="0"/>
                  <a:t>year of survey</a:t>
                </a:r>
              </a:p>
            </c:rich>
          </c:tx>
          <c:overlay val="0"/>
        </c:title>
        <c:numFmt formatCode="General" sourceLinked="1"/>
        <c:majorTickMark val="none"/>
        <c:minorTickMark val="none"/>
        <c:tickLblPos val="nextTo"/>
        <c:spPr>
          <a:ln w="3175">
            <a:solidFill>
              <a:srgbClr val="FFFFFF">
                <a:lumMod val="85000"/>
              </a:srgbClr>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827272112"/>
        <c:crosses val="autoZero"/>
        <c:auto val="1"/>
        <c:lblAlgn val="ctr"/>
        <c:lblOffset val="100"/>
        <c:tickMarkSkip val="1"/>
        <c:noMultiLvlLbl val="0"/>
      </c:catAx>
      <c:valAx>
        <c:axId val="-827272112"/>
        <c:scaling>
          <c:orientation val="minMax"/>
        </c:scaling>
        <c:delete val="0"/>
        <c:axPos val="l"/>
        <c:majorGridlines>
          <c:spPr>
            <a:ln w="3175">
              <a:solidFill>
                <a:schemeClr val="bg1">
                  <a:lumMod val="85000"/>
                </a:schemeClr>
              </a:solidFill>
              <a:prstDash val="sysDash"/>
            </a:ln>
          </c:spPr>
        </c:majorGridlines>
        <c:numFmt formatCode="#,##0" sourceLinked="0"/>
        <c:majorTickMark val="out"/>
        <c:minorTickMark val="none"/>
        <c:tickLblPos val="nextTo"/>
        <c:spPr>
          <a:ln w="9525">
            <a:noFill/>
          </a:ln>
        </c:spPr>
        <c:txPr>
          <a:bodyPr rot="0" vert="horz"/>
          <a:lstStyle/>
          <a:p>
            <a:pPr>
              <a:defRPr sz="1000" b="0" i="0" u="none" strike="noStrike" baseline="0">
                <a:solidFill>
                  <a:srgbClr val="000000"/>
                </a:solidFill>
                <a:latin typeface="Arial"/>
                <a:ea typeface="Arial"/>
                <a:cs typeface="Arial"/>
              </a:defRPr>
            </a:pPr>
            <a:endParaRPr lang="en-US"/>
          </a:p>
        </c:txPr>
        <c:crossAx val="-827274832"/>
        <c:crosses val="autoZero"/>
        <c:crossBetween val="midCat"/>
      </c:valAx>
      <c:spPr>
        <a:solidFill>
          <a:srgbClr val="FFFFFF"/>
        </a:solidFill>
        <a:ln w="25400">
          <a:noFill/>
        </a:ln>
      </c:spPr>
    </c:plotArea>
    <c:plotVisOnly val="1"/>
    <c:dispBlanksAs val="span"/>
    <c:showDLblsOverMax val="0"/>
  </c:chart>
  <c:spPr>
    <a:solidFill>
      <a:srgbClr val="FFFFFF"/>
    </a:solidFill>
    <a:ln w="3175">
      <a:noFill/>
      <a:prstDash val="solid"/>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'13. pba intensities'!$H$26</c:f>
              <c:strCache>
                <c:ptCount val="1"/>
                <c:pt idx="0">
                  <c:v>thousand Btu/square foot</c:v>
                </c:pt>
              </c:strCache>
            </c:strRef>
          </c:tx>
          <c:spPr>
            <a:solidFill>
              <a:schemeClr val="accent5">
                <a:lumMod val="20000"/>
                <a:lumOff val="80000"/>
              </a:schemeClr>
            </a:solidFill>
            <a:ln>
              <a:noFill/>
            </a:ln>
            <a:effectLst/>
          </c:spPr>
          <c:invertIfNegative val="0"/>
          <c:cat>
            <c:strRef>
              <c:f>'13. pba intensities'!$A$27:$A$42</c:f>
              <c:strCache>
                <c:ptCount val="16"/>
                <c:pt idx="0">
                  <c:v>food service</c:v>
                </c:pt>
                <c:pt idx="1">
                  <c:v>food sales</c:v>
                </c:pt>
                <c:pt idx="2">
                  <c:v>inpatient health care</c:v>
                </c:pt>
                <c:pt idx="3">
                  <c:v>other</c:v>
                </c:pt>
                <c:pt idx="4">
                  <c:v>enclosed and strip malls</c:v>
                </c:pt>
                <c:pt idx="5">
                  <c:v>public order and safety</c:v>
                </c:pt>
                <c:pt idx="6">
                  <c:v>lodging</c:v>
                </c:pt>
                <c:pt idx="7">
                  <c:v>outpatient health care</c:v>
                </c:pt>
                <c:pt idx="8">
                  <c:v>public assembly</c:v>
                </c:pt>
                <c:pt idx="9">
                  <c:v>office</c:v>
                </c:pt>
                <c:pt idx="10">
                  <c:v>retail (other than mall)</c:v>
                </c:pt>
                <c:pt idx="11">
                  <c:v>education</c:v>
                </c:pt>
                <c:pt idx="12">
                  <c:v>service</c:v>
                </c:pt>
                <c:pt idx="13">
                  <c:v>religious worship</c:v>
                </c:pt>
                <c:pt idx="14">
                  <c:v>warehouse and storage</c:v>
                </c:pt>
                <c:pt idx="15">
                  <c:v>vacant</c:v>
                </c:pt>
              </c:strCache>
            </c:strRef>
          </c:cat>
          <c:val>
            <c:numRef>
              <c:f>'13. pba intensities'!$H$27:$H$42</c:f>
              <c:numCache>
                <c:formatCode>0.0</c:formatCode>
                <c:ptCount val="16"/>
                <c:pt idx="0">
                  <c:v>263.25627072999998</c:v>
                </c:pt>
                <c:pt idx="1">
                  <c:v>231.98091661999999</c:v>
                </c:pt>
                <c:pt idx="2">
                  <c:v>193.26654300000001</c:v>
                </c:pt>
                <c:pt idx="3">
                  <c:v>134.80831900000001</c:v>
                </c:pt>
                <c:pt idx="4">
                  <c:v>110.99504481</c:v>
                </c:pt>
                <c:pt idx="5">
                  <c:v>86.329626469999994</c:v>
                </c:pt>
                <c:pt idx="6">
                  <c:v>85.697049351000004</c:v>
                </c:pt>
                <c:pt idx="7">
                  <c:v>82.008094</c:v>
                </c:pt>
                <c:pt idx="8">
                  <c:v>81.095979990000004</c:v>
                </c:pt>
                <c:pt idx="9">
                  <c:v>65.623064999999997</c:v>
                </c:pt>
                <c:pt idx="10">
                  <c:v>64.068273141999995</c:v>
                </c:pt>
                <c:pt idx="11">
                  <c:v>62.726832027</c:v>
                </c:pt>
                <c:pt idx="12">
                  <c:v>50.914467000000002</c:v>
                </c:pt>
                <c:pt idx="13">
                  <c:v>35.341348861</c:v>
                </c:pt>
                <c:pt idx="14">
                  <c:v>30.217161999999998</c:v>
                </c:pt>
                <c:pt idx="15">
                  <c:v>16.760558</c:v>
                </c:pt>
              </c:numCache>
            </c:numRef>
          </c:val>
          <c:extLst>
            <c:ext xmlns:c16="http://schemas.microsoft.com/office/drawing/2014/chart" uri="{C3380CC4-5D6E-409C-BE32-E72D297353CC}">
              <c16:uniqueId val="{00000000-5327-4A01-9844-A7DD588A0F04}"/>
            </c:ext>
          </c:extLst>
        </c:ser>
        <c:dLbls>
          <c:showLegendKey val="0"/>
          <c:showVal val="0"/>
          <c:showCatName val="0"/>
          <c:showSerName val="0"/>
          <c:showPercent val="0"/>
          <c:showBubbleSize val="0"/>
        </c:dLbls>
        <c:gapWidth val="40"/>
        <c:axId val="-805597728"/>
        <c:axId val="-805603712"/>
      </c:barChart>
      <c:catAx>
        <c:axId val="-805597728"/>
        <c:scaling>
          <c:orientation val="maxMin"/>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603712"/>
        <c:crosses val="autoZero"/>
        <c:auto val="1"/>
        <c:lblAlgn val="ctr"/>
        <c:lblOffset val="100"/>
        <c:noMultiLvlLbl val="0"/>
      </c:catAx>
      <c:valAx>
        <c:axId val="-805603712"/>
        <c:scaling>
          <c:orientation val="minMax"/>
        </c:scaling>
        <c:delete val="1"/>
        <c:axPos val="t"/>
        <c:numFmt formatCode="0.0" sourceLinked="1"/>
        <c:majorTickMark val="none"/>
        <c:minorTickMark val="none"/>
        <c:tickLblPos val="nextTo"/>
        <c:crossAx val="-805597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'13. pba intensities'!$A$27</c:f>
              <c:strCache>
                <c:ptCount val="1"/>
                <c:pt idx="0">
                  <c:v>food service</c:v>
                </c:pt>
              </c:strCache>
            </c:strRef>
          </c:tx>
          <c:spPr>
            <a:ln w="63500" cap="rnd">
              <a:solidFill>
                <a:schemeClr val="accent5">
                  <a:lumMod val="20000"/>
                  <a:lumOff val="80000"/>
                </a:schemeClr>
              </a:solidFill>
              <a:round/>
            </a:ln>
            <a:effectLst/>
          </c:spPr>
          <c:marker>
            <c:symbol val="circle"/>
            <c:size val="10"/>
            <c:spPr>
              <a:solidFill>
                <a:schemeClr val="bg1"/>
              </a:solidFill>
              <a:ln w="60325">
                <a:solidFill>
                  <a:schemeClr val="accent1"/>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00-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01-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02-5BDB-4D8A-9C3F-2A66E24EB8C1}"/>
              </c:ext>
            </c:extLst>
          </c:dPt>
          <c:xVal>
            <c:numRef>
              <c:f>'13. pba intensities'!$B$27:$D$27</c:f>
              <c:numCache>
                <c:formatCode>0.0</c:formatCode>
                <c:ptCount val="3"/>
                <c:pt idx="0">
                  <c:v>141.02500000000001</c:v>
                </c:pt>
                <c:pt idx="1">
                  <c:v>381.47300000000001</c:v>
                </c:pt>
                <c:pt idx="2">
                  <c:v>232.86293749999999</c:v>
                </c:pt>
              </c:numCache>
            </c:numRef>
          </c:xVal>
          <c:yVal>
            <c:numRef>
              <c:f>'13. pba intensities'!$E$27:$G$27</c:f>
              <c:numCache>
                <c:formatCode>General</c:formatCode>
                <c:ptCount val="3"/>
                <c:pt idx="0">
                  <c:v>8</c:v>
                </c:pt>
                <c:pt idx="1">
                  <c:v>8</c:v>
                </c:pt>
                <c:pt idx="2">
                  <c:v>8</c:v>
                </c:pt>
              </c:numCache>
            </c:numRef>
          </c:yVal>
          <c:smooth val="0"/>
          <c:extLst>
            <c:ext xmlns:c16="http://schemas.microsoft.com/office/drawing/2014/chart" uri="{C3380CC4-5D6E-409C-BE32-E72D297353CC}">
              <c16:uniqueId val="{00000003-5BDB-4D8A-9C3F-2A66E24EB8C1}"/>
            </c:ext>
          </c:extLst>
        </c:ser>
        <c:ser>
          <c:idx val="1"/>
          <c:order val="1"/>
          <c:tx>
            <c:strRef>
              <c:f>'13. pba intensities'!$A$28</c:f>
              <c:strCache>
                <c:ptCount val="1"/>
                <c:pt idx="0">
                  <c:v>food sales</c:v>
                </c:pt>
              </c:strCache>
            </c:strRef>
          </c:tx>
          <c:spPr>
            <a:ln w="63500" cap="rnd">
              <a:solidFill>
                <a:schemeClr val="accent5">
                  <a:lumMod val="20000"/>
                  <a:lumOff val="80000"/>
                </a:schemeClr>
              </a:solidFill>
              <a:round/>
            </a:ln>
            <a:effectLst/>
          </c:spPr>
          <c:marker>
            <c:symbol val="circle"/>
            <c:size val="10"/>
            <c:spPr>
              <a:solidFill>
                <a:schemeClr val="bg1"/>
              </a:solidFill>
              <a:ln w="60325">
                <a:solidFill>
                  <a:schemeClr val="accent2"/>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04-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05-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06-5BDB-4D8A-9C3F-2A66E24EB8C1}"/>
              </c:ext>
            </c:extLst>
          </c:dPt>
          <c:xVal>
            <c:numRef>
              <c:f>'13. pba intensities'!$B$28:$D$28</c:f>
              <c:numCache>
                <c:formatCode>0.0</c:formatCode>
                <c:ptCount val="3"/>
                <c:pt idx="0">
                  <c:v>150.52083999999999</c:v>
                </c:pt>
                <c:pt idx="1">
                  <c:v>311.16399999999999</c:v>
                </c:pt>
                <c:pt idx="2">
                  <c:v>215.23645833</c:v>
                </c:pt>
              </c:numCache>
            </c:numRef>
          </c:xVal>
          <c:yVal>
            <c:numRef>
              <c:f>'13. pba intensities'!$E$28:$G$28</c:f>
              <c:numCache>
                <c:formatCode>General</c:formatCode>
                <c:ptCount val="3"/>
                <c:pt idx="0">
                  <c:v>7.5</c:v>
                </c:pt>
                <c:pt idx="1">
                  <c:v>7.5</c:v>
                </c:pt>
                <c:pt idx="2">
                  <c:v>7.5</c:v>
                </c:pt>
              </c:numCache>
            </c:numRef>
          </c:yVal>
          <c:smooth val="0"/>
          <c:extLst>
            <c:ext xmlns:c16="http://schemas.microsoft.com/office/drawing/2014/chart" uri="{C3380CC4-5D6E-409C-BE32-E72D297353CC}">
              <c16:uniqueId val="{00000007-5BDB-4D8A-9C3F-2A66E24EB8C1}"/>
            </c:ext>
          </c:extLst>
        </c:ser>
        <c:ser>
          <c:idx val="2"/>
          <c:order val="2"/>
          <c:tx>
            <c:strRef>
              <c:f>'13. pba intensities'!$A$29</c:f>
              <c:strCache>
                <c:ptCount val="1"/>
                <c:pt idx="0">
                  <c:v>inpatient health care</c:v>
                </c:pt>
              </c:strCache>
            </c:strRef>
          </c:tx>
          <c:spPr>
            <a:ln w="63500" cap="rnd">
              <a:solidFill>
                <a:schemeClr val="accent5">
                  <a:lumMod val="20000"/>
                  <a:lumOff val="80000"/>
                </a:schemeClr>
              </a:solidFill>
              <a:round/>
            </a:ln>
            <a:effectLst/>
          </c:spPr>
          <c:marker>
            <c:symbol val="circle"/>
            <c:size val="10"/>
            <c:spPr>
              <a:solidFill>
                <a:schemeClr val="bg1"/>
              </a:solidFill>
              <a:ln w="60325">
                <a:solidFill>
                  <a:schemeClr val="accent3"/>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08-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09-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0A-5BDB-4D8A-9C3F-2A66E24EB8C1}"/>
              </c:ext>
            </c:extLst>
          </c:dPt>
          <c:xVal>
            <c:numRef>
              <c:f>'13. pba intensities'!$B$29:$D$29</c:f>
              <c:numCache>
                <c:formatCode>0.0</c:formatCode>
                <c:ptCount val="3"/>
                <c:pt idx="0">
                  <c:v>140.42737142999999</c:v>
                </c:pt>
                <c:pt idx="1">
                  <c:v>252.93010710999999</c:v>
                </c:pt>
                <c:pt idx="2">
                  <c:v>208.63280402000001</c:v>
                </c:pt>
              </c:numCache>
            </c:numRef>
          </c:xVal>
          <c:yVal>
            <c:numRef>
              <c:f>'13. pba intensities'!$E$29:$G$29</c:f>
              <c:numCache>
                <c:formatCode>General</c:formatCode>
                <c:ptCount val="3"/>
                <c:pt idx="0">
                  <c:v>7</c:v>
                </c:pt>
                <c:pt idx="1">
                  <c:v>7</c:v>
                </c:pt>
                <c:pt idx="2">
                  <c:v>7</c:v>
                </c:pt>
              </c:numCache>
            </c:numRef>
          </c:yVal>
          <c:smooth val="0"/>
          <c:extLst>
            <c:ext xmlns:c16="http://schemas.microsoft.com/office/drawing/2014/chart" uri="{C3380CC4-5D6E-409C-BE32-E72D297353CC}">
              <c16:uniqueId val="{0000000B-5BDB-4D8A-9C3F-2A66E24EB8C1}"/>
            </c:ext>
          </c:extLst>
        </c:ser>
        <c:ser>
          <c:idx val="3"/>
          <c:order val="3"/>
          <c:tx>
            <c:strRef>
              <c:f>'13. pba intensities'!$A$30</c:f>
              <c:strCache>
                <c:ptCount val="1"/>
                <c:pt idx="0">
                  <c:v>other</c:v>
                </c:pt>
              </c:strCache>
            </c:strRef>
          </c:tx>
          <c:spPr>
            <a:ln w="63500" cap="rnd">
              <a:solidFill>
                <a:schemeClr val="accent5">
                  <a:lumMod val="20000"/>
                  <a:lumOff val="80000"/>
                </a:schemeClr>
              </a:solidFill>
              <a:round/>
            </a:ln>
            <a:effectLst/>
          </c:spPr>
          <c:marker>
            <c:symbol val="circle"/>
            <c:size val="10"/>
            <c:spPr>
              <a:solidFill>
                <a:schemeClr val="bg1"/>
              </a:solidFill>
              <a:ln w="60325">
                <a:solidFill>
                  <a:schemeClr val="accent4"/>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0C-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0D-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0E-5BDB-4D8A-9C3F-2A66E24EB8C1}"/>
              </c:ext>
            </c:extLst>
          </c:dPt>
          <c:xVal>
            <c:numRef>
              <c:f>'13. pba intensities'!$B$30:$D$30</c:f>
              <c:numCache>
                <c:formatCode>0.0</c:formatCode>
                <c:ptCount val="3"/>
                <c:pt idx="0">
                  <c:v>25.040714286</c:v>
                </c:pt>
                <c:pt idx="1">
                  <c:v>106.46960869999999</c:v>
                </c:pt>
                <c:pt idx="2">
                  <c:v>54.202711110999999</c:v>
                </c:pt>
              </c:numCache>
            </c:numRef>
          </c:xVal>
          <c:yVal>
            <c:numRef>
              <c:f>'13. pba intensities'!$E$30:$G$30</c:f>
              <c:numCache>
                <c:formatCode>General</c:formatCode>
                <c:ptCount val="3"/>
                <c:pt idx="0">
                  <c:v>6.5</c:v>
                </c:pt>
                <c:pt idx="1">
                  <c:v>6.5</c:v>
                </c:pt>
                <c:pt idx="2">
                  <c:v>6.5</c:v>
                </c:pt>
              </c:numCache>
            </c:numRef>
          </c:yVal>
          <c:smooth val="0"/>
          <c:extLst>
            <c:ext xmlns:c16="http://schemas.microsoft.com/office/drawing/2014/chart" uri="{C3380CC4-5D6E-409C-BE32-E72D297353CC}">
              <c16:uniqueId val="{0000000F-5BDB-4D8A-9C3F-2A66E24EB8C1}"/>
            </c:ext>
          </c:extLst>
        </c:ser>
        <c:ser>
          <c:idx val="4"/>
          <c:order val="4"/>
          <c:tx>
            <c:strRef>
              <c:f>'13. pba intensities'!$A$31</c:f>
              <c:strCache>
                <c:ptCount val="1"/>
                <c:pt idx="0">
                  <c:v>enclosed and strip malls</c:v>
                </c:pt>
              </c:strCache>
            </c:strRef>
          </c:tx>
          <c:spPr>
            <a:ln w="63500" cap="rnd">
              <a:solidFill>
                <a:schemeClr val="accent5">
                  <a:lumMod val="20000"/>
                  <a:lumOff val="80000"/>
                </a:schemeClr>
              </a:solidFill>
              <a:round/>
            </a:ln>
            <a:effectLst/>
          </c:spPr>
          <c:marker>
            <c:symbol val="circle"/>
            <c:size val="10"/>
            <c:spPr>
              <a:solidFill>
                <a:schemeClr val="bg1"/>
              </a:solidFill>
              <a:ln w="60325">
                <a:solidFill>
                  <a:schemeClr val="accent5"/>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10-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11-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12-5BDB-4D8A-9C3F-2A66E24EB8C1}"/>
              </c:ext>
            </c:extLst>
          </c:dPt>
          <c:xVal>
            <c:numRef>
              <c:f>'13. pba intensities'!$B$31:$D$31</c:f>
              <c:numCache>
                <c:formatCode>0.0</c:formatCode>
                <c:ptCount val="3"/>
                <c:pt idx="0">
                  <c:v>78.047666667000001</c:v>
                </c:pt>
                <c:pt idx="1">
                  <c:v>140.05984375</c:v>
                </c:pt>
                <c:pt idx="2">
                  <c:v>113.48269023</c:v>
                </c:pt>
              </c:numCache>
            </c:numRef>
          </c:xVal>
          <c:yVal>
            <c:numRef>
              <c:f>'13. pba intensities'!$E$31:$G$31</c:f>
              <c:numCache>
                <c:formatCode>General</c:formatCode>
                <c:ptCount val="3"/>
                <c:pt idx="0">
                  <c:v>6</c:v>
                </c:pt>
                <c:pt idx="1">
                  <c:v>6</c:v>
                </c:pt>
                <c:pt idx="2">
                  <c:v>6</c:v>
                </c:pt>
              </c:numCache>
            </c:numRef>
          </c:yVal>
          <c:smooth val="0"/>
          <c:extLst>
            <c:ext xmlns:c16="http://schemas.microsoft.com/office/drawing/2014/chart" uri="{C3380CC4-5D6E-409C-BE32-E72D297353CC}">
              <c16:uniqueId val="{00000013-5BDB-4D8A-9C3F-2A66E24EB8C1}"/>
            </c:ext>
          </c:extLst>
        </c:ser>
        <c:ser>
          <c:idx val="5"/>
          <c:order val="5"/>
          <c:tx>
            <c:strRef>
              <c:f>'13. pba intensities'!$A$32</c:f>
              <c:strCache>
                <c:ptCount val="1"/>
                <c:pt idx="0">
                  <c:v>public order and safety</c:v>
                </c:pt>
              </c:strCache>
            </c:strRef>
          </c:tx>
          <c:spPr>
            <a:ln w="63500" cap="rnd">
              <a:solidFill>
                <a:schemeClr val="accent5">
                  <a:lumMod val="20000"/>
                  <a:lumOff val="80000"/>
                </a:schemeClr>
              </a:solidFill>
              <a:round/>
            </a:ln>
            <a:effectLst/>
          </c:spPr>
          <c:marker>
            <c:symbol val="circle"/>
            <c:size val="10"/>
            <c:spPr>
              <a:solidFill>
                <a:schemeClr val="bg1"/>
              </a:solidFill>
              <a:ln w="60325">
                <a:solidFill>
                  <a:schemeClr val="accent6"/>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14-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15-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16-5BDB-4D8A-9C3F-2A66E24EB8C1}"/>
              </c:ext>
            </c:extLst>
          </c:dPt>
          <c:xVal>
            <c:numRef>
              <c:f>'13. pba intensities'!$B$32:$D$32</c:f>
              <c:numCache>
                <c:formatCode>0.0</c:formatCode>
                <c:ptCount val="3"/>
                <c:pt idx="0">
                  <c:v>54.632534024999998</c:v>
                </c:pt>
                <c:pt idx="1">
                  <c:v>99.913813230000002</c:v>
                </c:pt>
                <c:pt idx="2">
                  <c:v>75.007854338000001</c:v>
                </c:pt>
              </c:numCache>
            </c:numRef>
          </c:xVal>
          <c:yVal>
            <c:numRef>
              <c:f>'13. pba intensities'!$E$32:$G$32</c:f>
              <c:numCache>
                <c:formatCode>General</c:formatCode>
                <c:ptCount val="3"/>
                <c:pt idx="0">
                  <c:v>5.5</c:v>
                </c:pt>
                <c:pt idx="1">
                  <c:v>5.5</c:v>
                </c:pt>
                <c:pt idx="2">
                  <c:v>5.5</c:v>
                </c:pt>
              </c:numCache>
            </c:numRef>
          </c:yVal>
          <c:smooth val="0"/>
          <c:extLst>
            <c:ext xmlns:c16="http://schemas.microsoft.com/office/drawing/2014/chart" uri="{C3380CC4-5D6E-409C-BE32-E72D297353CC}">
              <c16:uniqueId val="{00000017-5BDB-4D8A-9C3F-2A66E24EB8C1}"/>
            </c:ext>
          </c:extLst>
        </c:ser>
        <c:ser>
          <c:idx val="6"/>
          <c:order val="6"/>
          <c:tx>
            <c:strRef>
              <c:f>'13. pba intensities'!$A$33</c:f>
              <c:strCache>
                <c:ptCount val="1"/>
                <c:pt idx="0">
                  <c:v>lodging</c:v>
                </c:pt>
              </c:strCache>
            </c:strRef>
          </c:tx>
          <c:spPr>
            <a:ln w="63500" cap="rnd">
              <a:solidFill>
                <a:schemeClr val="accent5">
                  <a:lumMod val="20000"/>
                  <a:lumOff val="80000"/>
                </a:schemeClr>
              </a:solidFill>
              <a:round/>
            </a:ln>
            <a:effectLst/>
          </c:spPr>
          <c:marker>
            <c:symbol val="circle"/>
            <c:size val="10"/>
            <c:spPr>
              <a:solidFill>
                <a:schemeClr val="bg1"/>
              </a:solidFill>
              <a:ln w="60325">
                <a:solidFill>
                  <a:schemeClr val="accent1">
                    <a:lumMod val="60000"/>
                  </a:schemeClr>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18-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19-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1A-5BDB-4D8A-9C3F-2A66E24EB8C1}"/>
              </c:ext>
            </c:extLst>
          </c:dPt>
          <c:xVal>
            <c:numRef>
              <c:f>'13. pba intensities'!$B$33:$D$33</c:f>
              <c:numCache>
                <c:formatCode>0.0</c:formatCode>
                <c:ptCount val="3"/>
                <c:pt idx="0">
                  <c:v>53.271133333000002</c:v>
                </c:pt>
                <c:pt idx="1">
                  <c:v>120.3165</c:v>
                </c:pt>
                <c:pt idx="2">
                  <c:v>86.126949999999994</c:v>
                </c:pt>
              </c:numCache>
            </c:numRef>
          </c:xVal>
          <c:yVal>
            <c:numRef>
              <c:f>'13. pba intensities'!$E$33:$G$33</c:f>
              <c:numCache>
                <c:formatCode>General</c:formatCode>
                <c:ptCount val="3"/>
                <c:pt idx="0">
                  <c:v>5</c:v>
                </c:pt>
                <c:pt idx="1">
                  <c:v>5</c:v>
                </c:pt>
                <c:pt idx="2">
                  <c:v>5</c:v>
                </c:pt>
              </c:numCache>
            </c:numRef>
          </c:yVal>
          <c:smooth val="0"/>
          <c:extLst>
            <c:ext xmlns:c16="http://schemas.microsoft.com/office/drawing/2014/chart" uri="{C3380CC4-5D6E-409C-BE32-E72D297353CC}">
              <c16:uniqueId val="{0000001B-5BDB-4D8A-9C3F-2A66E24EB8C1}"/>
            </c:ext>
          </c:extLst>
        </c:ser>
        <c:ser>
          <c:idx val="7"/>
          <c:order val="7"/>
          <c:tx>
            <c:strRef>
              <c:f>'13. pba intensities'!$A$34</c:f>
              <c:strCache>
                <c:ptCount val="1"/>
                <c:pt idx="0">
                  <c:v>outpatient health care</c:v>
                </c:pt>
              </c:strCache>
            </c:strRef>
          </c:tx>
          <c:spPr>
            <a:ln w="63500" cap="rnd">
              <a:solidFill>
                <a:schemeClr val="accent5">
                  <a:lumMod val="20000"/>
                  <a:lumOff val="80000"/>
                </a:schemeClr>
              </a:solidFill>
              <a:round/>
            </a:ln>
            <a:effectLst/>
          </c:spPr>
          <c:marker>
            <c:symbol val="circle"/>
            <c:size val="10"/>
            <c:spPr>
              <a:solidFill>
                <a:schemeClr val="bg1"/>
              </a:solidFill>
              <a:ln w="60325">
                <a:solidFill>
                  <a:schemeClr val="accent2">
                    <a:lumMod val="60000"/>
                  </a:schemeClr>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1C-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1D-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1E-5BDB-4D8A-9C3F-2A66E24EB8C1}"/>
              </c:ext>
            </c:extLst>
          </c:dPt>
          <c:xVal>
            <c:numRef>
              <c:f>'13. pba intensities'!$B$34:$D$34</c:f>
              <c:numCache>
                <c:formatCode>0.0</c:formatCode>
                <c:ptCount val="3"/>
                <c:pt idx="0">
                  <c:v>39.198419002000001</c:v>
                </c:pt>
                <c:pt idx="1">
                  <c:v>88.986136669999993</c:v>
                </c:pt>
                <c:pt idx="2">
                  <c:v>60.619411765000002</c:v>
                </c:pt>
              </c:numCache>
            </c:numRef>
          </c:xVal>
          <c:yVal>
            <c:numRef>
              <c:f>'13. pba intensities'!$E$34:$G$34</c:f>
              <c:numCache>
                <c:formatCode>General</c:formatCode>
                <c:ptCount val="3"/>
                <c:pt idx="0">
                  <c:v>4.5</c:v>
                </c:pt>
                <c:pt idx="1">
                  <c:v>4.5</c:v>
                </c:pt>
                <c:pt idx="2">
                  <c:v>4.5</c:v>
                </c:pt>
              </c:numCache>
            </c:numRef>
          </c:yVal>
          <c:smooth val="0"/>
          <c:extLst>
            <c:ext xmlns:c16="http://schemas.microsoft.com/office/drawing/2014/chart" uri="{C3380CC4-5D6E-409C-BE32-E72D297353CC}">
              <c16:uniqueId val="{0000001F-5BDB-4D8A-9C3F-2A66E24EB8C1}"/>
            </c:ext>
          </c:extLst>
        </c:ser>
        <c:ser>
          <c:idx val="8"/>
          <c:order val="8"/>
          <c:tx>
            <c:strRef>
              <c:f>'13. pba intensities'!$A$35</c:f>
              <c:strCache>
                <c:ptCount val="1"/>
                <c:pt idx="0">
                  <c:v>public assembly</c:v>
                </c:pt>
              </c:strCache>
            </c:strRef>
          </c:tx>
          <c:spPr>
            <a:ln w="63500" cap="rnd">
              <a:solidFill>
                <a:schemeClr val="accent5">
                  <a:lumMod val="20000"/>
                  <a:lumOff val="80000"/>
                </a:schemeClr>
              </a:solidFill>
              <a:round/>
            </a:ln>
            <a:effectLst/>
          </c:spPr>
          <c:marker>
            <c:symbol val="circle"/>
            <c:size val="10"/>
            <c:spPr>
              <a:solidFill>
                <a:schemeClr val="bg1"/>
              </a:solidFill>
              <a:ln w="60325">
                <a:solidFill>
                  <a:schemeClr val="accent3">
                    <a:lumMod val="60000"/>
                  </a:schemeClr>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20-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21-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22-5BDB-4D8A-9C3F-2A66E24EB8C1}"/>
              </c:ext>
            </c:extLst>
          </c:dPt>
          <c:xVal>
            <c:numRef>
              <c:f>'13. pba intensities'!$B$35:$D$35</c:f>
              <c:numCache>
                <c:formatCode>0.0</c:formatCode>
                <c:ptCount val="3"/>
                <c:pt idx="0">
                  <c:v>26.843300318000001</c:v>
                </c:pt>
                <c:pt idx="1">
                  <c:v>90.022000000000006</c:v>
                </c:pt>
                <c:pt idx="2">
                  <c:v>53.167959427</c:v>
                </c:pt>
              </c:numCache>
            </c:numRef>
          </c:xVal>
          <c:yVal>
            <c:numRef>
              <c:f>'13. pba intensities'!$E$35:$G$35</c:f>
              <c:numCache>
                <c:formatCode>General</c:formatCode>
                <c:ptCount val="3"/>
                <c:pt idx="0">
                  <c:v>4</c:v>
                </c:pt>
                <c:pt idx="1">
                  <c:v>4</c:v>
                </c:pt>
                <c:pt idx="2">
                  <c:v>4</c:v>
                </c:pt>
              </c:numCache>
            </c:numRef>
          </c:yVal>
          <c:smooth val="0"/>
          <c:extLst>
            <c:ext xmlns:c16="http://schemas.microsoft.com/office/drawing/2014/chart" uri="{C3380CC4-5D6E-409C-BE32-E72D297353CC}">
              <c16:uniqueId val="{00000023-5BDB-4D8A-9C3F-2A66E24EB8C1}"/>
            </c:ext>
          </c:extLst>
        </c:ser>
        <c:ser>
          <c:idx val="9"/>
          <c:order val="9"/>
          <c:tx>
            <c:strRef>
              <c:f>'13. pba intensities'!$A$36</c:f>
              <c:strCache>
                <c:ptCount val="1"/>
                <c:pt idx="0">
                  <c:v>office</c:v>
                </c:pt>
              </c:strCache>
            </c:strRef>
          </c:tx>
          <c:spPr>
            <a:ln w="63500" cap="rnd">
              <a:solidFill>
                <a:schemeClr val="accent5">
                  <a:lumMod val="20000"/>
                  <a:lumOff val="80000"/>
                </a:schemeClr>
              </a:solidFill>
              <a:round/>
            </a:ln>
            <a:effectLst/>
          </c:spPr>
          <c:marker>
            <c:symbol val="circle"/>
            <c:size val="10"/>
            <c:spPr>
              <a:solidFill>
                <a:schemeClr val="bg1"/>
              </a:solidFill>
              <a:ln w="60325">
                <a:solidFill>
                  <a:schemeClr val="accent4">
                    <a:lumMod val="60000"/>
                  </a:schemeClr>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24-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25-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26-5BDB-4D8A-9C3F-2A66E24EB8C1}"/>
              </c:ext>
            </c:extLst>
          </c:dPt>
          <c:xVal>
            <c:numRef>
              <c:f>'13. pba intensities'!$B$36:$D$36</c:f>
              <c:numCache>
                <c:formatCode>0.0</c:formatCode>
                <c:ptCount val="3"/>
                <c:pt idx="0">
                  <c:v>36.259046824000002</c:v>
                </c:pt>
                <c:pt idx="1">
                  <c:v>77.193333332999998</c:v>
                </c:pt>
                <c:pt idx="2">
                  <c:v>53.521652174000003</c:v>
                </c:pt>
              </c:numCache>
            </c:numRef>
          </c:xVal>
          <c:yVal>
            <c:numRef>
              <c:f>'13. pba intensities'!$E$36:$G$36</c:f>
              <c:numCache>
                <c:formatCode>General</c:formatCode>
                <c:ptCount val="3"/>
                <c:pt idx="0">
                  <c:v>3.5</c:v>
                </c:pt>
                <c:pt idx="1">
                  <c:v>3.5</c:v>
                </c:pt>
                <c:pt idx="2">
                  <c:v>3.5</c:v>
                </c:pt>
              </c:numCache>
            </c:numRef>
          </c:yVal>
          <c:smooth val="0"/>
          <c:extLst>
            <c:ext xmlns:c16="http://schemas.microsoft.com/office/drawing/2014/chart" uri="{C3380CC4-5D6E-409C-BE32-E72D297353CC}">
              <c16:uniqueId val="{00000027-5BDB-4D8A-9C3F-2A66E24EB8C1}"/>
            </c:ext>
          </c:extLst>
        </c:ser>
        <c:ser>
          <c:idx val="10"/>
          <c:order val="10"/>
          <c:tx>
            <c:strRef>
              <c:f>'13. pba intensities'!$A$37</c:f>
              <c:strCache>
                <c:ptCount val="1"/>
                <c:pt idx="0">
                  <c:v>retail (other than mall)</c:v>
                </c:pt>
              </c:strCache>
            </c:strRef>
          </c:tx>
          <c:spPr>
            <a:ln w="63500" cap="rnd">
              <a:solidFill>
                <a:schemeClr val="accent5">
                  <a:lumMod val="20000"/>
                  <a:lumOff val="80000"/>
                </a:schemeClr>
              </a:solidFill>
              <a:round/>
            </a:ln>
            <a:effectLst/>
          </c:spPr>
          <c:marker>
            <c:symbol val="circle"/>
            <c:size val="10"/>
            <c:spPr>
              <a:solidFill>
                <a:schemeClr val="bg1"/>
              </a:solidFill>
              <a:ln w="60325">
                <a:solidFill>
                  <a:schemeClr val="accent5">
                    <a:lumMod val="60000"/>
                  </a:schemeClr>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28-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29-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2A-5BDB-4D8A-9C3F-2A66E24EB8C1}"/>
              </c:ext>
            </c:extLst>
          </c:dPt>
          <c:xVal>
            <c:numRef>
              <c:f>'13. pba intensities'!$B$37:$D$37</c:f>
              <c:numCache>
                <c:formatCode>0.0</c:formatCode>
                <c:ptCount val="3"/>
                <c:pt idx="0">
                  <c:v>25.821304348000002</c:v>
                </c:pt>
                <c:pt idx="1">
                  <c:v>63.471600000000002</c:v>
                </c:pt>
                <c:pt idx="2">
                  <c:v>40.813647058999997</c:v>
                </c:pt>
              </c:numCache>
            </c:numRef>
          </c:xVal>
          <c:yVal>
            <c:numRef>
              <c:f>'13. pba intensities'!$E$37:$G$37</c:f>
              <c:numCache>
                <c:formatCode>General</c:formatCode>
                <c:ptCount val="3"/>
                <c:pt idx="0">
                  <c:v>3</c:v>
                </c:pt>
                <c:pt idx="1">
                  <c:v>3</c:v>
                </c:pt>
                <c:pt idx="2">
                  <c:v>3</c:v>
                </c:pt>
              </c:numCache>
            </c:numRef>
          </c:yVal>
          <c:smooth val="0"/>
          <c:extLst>
            <c:ext xmlns:c16="http://schemas.microsoft.com/office/drawing/2014/chart" uri="{C3380CC4-5D6E-409C-BE32-E72D297353CC}">
              <c16:uniqueId val="{0000002B-5BDB-4D8A-9C3F-2A66E24EB8C1}"/>
            </c:ext>
          </c:extLst>
        </c:ser>
        <c:ser>
          <c:idx val="11"/>
          <c:order val="11"/>
          <c:tx>
            <c:strRef>
              <c:f>'13. pba intensities'!$A$38</c:f>
              <c:strCache>
                <c:ptCount val="1"/>
                <c:pt idx="0">
                  <c:v>education</c:v>
                </c:pt>
              </c:strCache>
            </c:strRef>
          </c:tx>
          <c:spPr>
            <a:ln w="63500" cap="rnd">
              <a:solidFill>
                <a:schemeClr val="accent5">
                  <a:lumMod val="20000"/>
                  <a:lumOff val="80000"/>
                </a:schemeClr>
              </a:solidFill>
              <a:round/>
            </a:ln>
            <a:effectLst/>
          </c:spPr>
          <c:marker>
            <c:symbol val="circle"/>
            <c:size val="10"/>
            <c:spPr>
              <a:solidFill>
                <a:schemeClr val="bg1"/>
              </a:solidFill>
              <a:ln w="60325">
                <a:solidFill>
                  <a:schemeClr val="accent6">
                    <a:lumMod val="60000"/>
                  </a:schemeClr>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2C-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2D-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2E-5BDB-4D8A-9C3F-2A66E24EB8C1}"/>
              </c:ext>
            </c:extLst>
          </c:dPt>
          <c:xVal>
            <c:numRef>
              <c:f>'13. pba intensities'!$B$38:$D$38</c:f>
              <c:numCache>
                <c:formatCode>0.0</c:formatCode>
                <c:ptCount val="3"/>
                <c:pt idx="0">
                  <c:v>31.090796019999999</c:v>
                </c:pt>
                <c:pt idx="1">
                  <c:v>74.427233264999998</c:v>
                </c:pt>
                <c:pt idx="2">
                  <c:v>48.572499999999998</c:v>
                </c:pt>
              </c:numCache>
            </c:numRef>
          </c:xVal>
          <c:yVal>
            <c:numRef>
              <c:f>'13. pba intensities'!$E$38:$G$38</c:f>
              <c:numCache>
                <c:formatCode>General</c:formatCode>
                <c:ptCount val="3"/>
                <c:pt idx="0">
                  <c:v>2.5</c:v>
                </c:pt>
                <c:pt idx="1">
                  <c:v>2.5</c:v>
                </c:pt>
                <c:pt idx="2">
                  <c:v>2.5</c:v>
                </c:pt>
              </c:numCache>
            </c:numRef>
          </c:yVal>
          <c:smooth val="0"/>
          <c:extLst>
            <c:ext xmlns:c16="http://schemas.microsoft.com/office/drawing/2014/chart" uri="{C3380CC4-5D6E-409C-BE32-E72D297353CC}">
              <c16:uniqueId val="{0000002F-5BDB-4D8A-9C3F-2A66E24EB8C1}"/>
            </c:ext>
          </c:extLst>
        </c:ser>
        <c:ser>
          <c:idx val="12"/>
          <c:order val="12"/>
          <c:tx>
            <c:strRef>
              <c:f>'13. pba intensities'!$A$39</c:f>
              <c:strCache>
                <c:ptCount val="1"/>
                <c:pt idx="0">
                  <c:v>service</c:v>
                </c:pt>
              </c:strCache>
            </c:strRef>
          </c:tx>
          <c:spPr>
            <a:ln w="63500" cap="rnd">
              <a:solidFill>
                <a:schemeClr val="accent5">
                  <a:lumMod val="20000"/>
                  <a:lumOff val="80000"/>
                </a:schemeClr>
              </a:solidFill>
              <a:round/>
            </a:ln>
            <a:effectLst/>
          </c:spPr>
          <c:marker>
            <c:symbol val="circle"/>
            <c:size val="10"/>
            <c:spPr>
              <a:solidFill>
                <a:schemeClr val="bg1"/>
              </a:solidFill>
              <a:ln w="60325">
                <a:solidFill>
                  <a:schemeClr val="accent1">
                    <a:lumMod val="80000"/>
                    <a:lumOff val="20000"/>
                  </a:schemeClr>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30-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31-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32-5BDB-4D8A-9C3F-2A66E24EB8C1}"/>
              </c:ext>
            </c:extLst>
          </c:dPt>
          <c:xVal>
            <c:numRef>
              <c:f>'13. pba intensities'!$B$39:$D$39</c:f>
              <c:numCache>
                <c:formatCode>0.0</c:formatCode>
                <c:ptCount val="3"/>
                <c:pt idx="0">
                  <c:v>19.941880000000001</c:v>
                </c:pt>
                <c:pt idx="1">
                  <c:v>66.709999999999994</c:v>
                </c:pt>
                <c:pt idx="2">
                  <c:v>37.328687500000001</c:v>
                </c:pt>
              </c:numCache>
            </c:numRef>
          </c:xVal>
          <c:yVal>
            <c:numRef>
              <c:f>'13. pba intensities'!$E$39:$G$39</c:f>
              <c:numCache>
                <c:formatCode>General</c:formatCode>
                <c:ptCount val="3"/>
                <c:pt idx="0">
                  <c:v>2</c:v>
                </c:pt>
                <c:pt idx="1">
                  <c:v>2</c:v>
                </c:pt>
                <c:pt idx="2">
                  <c:v>2</c:v>
                </c:pt>
              </c:numCache>
            </c:numRef>
          </c:yVal>
          <c:smooth val="0"/>
          <c:extLst>
            <c:ext xmlns:c16="http://schemas.microsoft.com/office/drawing/2014/chart" uri="{C3380CC4-5D6E-409C-BE32-E72D297353CC}">
              <c16:uniqueId val="{00000033-5BDB-4D8A-9C3F-2A66E24EB8C1}"/>
            </c:ext>
          </c:extLst>
        </c:ser>
        <c:ser>
          <c:idx val="13"/>
          <c:order val="13"/>
          <c:tx>
            <c:strRef>
              <c:f>'13. pba intensities'!$A$40</c:f>
              <c:strCache>
                <c:ptCount val="1"/>
                <c:pt idx="0">
                  <c:v>religious worship</c:v>
                </c:pt>
              </c:strCache>
            </c:strRef>
          </c:tx>
          <c:spPr>
            <a:ln w="25400" cap="rnd">
              <a:noFill/>
              <a:round/>
            </a:ln>
            <a:effectLst/>
          </c:spPr>
          <c:marker>
            <c:symbol val="circle"/>
            <c:size val="10"/>
            <c:spPr>
              <a:solidFill>
                <a:schemeClr val="bg1"/>
              </a:solidFill>
              <a:ln w="60325">
                <a:solidFill>
                  <a:schemeClr val="accent2">
                    <a:lumMod val="80000"/>
                    <a:lumOff val="20000"/>
                  </a:schemeClr>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34-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35-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36-5BDB-4D8A-9C3F-2A66E24EB8C1}"/>
              </c:ext>
            </c:extLst>
          </c:dPt>
          <c:xVal>
            <c:numRef>
              <c:f>'13. pba intensities'!$B$40:$D$40</c:f>
              <c:numCache>
                <c:formatCode>0.0</c:formatCode>
                <c:ptCount val="3"/>
                <c:pt idx="0">
                  <c:v>17.782160000000001</c:v>
                </c:pt>
                <c:pt idx="1">
                  <c:v>48.548219512000003</c:v>
                </c:pt>
                <c:pt idx="2">
                  <c:v>32.939381386000001</c:v>
                </c:pt>
              </c:numCache>
            </c:numRef>
          </c:xVal>
          <c:yVal>
            <c:numRef>
              <c:f>'13. pba intensities'!$E$40:$G$40</c:f>
              <c:numCache>
                <c:formatCode>General</c:formatCode>
                <c:ptCount val="3"/>
                <c:pt idx="0">
                  <c:v>1.5</c:v>
                </c:pt>
                <c:pt idx="1">
                  <c:v>1.5</c:v>
                </c:pt>
                <c:pt idx="2">
                  <c:v>1.5</c:v>
                </c:pt>
              </c:numCache>
            </c:numRef>
          </c:yVal>
          <c:smooth val="0"/>
          <c:extLst>
            <c:ext xmlns:c16="http://schemas.microsoft.com/office/drawing/2014/chart" uri="{C3380CC4-5D6E-409C-BE32-E72D297353CC}">
              <c16:uniqueId val="{00000037-5BDB-4D8A-9C3F-2A66E24EB8C1}"/>
            </c:ext>
          </c:extLst>
        </c:ser>
        <c:ser>
          <c:idx val="14"/>
          <c:order val="14"/>
          <c:tx>
            <c:strRef>
              <c:f>'13. pba intensities'!$A$41</c:f>
              <c:strCache>
                <c:ptCount val="1"/>
                <c:pt idx="0">
                  <c:v>warehouse and storage</c:v>
                </c:pt>
              </c:strCache>
            </c:strRef>
          </c:tx>
          <c:spPr>
            <a:ln w="63500" cap="rnd">
              <a:solidFill>
                <a:schemeClr val="accent5">
                  <a:lumMod val="20000"/>
                  <a:lumOff val="80000"/>
                </a:schemeClr>
              </a:solidFill>
              <a:round/>
            </a:ln>
            <a:effectLst/>
          </c:spPr>
          <c:marker>
            <c:symbol val="circle"/>
            <c:size val="10"/>
            <c:spPr>
              <a:solidFill>
                <a:schemeClr val="bg1"/>
              </a:solidFill>
              <a:ln w="60325">
                <a:solidFill>
                  <a:schemeClr val="accent3">
                    <a:lumMod val="80000"/>
                    <a:lumOff val="20000"/>
                  </a:schemeClr>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38-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39-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3A-5BDB-4D8A-9C3F-2A66E24EB8C1}"/>
              </c:ext>
            </c:extLst>
          </c:dPt>
          <c:xVal>
            <c:numRef>
              <c:f>'13. pba intensities'!$B$41:$D$41</c:f>
              <c:numCache>
                <c:formatCode>0.0</c:formatCode>
                <c:ptCount val="3"/>
                <c:pt idx="0">
                  <c:v>2.2221794872</c:v>
                </c:pt>
                <c:pt idx="1">
                  <c:v>35.178833333</c:v>
                </c:pt>
                <c:pt idx="2">
                  <c:v>14.021506760999999</c:v>
                </c:pt>
              </c:numCache>
            </c:numRef>
          </c:xVal>
          <c:yVal>
            <c:numRef>
              <c:f>'13. pba intensities'!$E$41:$G$41</c:f>
              <c:numCache>
                <c:formatCode>General</c:formatCode>
                <c:ptCount val="3"/>
                <c:pt idx="0">
                  <c:v>1</c:v>
                </c:pt>
                <c:pt idx="1">
                  <c:v>1</c:v>
                </c:pt>
                <c:pt idx="2">
                  <c:v>1</c:v>
                </c:pt>
              </c:numCache>
            </c:numRef>
          </c:yVal>
          <c:smooth val="0"/>
          <c:extLst>
            <c:ext xmlns:c16="http://schemas.microsoft.com/office/drawing/2014/chart" uri="{C3380CC4-5D6E-409C-BE32-E72D297353CC}">
              <c16:uniqueId val="{0000003B-5BDB-4D8A-9C3F-2A66E24EB8C1}"/>
            </c:ext>
          </c:extLst>
        </c:ser>
        <c:ser>
          <c:idx val="15"/>
          <c:order val="15"/>
          <c:tx>
            <c:strRef>
              <c:f>'13. pba intensities'!$A$42</c:f>
              <c:strCache>
                <c:ptCount val="1"/>
                <c:pt idx="0">
                  <c:v>vacant</c:v>
                </c:pt>
              </c:strCache>
            </c:strRef>
          </c:tx>
          <c:spPr>
            <a:ln w="25400" cap="rnd">
              <a:noFill/>
              <a:round/>
            </a:ln>
            <a:effectLst/>
          </c:spPr>
          <c:marker>
            <c:symbol val="circle"/>
            <c:size val="10"/>
            <c:spPr>
              <a:solidFill>
                <a:schemeClr val="bg1"/>
              </a:solidFill>
              <a:ln w="60325">
                <a:solidFill>
                  <a:schemeClr val="accent4">
                    <a:lumMod val="80000"/>
                    <a:lumOff val="20000"/>
                  </a:schemeClr>
                </a:solidFill>
              </a:ln>
              <a:effectLst/>
            </c:spPr>
          </c:marker>
          <c:dPt>
            <c:idx val="0"/>
            <c:marker>
              <c:symbol val="circle"/>
              <c:size val="10"/>
              <c:spPr>
                <a:solidFill>
                  <a:schemeClr val="bg1"/>
                </a:solidFill>
                <a:ln w="60325">
                  <a:solidFill>
                    <a:schemeClr val="accent5">
                      <a:lumMod val="60000"/>
                      <a:lumOff val="40000"/>
                    </a:schemeClr>
                  </a:solidFill>
                </a:ln>
                <a:effectLst/>
              </c:spPr>
            </c:marker>
            <c:bubble3D val="0"/>
            <c:extLst>
              <c:ext xmlns:c16="http://schemas.microsoft.com/office/drawing/2014/chart" uri="{C3380CC4-5D6E-409C-BE32-E72D297353CC}">
                <c16:uniqueId val="{0000003C-5BDB-4D8A-9C3F-2A66E24EB8C1}"/>
              </c:ext>
            </c:extLst>
          </c:dPt>
          <c:dPt>
            <c:idx val="1"/>
            <c:marker>
              <c:symbol val="circle"/>
              <c:size val="10"/>
              <c:spPr>
                <a:solidFill>
                  <a:schemeClr val="bg1"/>
                </a:solidFill>
                <a:ln w="60325">
                  <a:solidFill>
                    <a:schemeClr val="accent5">
                      <a:lumMod val="75000"/>
                    </a:schemeClr>
                  </a:solidFill>
                </a:ln>
                <a:effectLst/>
              </c:spPr>
            </c:marker>
            <c:bubble3D val="0"/>
            <c:extLst>
              <c:ext xmlns:c16="http://schemas.microsoft.com/office/drawing/2014/chart" uri="{C3380CC4-5D6E-409C-BE32-E72D297353CC}">
                <c16:uniqueId val="{0000003D-5BDB-4D8A-9C3F-2A66E24EB8C1}"/>
              </c:ext>
            </c:extLst>
          </c:dPt>
          <c:dPt>
            <c:idx val="2"/>
            <c:marker>
              <c:symbol val="circle"/>
              <c:size val="10"/>
              <c:spPr>
                <a:solidFill>
                  <a:schemeClr val="bg1"/>
                </a:solidFill>
                <a:ln w="60325">
                  <a:solidFill>
                    <a:schemeClr val="accent5"/>
                  </a:solidFill>
                </a:ln>
                <a:effectLst/>
              </c:spPr>
            </c:marker>
            <c:bubble3D val="0"/>
            <c:extLst>
              <c:ext xmlns:c16="http://schemas.microsoft.com/office/drawing/2014/chart" uri="{C3380CC4-5D6E-409C-BE32-E72D297353CC}">
                <c16:uniqueId val="{0000003E-5BDB-4D8A-9C3F-2A66E24EB8C1}"/>
              </c:ext>
            </c:extLst>
          </c:dPt>
          <c:xVal>
            <c:numRef>
              <c:f>'13. pba intensities'!$B$42:$D$42</c:f>
              <c:numCache>
                <c:formatCode>0.0</c:formatCode>
                <c:ptCount val="3"/>
                <c:pt idx="0">
                  <c:v>0</c:v>
                </c:pt>
                <c:pt idx="1">
                  <c:v>20.433928570999999</c:v>
                </c:pt>
                <c:pt idx="2">
                  <c:v>1.9154761905</c:v>
                </c:pt>
              </c:numCache>
            </c:numRef>
          </c:xVal>
          <c:yVal>
            <c:numRef>
              <c:f>'13. pba intensities'!$E$42:$G$42</c:f>
              <c:numCache>
                <c:formatCode>General</c:formatCode>
                <c:ptCount val="3"/>
                <c:pt idx="0">
                  <c:v>0.5</c:v>
                </c:pt>
                <c:pt idx="1">
                  <c:v>0.5</c:v>
                </c:pt>
                <c:pt idx="2">
                  <c:v>0.5</c:v>
                </c:pt>
              </c:numCache>
            </c:numRef>
          </c:yVal>
          <c:smooth val="0"/>
          <c:extLst>
            <c:ext xmlns:c16="http://schemas.microsoft.com/office/drawing/2014/chart" uri="{C3380CC4-5D6E-409C-BE32-E72D297353CC}">
              <c16:uniqueId val="{0000003F-5BDB-4D8A-9C3F-2A66E24EB8C1}"/>
            </c:ext>
          </c:extLst>
        </c:ser>
        <c:dLbls>
          <c:showLegendKey val="0"/>
          <c:showVal val="0"/>
          <c:showCatName val="0"/>
          <c:showSerName val="0"/>
          <c:showPercent val="0"/>
          <c:showBubbleSize val="0"/>
        </c:dLbls>
        <c:axId val="-805605888"/>
        <c:axId val="-805603168"/>
      </c:scatterChart>
      <c:valAx>
        <c:axId val="-805605888"/>
        <c:scaling>
          <c:orientation val="minMax"/>
          <c:max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solidFill>
                      <a:sysClr val="windowText" lastClr="000000"/>
                    </a:solidFill>
                    <a:latin typeface="Arial" panose="020B0604020202020204" pitchFamily="34" charset="0"/>
                    <a:cs typeface="Arial" panose="020B0604020202020204" pitchFamily="34" charset="0"/>
                  </a:rPr>
                  <a:t>thousand</a:t>
                </a:r>
                <a:r>
                  <a:rPr lang="en-US" baseline="0">
                    <a:solidFill>
                      <a:sysClr val="windowText" lastClr="000000"/>
                    </a:solidFill>
                    <a:latin typeface="Arial" panose="020B0604020202020204" pitchFamily="34" charset="0"/>
                    <a:cs typeface="Arial" panose="020B0604020202020204" pitchFamily="34" charset="0"/>
                  </a:rPr>
                  <a:t> Btu/square foot </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5603168"/>
        <c:crosses val="autoZero"/>
        <c:crossBetween val="midCat"/>
      </c:valAx>
      <c:valAx>
        <c:axId val="-805603168"/>
        <c:scaling>
          <c:orientation val="minMax"/>
          <c:max val="8.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05605888"/>
        <c:crosses val="autoZero"/>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'14. yr intensities'!$I$35</c:f>
              <c:strCache>
                <c:ptCount val="1"/>
                <c:pt idx="0">
                  <c:v>mean sqft</c:v>
                </c:pt>
              </c:strCache>
            </c:strRef>
          </c:tx>
          <c:spPr>
            <a:solidFill>
              <a:schemeClr val="accent3">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'14. yr intensities'!$I$36:$I$38</c:f>
              <c:numCache>
                <c:formatCode>General</c:formatCode>
                <c:ptCount val="3"/>
                <c:pt idx="0">
                  <c:v>13200</c:v>
                </c:pt>
                <c:pt idx="1">
                  <c:v>16200</c:v>
                </c:pt>
                <c:pt idx="2">
                  <c:v>19000</c:v>
                </c:pt>
              </c:numCache>
            </c:numRef>
          </c:val>
          <c:extLst>
            <c:ext xmlns:c16="http://schemas.microsoft.com/office/drawing/2014/chart" uri="{C3380CC4-5D6E-409C-BE32-E72D297353CC}">
              <c16:uniqueId val="{00000000-427A-4D86-B0D3-25F74E4DABF7}"/>
            </c:ext>
          </c:extLst>
        </c:ser>
        <c:dLbls>
          <c:showLegendKey val="0"/>
          <c:showVal val="0"/>
          <c:showCatName val="0"/>
          <c:showSerName val="0"/>
          <c:showPercent val="0"/>
          <c:showBubbleSize val="0"/>
        </c:dLbls>
        <c:gapWidth val="50"/>
        <c:axId val="-805597184"/>
        <c:axId val="-805604256"/>
      </c:barChart>
      <c:catAx>
        <c:axId val="-805597184"/>
        <c:scaling>
          <c:orientation val="maxMin"/>
        </c:scaling>
        <c:delete val="0"/>
        <c:axPos val="l"/>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604256"/>
        <c:crosses val="autoZero"/>
        <c:auto val="1"/>
        <c:lblAlgn val="ctr"/>
        <c:lblOffset val="100"/>
        <c:noMultiLvlLbl val="0"/>
      </c:catAx>
      <c:valAx>
        <c:axId val="-805604256"/>
        <c:scaling>
          <c:orientation val="minMax"/>
        </c:scaling>
        <c:delete val="1"/>
        <c:axPos val="t"/>
        <c:numFmt formatCode="General" sourceLinked="1"/>
        <c:majorTickMark val="none"/>
        <c:minorTickMark val="none"/>
        <c:tickLblPos val="nextTo"/>
        <c:crossAx val="-805597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'16. yr intensities'!$H$36:$H$38</c:f>
              <c:numCache>
                <c:formatCode>0.0</c:formatCode>
                <c:ptCount val="3"/>
                <c:pt idx="0">
                  <c:v>66.61</c:v>
                </c:pt>
                <c:pt idx="1">
                  <c:v>68.47</c:v>
                </c:pt>
                <c:pt idx="2">
                  <c:v>76.2</c:v>
                </c:pt>
              </c:numCache>
            </c:numRef>
          </c:val>
          <c:extLst>
            <c:ext xmlns:c16="http://schemas.microsoft.com/office/drawing/2014/chart" uri="{C3380CC4-5D6E-409C-BE32-E72D297353CC}">
              <c16:uniqueId val="{00000000-B320-44D4-B98A-C0DACE54DDC7}"/>
            </c:ext>
          </c:extLst>
        </c:ser>
        <c:dLbls>
          <c:showLegendKey val="0"/>
          <c:showVal val="0"/>
          <c:showCatName val="0"/>
          <c:showSerName val="0"/>
          <c:showPercent val="0"/>
          <c:showBubbleSize val="0"/>
        </c:dLbls>
        <c:gapWidth val="50"/>
        <c:axId val="-805606432"/>
        <c:axId val="-805595008"/>
      </c:barChart>
      <c:catAx>
        <c:axId val="-805606432"/>
        <c:scaling>
          <c:orientation val="maxMin"/>
        </c:scaling>
        <c:delete val="0"/>
        <c:axPos val="l"/>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595008"/>
        <c:crosses val="autoZero"/>
        <c:auto val="1"/>
        <c:lblAlgn val="ctr"/>
        <c:lblOffset val="100"/>
        <c:noMultiLvlLbl val="0"/>
      </c:catAx>
      <c:valAx>
        <c:axId val="-805595008"/>
        <c:scaling>
          <c:orientation val="minMax"/>
          <c:max val="80"/>
          <c:min val="0"/>
        </c:scaling>
        <c:delete val="1"/>
        <c:axPos val="t"/>
        <c:numFmt formatCode="0.0" sourceLinked="1"/>
        <c:majorTickMark val="none"/>
        <c:minorTickMark val="none"/>
        <c:tickLblPos val="nextTo"/>
        <c:crossAx val="-805606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'16. yr intensities'!$A$36</c:f>
              <c:strCache>
                <c:ptCount val="1"/>
                <c:pt idx="0">
                  <c:v>before 1960</c:v>
                </c:pt>
              </c:strCache>
            </c:strRef>
          </c:tx>
          <c:spPr>
            <a:ln w="152400" cap="rnd">
              <a:solidFill>
                <a:schemeClr val="accent3">
                  <a:lumMod val="20000"/>
                  <a:lumOff val="80000"/>
                </a:schemeClr>
              </a:solidFill>
              <a:round/>
            </a:ln>
            <a:effectLst/>
          </c:spPr>
          <c:marker>
            <c:symbol val="circle"/>
            <c:size val="16"/>
            <c:spPr>
              <a:solidFill>
                <a:schemeClr val="bg1"/>
              </a:solidFill>
              <a:ln w="76200">
                <a:solidFill>
                  <a:srgbClr val="00B050"/>
                </a:solidFill>
              </a:ln>
              <a:effectLst/>
            </c:spPr>
          </c:marker>
          <c:dPt>
            <c:idx val="0"/>
            <c:marker>
              <c:symbol val="circle"/>
              <c:size val="16"/>
              <c:spPr>
                <a:solidFill>
                  <a:schemeClr val="bg1"/>
                </a:solidFill>
                <a:ln w="76200">
                  <a:solidFill>
                    <a:schemeClr val="accent3">
                      <a:lumMod val="60000"/>
                      <a:lumOff val="40000"/>
                    </a:schemeClr>
                  </a:solidFill>
                </a:ln>
                <a:effectLst/>
              </c:spPr>
            </c:marker>
            <c:bubble3D val="0"/>
            <c:extLst>
              <c:ext xmlns:c16="http://schemas.microsoft.com/office/drawing/2014/chart" uri="{C3380CC4-5D6E-409C-BE32-E72D297353CC}">
                <c16:uniqueId val="{00000000-F2C2-4BC8-ADF6-4F6D85361FA5}"/>
              </c:ext>
            </c:extLst>
          </c:dPt>
          <c:dPt>
            <c:idx val="1"/>
            <c:marker>
              <c:symbol val="circle"/>
              <c:size val="16"/>
              <c:spPr>
                <a:solidFill>
                  <a:schemeClr val="bg1"/>
                </a:solidFill>
                <a:ln w="76200">
                  <a:solidFill>
                    <a:schemeClr val="accent3">
                      <a:lumMod val="50000"/>
                    </a:schemeClr>
                  </a:solidFill>
                </a:ln>
                <a:effectLst/>
              </c:spPr>
            </c:marker>
            <c:bubble3D val="0"/>
            <c:extLst>
              <c:ext xmlns:c16="http://schemas.microsoft.com/office/drawing/2014/chart" uri="{C3380CC4-5D6E-409C-BE32-E72D297353CC}">
                <c16:uniqueId val="{00000001-F2C2-4BC8-ADF6-4F6D85361FA5}"/>
              </c:ext>
            </c:extLst>
          </c:dPt>
          <c:dPt>
            <c:idx val="2"/>
            <c:marker>
              <c:symbol val="circle"/>
              <c:size val="16"/>
              <c:spPr>
                <a:solidFill>
                  <a:schemeClr val="bg1"/>
                </a:solidFill>
                <a:ln w="76200">
                  <a:solidFill>
                    <a:schemeClr val="accent3">
                      <a:lumMod val="75000"/>
                    </a:schemeClr>
                  </a:solidFill>
                </a:ln>
                <a:effectLst/>
              </c:spPr>
            </c:marker>
            <c:bubble3D val="0"/>
            <c:extLst>
              <c:ext xmlns:c16="http://schemas.microsoft.com/office/drawing/2014/chart" uri="{C3380CC4-5D6E-409C-BE32-E72D297353CC}">
                <c16:uniqueId val="{00000002-F2C2-4BC8-ADF6-4F6D85361FA5}"/>
              </c:ext>
            </c:extLst>
          </c:dPt>
          <c:xVal>
            <c:numRef>
              <c:f>'16. yr intensities'!$B$36:$D$36</c:f>
              <c:numCache>
                <c:formatCode>0.0</c:formatCode>
                <c:ptCount val="3"/>
                <c:pt idx="0">
                  <c:v>24.423090908999999</c:v>
                </c:pt>
                <c:pt idx="1">
                  <c:v>80.250571429000004</c:v>
                </c:pt>
                <c:pt idx="2">
                  <c:v>50.410327869</c:v>
                </c:pt>
              </c:numCache>
            </c:numRef>
          </c:xVal>
          <c:yVal>
            <c:numRef>
              <c:f>'16. yr intensities'!$E$36:$G$36</c:f>
              <c:numCache>
                <c:formatCode>General</c:formatCode>
                <c:ptCount val="3"/>
                <c:pt idx="0">
                  <c:v>1.5</c:v>
                </c:pt>
                <c:pt idx="1">
                  <c:v>1.5</c:v>
                </c:pt>
                <c:pt idx="2">
                  <c:v>1.5</c:v>
                </c:pt>
              </c:numCache>
            </c:numRef>
          </c:yVal>
          <c:smooth val="0"/>
          <c:extLst>
            <c:ext xmlns:c16="http://schemas.microsoft.com/office/drawing/2014/chart" uri="{C3380CC4-5D6E-409C-BE32-E72D297353CC}">
              <c16:uniqueId val="{00000003-F2C2-4BC8-ADF6-4F6D85361FA5}"/>
            </c:ext>
          </c:extLst>
        </c:ser>
        <c:ser>
          <c:idx val="1"/>
          <c:order val="1"/>
          <c:tx>
            <c:strRef>
              <c:f>'16. yr intensities'!$A$37</c:f>
              <c:strCache>
                <c:ptCount val="1"/>
                <c:pt idx="0">
                  <c:v>1960 to 1999</c:v>
                </c:pt>
              </c:strCache>
            </c:strRef>
          </c:tx>
          <c:spPr>
            <a:ln w="152400" cap="rnd">
              <a:solidFill>
                <a:schemeClr val="accent3">
                  <a:lumMod val="20000"/>
                  <a:lumOff val="80000"/>
                </a:schemeClr>
              </a:solidFill>
              <a:round/>
            </a:ln>
            <a:effectLst/>
          </c:spPr>
          <c:marker>
            <c:symbol val="circle"/>
            <c:size val="16"/>
            <c:spPr>
              <a:solidFill>
                <a:schemeClr val="bg1"/>
              </a:solidFill>
              <a:ln w="76200">
                <a:solidFill>
                  <a:schemeClr val="accent2"/>
                </a:solidFill>
              </a:ln>
              <a:effectLst/>
            </c:spPr>
          </c:marker>
          <c:dPt>
            <c:idx val="0"/>
            <c:marker>
              <c:symbol val="circle"/>
              <c:size val="16"/>
              <c:spPr>
                <a:solidFill>
                  <a:schemeClr val="bg1"/>
                </a:solidFill>
                <a:ln w="76200">
                  <a:solidFill>
                    <a:schemeClr val="accent3">
                      <a:lumMod val="60000"/>
                      <a:lumOff val="40000"/>
                    </a:schemeClr>
                  </a:solidFill>
                </a:ln>
                <a:effectLst/>
              </c:spPr>
            </c:marker>
            <c:bubble3D val="0"/>
            <c:extLst>
              <c:ext xmlns:c16="http://schemas.microsoft.com/office/drawing/2014/chart" uri="{C3380CC4-5D6E-409C-BE32-E72D297353CC}">
                <c16:uniqueId val="{00000004-F2C2-4BC8-ADF6-4F6D85361FA5}"/>
              </c:ext>
            </c:extLst>
          </c:dPt>
          <c:dPt>
            <c:idx val="1"/>
            <c:marker>
              <c:symbol val="circle"/>
              <c:size val="16"/>
              <c:spPr>
                <a:solidFill>
                  <a:schemeClr val="bg1"/>
                </a:solidFill>
                <a:ln w="76200">
                  <a:solidFill>
                    <a:schemeClr val="accent3">
                      <a:lumMod val="50000"/>
                    </a:schemeClr>
                  </a:solidFill>
                </a:ln>
                <a:effectLst/>
              </c:spPr>
            </c:marker>
            <c:bubble3D val="0"/>
            <c:extLst>
              <c:ext xmlns:c16="http://schemas.microsoft.com/office/drawing/2014/chart" uri="{C3380CC4-5D6E-409C-BE32-E72D297353CC}">
                <c16:uniqueId val="{00000005-F2C2-4BC8-ADF6-4F6D85361FA5}"/>
              </c:ext>
            </c:extLst>
          </c:dPt>
          <c:dPt>
            <c:idx val="2"/>
            <c:marker>
              <c:symbol val="circle"/>
              <c:size val="16"/>
              <c:spPr>
                <a:solidFill>
                  <a:schemeClr val="bg1"/>
                </a:solidFill>
                <a:ln w="76200">
                  <a:solidFill>
                    <a:schemeClr val="accent3">
                      <a:lumMod val="75000"/>
                    </a:schemeClr>
                  </a:solidFill>
                </a:ln>
                <a:effectLst/>
              </c:spPr>
            </c:marker>
            <c:bubble3D val="0"/>
            <c:extLst>
              <c:ext xmlns:c16="http://schemas.microsoft.com/office/drawing/2014/chart" uri="{C3380CC4-5D6E-409C-BE32-E72D297353CC}">
                <c16:uniqueId val="{00000006-F2C2-4BC8-ADF6-4F6D85361FA5}"/>
              </c:ext>
            </c:extLst>
          </c:dPt>
          <c:xVal>
            <c:numRef>
              <c:f>'16. yr intensities'!$B$37:$D$37</c:f>
              <c:numCache>
                <c:formatCode>0.0</c:formatCode>
                <c:ptCount val="3"/>
                <c:pt idx="0">
                  <c:v>21.529677418999999</c:v>
                </c:pt>
                <c:pt idx="1">
                  <c:v>77.169031079000007</c:v>
                </c:pt>
                <c:pt idx="2">
                  <c:v>41.903833333000001</c:v>
                </c:pt>
              </c:numCache>
            </c:numRef>
          </c:xVal>
          <c:yVal>
            <c:numRef>
              <c:f>'16. yr intensities'!$E$37:$G$37</c:f>
              <c:numCache>
                <c:formatCode>General</c:formatCode>
                <c:ptCount val="3"/>
                <c:pt idx="0">
                  <c:v>1</c:v>
                </c:pt>
                <c:pt idx="1">
                  <c:v>1</c:v>
                </c:pt>
                <c:pt idx="2">
                  <c:v>1</c:v>
                </c:pt>
              </c:numCache>
            </c:numRef>
          </c:yVal>
          <c:smooth val="0"/>
          <c:extLst>
            <c:ext xmlns:c16="http://schemas.microsoft.com/office/drawing/2014/chart" uri="{C3380CC4-5D6E-409C-BE32-E72D297353CC}">
              <c16:uniqueId val="{00000007-F2C2-4BC8-ADF6-4F6D85361FA5}"/>
            </c:ext>
          </c:extLst>
        </c:ser>
        <c:ser>
          <c:idx val="2"/>
          <c:order val="2"/>
          <c:tx>
            <c:strRef>
              <c:f>'16. yr intensities'!$A$38</c:f>
              <c:strCache>
                <c:ptCount val="1"/>
                <c:pt idx="0">
                  <c:v>2000 to 2018</c:v>
                </c:pt>
              </c:strCache>
            </c:strRef>
          </c:tx>
          <c:spPr>
            <a:ln w="152400" cap="rnd">
              <a:solidFill>
                <a:schemeClr val="accent3">
                  <a:lumMod val="20000"/>
                  <a:lumOff val="80000"/>
                </a:schemeClr>
              </a:solidFill>
              <a:round/>
            </a:ln>
            <a:effectLst/>
          </c:spPr>
          <c:marker>
            <c:symbol val="circle"/>
            <c:size val="16"/>
            <c:spPr>
              <a:solidFill>
                <a:schemeClr val="bg1"/>
              </a:solidFill>
              <a:ln w="76200">
                <a:solidFill>
                  <a:schemeClr val="accent3"/>
                </a:solidFill>
              </a:ln>
              <a:effectLst/>
            </c:spPr>
          </c:marker>
          <c:dPt>
            <c:idx val="0"/>
            <c:marker>
              <c:symbol val="circle"/>
              <c:size val="16"/>
              <c:spPr>
                <a:solidFill>
                  <a:schemeClr val="bg1"/>
                </a:solidFill>
                <a:ln w="76200">
                  <a:solidFill>
                    <a:schemeClr val="accent3">
                      <a:lumMod val="60000"/>
                      <a:lumOff val="40000"/>
                    </a:schemeClr>
                  </a:solidFill>
                </a:ln>
                <a:effectLst/>
              </c:spPr>
            </c:marker>
            <c:bubble3D val="0"/>
            <c:extLst>
              <c:ext xmlns:c16="http://schemas.microsoft.com/office/drawing/2014/chart" uri="{C3380CC4-5D6E-409C-BE32-E72D297353CC}">
                <c16:uniqueId val="{00000008-F2C2-4BC8-ADF6-4F6D85361FA5}"/>
              </c:ext>
            </c:extLst>
          </c:dPt>
          <c:dPt>
            <c:idx val="1"/>
            <c:marker>
              <c:symbol val="circle"/>
              <c:size val="16"/>
              <c:spPr>
                <a:solidFill>
                  <a:schemeClr val="bg1"/>
                </a:solidFill>
                <a:ln w="76200">
                  <a:solidFill>
                    <a:schemeClr val="accent3">
                      <a:lumMod val="50000"/>
                    </a:schemeClr>
                  </a:solidFill>
                </a:ln>
                <a:effectLst/>
              </c:spPr>
            </c:marker>
            <c:bubble3D val="0"/>
            <c:extLst>
              <c:ext xmlns:c16="http://schemas.microsoft.com/office/drawing/2014/chart" uri="{C3380CC4-5D6E-409C-BE32-E72D297353CC}">
                <c16:uniqueId val="{00000009-F2C2-4BC8-ADF6-4F6D85361FA5}"/>
              </c:ext>
            </c:extLst>
          </c:dPt>
          <c:dPt>
            <c:idx val="2"/>
            <c:marker>
              <c:symbol val="circle"/>
              <c:size val="16"/>
              <c:spPr>
                <a:solidFill>
                  <a:schemeClr val="bg1"/>
                </a:solidFill>
                <a:ln w="76200">
                  <a:solidFill>
                    <a:schemeClr val="accent3">
                      <a:lumMod val="75000"/>
                    </a:schemeClr>
                  </a:solidFill>
                </a:ln>
                <a:effectLst/>
              </c:spPr>
            </c:marker>
            <c:bubble3D val="0"/>
            <c:extLst>
              <c:ext xmlns:c16="http://schemas.microsoft.com/office/drawing/2014/chart" uri="{C3380CC4-5D6E-409C-BE32-E72D297353CC}">
                <c16:uniqueId val="{0000000A-F2C2-4BC8-ADF6-4F6D85361FA5}"/>
              </c:ext>
            </c:extLst>
          </c:dPt>
          <c:xVal>
            <c:numRef>
              <c:f>'16. yr intensities'!$B$38:$D$38</c:f>
              <c:numCache>
                <c:formatCode>0.0</c:formatCode>
                <c:ptCount val="3"/>
                <c:pt idx="0">
                  <c:v>22.425652174</c:v>
                </c:pt>
                <c:pt idx="1">
                  <c:v>93.263253836000004</c:v>
                </c:pt>
                <c:pt idx="2">
                  <c:v>46.314468085000001</c:v>
                </c:pt>
              </c:numCache>
            </c:numRef>
          </c:xVal>
          <c:yVal>
            <c:numRef>
              <c:f>'16. yr intensities'!$E$38:$G$38</c:f>
              <c:numCache>
                <c:formatCode>General</c:formatCode>
                <c:ptCount val="3"/>
                <c:pt idx="0">
                  <c:v>0.5</c:v>
                </c:pt>
                <c:pt idx="1">
                  <c:v>0.5</c:v>
                </c:pt>
                <c:pt idx="2">
                  <c:v>0.5</c:v>
                </c:pt>
              </c:numCache>
            </c:numRef>
          </c:yVal>
          <c:smooth val="0"/>
          <c:extLst>
            <c:ext xmlns:c16="http://schemas.microsoft.com/office/drawing/2014/chart" uri="{C3380CC4-5D6E-409C-BE32-E72D297353CC}">
              <c16:uniqueId val="{0000000B-F2C2-4BC8-ADF6-4F6D85361FA5}"/>
            </c:ext>
          </c:extLst>
        </c:ser>
        <c:dLbls>
          <c:showLegendKey val="0"/>
          <c:showVal val="0"/>
          <c:showCatName val="0"/>
          <c:showSerName val="0"/>
          <c:showPercent val="0"/>
          <c:showBubbleSize val="0"/>
        </c:dLbls>
        <c:axId val="-805607520"/>
        <c:axId val="-805593920"/>
      </c:scatterChart>
      <c:valAx>
        <c:axId val="-8056075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solidFill>
                      <a:sysClr val="windowText" lastClr="000000"/>
                    </a:solidFill>
                    <a:latin typeface="Arial" panose="020B0604020202020204" pitchFamily="34" charset="0"/>
                    <a:cs typeface="Arial" panose="020B0604020202020204" pitchFamily="34" charset="0"/>
                  </a:rPr>
                  <a:t>thousand</a:t>
                </a:r>
                <a:r>
                  <a:rPr lang="en-US" baseline="0" dirty="0">
                    <a:solidFill>
                      <a:sysClr val="windowText" lastClr="000000"/>
                    </a:solidFill>
                    <a:latin typeface="Arial" panose="020B0604020202020204" pitchFamily="34" charset="0"/>
                    <a:cs typeface="Arial" panose="020B0604020202020204" pitchFamily="34" charset="0"/>
                  </a:rPr>
                  <a:t> Btu/square foot</a:t>
                </a:r>
                <a:endParaRPr lang="en-US"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5593920"/>
        <c:crosses val="autoZero"/>
        <c:crossBetween val="midCat"/>
      </c:valAx>
      <c:valAx>
        <c:axId val="-805593920"/>
        <c:scaling>
          <c:orientation val="minMax"/>
          <c:max val="2"/>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05607520"/>
        <c:crosses val="autoZero"/>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'11. fuels by region'!$A$9</c:f>
              <c:strCache>
                <c:ptCount val="1"/>
                <c:pt idx="0">
                  <c:v>Northeast</c:v>
                </c:pt>
              </c:strCache>
            </c:strRef>
          </c:tx>
          <c:spPr>
            <a:ln>
              <a:noFill/>
            </a:ln>
          </c:spPr>
          <c:dPt>
            <c:idx val="0"/>
            <c:bubble3D val="0"/>
            <c:spPr>
              <a:solidFill>
                <a:schemeClr val="accent5">
                  <a:lumMod val="60000"/>
                  <a:lumOff val="40000"/>
                </a:schemeClr>
              </a:solidFill>
              <a:ln w="19050">
                <a:noFill/>
              </a:ln>
              <a:effectLst/>
            </c:spPr>
            <c:extLst>
              <c:ext xmlns:c16="http://schemas.microsoft.com/office/drawing/2014/chart" uri="{C3380CC4-5D6E-409C-BE32-E72D297353CC}">
                <c16:uniqueId val="{00000001-7F0A-487A-960E-B82F057EE5B0}"/>
              </c:ext>
            </c:extLst>
          </c:dPt>
          <c:dPt>
            <c:idx val="1"/>
            <c:bubble3D val="0"/>
            <c:spPr>
              <a:solidFill>
                <a:schemeClr val="accent2">
                  <a:lumMod val="60000"/>
                  <a:lumOff val="40000"/>
                </a:schemeClr>
              </a:solidFill>
              <a:ln w="19050">
                <a:noFill/>
              </a:ln>
              <a:effectLst/>
            </c:spPr>
            <c:extLst>
              <c:ext xmlns:c16="http://schemas.microsoft.com/office/drawing/2014/chart" uri="{C3380CC4-5D6E-409C-BE32-E72D297353CC}">
                <c16:uniqueId val="{00000003-7F0A-487A-960E-B82F057EE5B0}"/>
              </c:ext>
            </c:extLst>
          </c:dPt>
          <c:dPt>
            <c:idx val="2"/>
            <c:bubble3D val="0"/>
            <c:spPr>
              <a:solidFill>
                <a:schemeClr val="accent1"/>
              </a:solidFill>
              <a:ln w="19050">
                <a:noFill/>
              </a:ln>
              <a:effectLst/>
            </c:spPr>
            <c:extLst>
              <c:ext xmlns:c16="http://schemas.microsoft.com/office/drawing/2014/chart" uri="{C3380CC4-5D6E-409C-BE32-E72D297353CC}">
                <c16:uniqueId val="{00000005-7F0A-487A-960E-B82F057EE5B0}"/>
              </c:ext>
            </c:extLst>
          </c:dPt>
          <c:dPt>
            <c:idx val="3"/>
            <c:bubble3D val="0"/>
            <c:spPr>
              <a:solidFill>
                <a:schemeClr val="tx2"/>
              </a:solidFill>
              <a:ln w="19050">
                <a:noFill/>
              </a:ln>
              <a:effectLst/>
            </c:spPr>
            <c:extLst>
              <c:ext xmlns:c16="http://schemas.microsoft.com/office/drawing/2014/chart" uri="{C3380CC4-5D6E-409C-BE32-E72D297353CC}">
                <c16:uniqueId val="{00000007-7F0A-487A-960E-B82F057EE5B0}"/>
              </c:ext>
            </c:extLst>
          </c:dPt>
          <c:cat>
            <c:strRef>
              <c:f>'11. fuels by region'!$C$8:$F$8</c:f>
              <c:strCache>
                <c:ptCount val="4"/>
                <c:pt idx="0">
                  <c:v>DHBTU</c:v>
                </c:pt>
                <c:pt idx="1">
                  <c:v>FKBTU</c:v>
                </c:pt>
                <c:pt idx="2">
                  <c:v>NGBTU</c:v>
                </c:pt>
                <c:pt idx="3">
                  <c:v>ELBTU</c:v>
                </c:pt>
              </c:strCache>
            </c:strRef>
          </c:cat>
          <c:val>
            <c:numRef>
              <c:f>'11. fuels by region'!$C$9:$F$9</c:f>
              <c:numCache>
                <c:formatCode>_(* #,##0_);_(* \(#,##0\);_(* "-"??_);_(@_)</c:formatCode>
                <c:ptCount val="4"/>
                <c:pt idx="0">
                  <c:v>86.586059023729689</c:v>
                </c:pt>
                <c:pt idx="1">
                  <c:v>68.782215287938385</c:v>
                </c:pt>
                <c:pt idx="2">
                  <c:v>424.63535600420909</c:v>
                </c:pt>
                <c:pt idx="3">
                  <c:v>646.03177746479162</c:v>
                </c:pt>
              </c:numCache>
            </c:numRef>
          </c:val>
          <c:extLst>
            <c:ext xmlns:c16="http://schemas.microsoft.com/office/drawing/2014/chart" uri="{C3380CC4-5D6E-409C-BE32-E72D297353CC}">
              <c16:uniqueId val="{00000008-7F0A-487A-960E-B82F057EE5B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'11. fuels by region'!$A$10</c:f>
              <c:strCache>
                <c:ptCount val="1"/>
                <c:pt idx="0">
                  <c:v>Midwest</c:v>
                </c:pt>
              </c:strCache>
            </c:strRef>
          </c:tx>
          <c:spPr>
            <a:ln>
              <a:noFill/>
            </a:ln>
          </c:spPr>
          <c:dPt>
            <c:idx val="0"/>
            <c:bubble3D val="0"/>
            <c:spPr>
              <a:solidFill>
                <a:schemeClr val="accent5">
                  <a:lumMod val="60000"/>
                  <a:lumOff val="40000"/>
                </a:schemeClr>
              </a:solidFill>
              <a:ln w="19050">
                <a:noFill/>
              </a:ln>
              <a:effectLst/>
            </c:spPr>
            <c:extLst>
              <c:ext xmlns:c16="http://schemas.microsoft.com/office/drawing/2014/chart" uri="{C3380CC4-5D6E-409C-BE32-E72D297353CC}">
                <c16:uniqueId val="{00000001-36C7-48D8-88B1-F2EA0DE3E3F0}"/>
              </c:ext>
            </c:extLst>
          </c:dPt>
          <c:dPt>
            <c:idx val="1"/>
            <c:bubble3D val="0"/>
            <c:spPr>
              <a:solidFill>
                <a:schemeClr val="accent2">
                  <a:lumMod val="60000"/>
                  <a:lumOff val="40000"/>
                </a:schemeClr>
              </a:solidFill>
              <a:ln w="19050">
                <a:noFill/>
              </a:ln>
              <a:effectLst/>
            </c:spPr>
            <c:extLst>
              <c:ext xmlns:c16="http://schemas.microsoft.com/office/drawing/2014/chart" uri="{C3380CC4-5D6E-409C-BE32-E72D297353CC}">
                <c16:uniqueId val="{00000003-36C7-48D8-88B1-F2EA0DE3E3F0}"/>
              </c:ext>
            </c:extLst>
          </c:dPt>
          <c:dPt>
            <c:idx val="2"/>
            <c:bubble3D val="0"/>
            <c:spPr>
              <a:solidFill>
                <a:schemeClr val="accent1"/>
              </a:solidFill>
              <a:ln w="19050">
                <a:noFill/>
              </a:ln>
              <a:effectLst/>
            </c:spPr>
            <c:extLst>
              <c:ext xmlns:c16="http://schemas.microsoft.com/office/drawing/2014/chart" uri="{C3380CC4-5D6E-409C-BE32-E72D297353CC}">
                <c16:uniqueId val="{00000005-36C7-48D8-88B1-F2EA0DE3E3F0}"/>
              </c:ext>
            </c:extLst>
          </c:dPt>
          <c:dPt>
            <c:idx val="3"/>
            <c:bubble3D val="0"/>
            <c:spPr>
              <a:solidFill>
                <a:schemeClr val="tx2"/>
              </a:solidFill>
              <a:ln w="19050">
                <a:noFill/>
              </a:ln>
              <a:effectLst/>
            </c:spPr>
            <c:extLst>
              <c:ext xmlns:c16="http://schemas.microsoft.com/office/drawing/2014/chart" uri="{C3380CC4-5D6E-409C-BE32-E72D297353CC}">
                <c16:uniqueId val="{00000007-36C7-48D8-88B1-F2EA0DE3E3F0}"/>
              </c:ext>
            </c:extLst>
          </c:dPt>
          <c:cat>
            <c:strRef>
              <c:f>'11. fuels by region'!$C$8:$F$8</c:f>
              <c:strCache>
                <c:ptCount val="4"/>
                <c:pt idx="0">
                  <c:v>DHBTU</c:v>
                </c:pt>
                <c:pt idx="1">
                  <c:v>FKBTU</c:v>
                </c:pt>
                <c:pt idx="2">
                  <c:v>NGBTU</c:v>
                </c:pt>
                <c:pt idx="3">
                  <c:v>ELBTU</c:v>
                </c:pt>
              </c:strCache>
            </c:strRef>
          </c:cat>
          <c:val>
            <c:numRef>
              <c:f>'11. fuels by region'!$C$10:$F$10</c:f>
              <c:numCache>
                <c:formatCode>_(* #,##0_);_(* \(#,##0\);_(* "-"??_);_(@_)</c:formatCode>
                <c:ptCount val="4"/>
                <c:pt idx="0">
                  <c:v>88.390713900449029</c:v>
                </c:pt>
                <c:pt idx="1">
                  <c:v>10.529989401060986</c:v>
                </c:pt>
                <c:pt idx="2">
                  <c:v>816.16228775715638</c:v>
                </c:pt>
                <c:pt idx="3">
                  <c:v>1014.7405393852986</c:v>
                </c:pt>
              </c:numCache>
            </c:numRef>
          </c:val>
          <c:extLst>
            <c:ext xmlns:c16="http://schemas.microsoft.com/office/drawing/2014/chart" uri="{C3380CC4-5D6E-409C-BE32-E72D297353CC}">
              <c16:uniqueId val="{00000008-36C7-48D8-88B1-F2EA0DE3E3F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'11. fuels by region'!$A$11</c:f>
              <c:strCache>
                <c:ptCount val="1"/>
                <c:pt idx="0">
                  <c:v>South</c:v>
                </c:pt>
              </c:strCache>
            </c:strRef>
          </c:tx>
          <c:spPr>
            <a:ln>
              <a:noFill/>
            </a:ln>
          </c:spPr>
          <c:dPt>
            <c:idx val="0"/>
            <c:bubble3D val="0"/>
            <c:spPr>
              <a:solidFill>
                <a:schemeClr val="accent5">
                  <a:lumMod val="60000"/>
                  <a:lumOff val="40000"/>
                </a:schemeClr>
              </a:solidFill>
              <a:ln w="19050">
                <a:noFill/>
              </a:ln>
              <a:effectLst/>
            </c:spPr>
            <c:extLst>
              <c:ext xmlns:c16="http://schemas.microsoft.com/office/drawing/2014/chart" uri="{C3380CC4-5D6E-409C-BE32-E72D297353CC}">
                <c16:uniqueId val="{00000001-1894-4F6D-BC10-6C79D218FC11}"/>
              </c:ext>
            </c:extLst>
          </c:dPt>
          <c:dPt>
            <c:idx val="1"/>
            <c:bubble3D val="0"/>
            <c:spPr>
              <a:solidFill>
                <a:schemeClr val="accent2">
                  <a:lumMod val="60000"/>
                  <a:lumOff val="40000"/>
                </a:schemeClr>
              </a:solidFill>
              <a:ln w="19050">
                <a:noFill/>
              </a:ln>
              <a:effectLst/>
            </c:spPr>
            <c:extLst>
              <c:ext xmlns:c16="http://schemas.microsoft.com/office/drawing/2014/chart" uri="{C3380CC4-5D6E-409C-BE32-E72D297353CC}">
                <c16:uniqueId val="{00000003-1894-4F6D-BC10-6C79D218FC11}"/>
              </c:ext>
            </c:extLst>
          </c:dPt>
          <c:dPt>
            <c:idx val="2"/>
            <c:bubble3D val="0"/>
            <c:spPr>
              <a:solidFill>
                <a:schemeClr val="accent1"/>
              </a:solidFill>
              <a:ln w="19050">
                <a:noFill/>
              </a:ln>
              <a:effectLst/>
            </c:spPr>
            <c:extLst>
              <c:ext xmlns:c16="http://schemas.microsoft.com/office/drawing/2014/chart" uri="{C3380CC4-5D6E-409C-BE32-E72D297353CC}">
                <c16:uniqueId val="{00000005-1894-4F6D-BC10-6C79D218FC11}"/>
              </c:ext>
            </c:extLst>
          </c:dPt>
          <c:dPt>
            <c:idx val="3"/>
            <c:bubble3D val="0"/>
            <c:spPr>
              <a:solidFill>
                <a:schemeClr val="tx2"/>
              </a:solidFill>
              <a:ln w="19050">
                <a:noFill/>
              </a:ln>
              <a:effectLst/>
            </c:spPr>
            <c:extLst>
              <c:ext xmlns:c16="http://schemas.microsoft.com/office/drawing/2014/chart" uri="{C3380CC4-5D6E-409C-BE32-E72D297353CC}">
                <c16:uniqueId val="{00000007-1894-4F6D-BC10-6C79D218FC11}"/>
              </c:ext>
            </c:extLst>
          </c:dPt>
          <c:cat>
            <c:strRef>
              <c:f>'11. fuels by region'!$C$8:$F$8</c:f>
              <c:strCache>
                <c:ptCount val="4"/>
                <c:pt idx="0">
                  <c:v>DHBTU</c:v>
                </c:pt>
                <c:pt idx="1">
                  <c:v>FKBTU</c:v>
                </c:pt>
                <c:pt idx="2">
                  <c:v>NGBTU</c:v>
                </c:pt>
                <c:pt idx="3">
                  <c:v>ELBTU</c:v>
                </c:pt>
              </c:strCache>
            </c:strRef>
          </c:cat>
          <c:val>
            <c:numRef>
              <c:f>'11. fuels by region'!$C$11:$F$11</c:f>
              <c:numCache>
                <c:formatCode>_(* #,##0_);_(* \(#,##0\);_(* "-"??_);_(@_)</c:formatCode>
                <c:ptCount val="4"/>
                <c:pt idx="0">
                  <c:v>91.00159912323501</c:v>
                </c:pt>
                <c:pt idx="1">
                  <c:v>13.474390675687708</c:v>
                </c:pt>
                <c:pt idx="2">
                  <c:v>615.85513764949428</c:v>
                </c:pt>
                <c:pt idx="3">
                  <c:v>1627.3396789171322</c:v>
                </c:pt>
              </c:numCache>
            </c:numRef>
          </c:val>
          <c:extLst>
            <c:ext xmlns:c16="http://schemas.microsoft.com/office/drawing/2014/chart" uri="{C3380CC4-5D6E-409C-BE32-E72D297353CC}">
              <c16:uniqueId val="{00000008-1894-4F6D-BC10-6C79D218FC1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'11. fuels by region'!$A$12</c:f>
              <c:strCache>
                <c:ptCount val="1"/>
                <c:pt idx="0">
                  <c:v>West</c:v>
                </c:pt>
              </c:strCache>
            </c:strRef>
          </c:tx>
          <c:spPr>
            <a:ln>
              <a:noFill/>
            </a:ln>
          </c:spPr>
          <c:dPt>
            <c:idx val="0"/>
            <c:bubble3D val="0"/>
            <c:spPr>
              <a:solidFill>
                <a:schemeClr val="accent5">
                  <a:lumMod val="60000"/>
                  <a:lumOff val="40000"/>
                </a:schemeClr>
              </a:solidFill>
              <a:ln w="19050">
                <a:noFill/>
              </a:ln>
              <a:effectLst/>
            </c:spPr>
            <c:extLst>
              <c:ext xmlns:c16="http://schemas.microsoft.com/office/drawing/2014/chart" uri="{C3380CC4-5D6E-409C-BE32-E72D297353CC}">
                <c16:uniqueId val="{00000001-F672-4076-B2B7-9FE61344459E}"/>
              </c:ext>
            </c:extLst>
          </c:dPt>
          <c:dPt>
            <c:idx val="1"/>
            <c:bubble3D val="0"/>
            <c:spPr>
              <a:solidFill>
                <a:schemeClr val="accent2">
                  <a:lumMod val="60000"/>
                  <a:lumOff val="40000"/>
                </a:schemeClr>
              </a:solidFill>
              <a:ln w="19050">
                <a:noFill/>
              </a:ln>
              <a:effectLst/>
            </c:spPr>
            <c:extLst>
              <c:ext xmlns:c16="http://schemas.microsoft.com/office/drawing/2014/chart" uri="{C3380CC4-5D6E-409C-BE32-E72D297353CC}">
                <c16:uniqueId val="{00000003-F672-4076-B2B7-9FE61344459E}"/>
              </c:ext>
            </c:extLst>
          </c:dPt>
          <c:dPt>
            <c:idx val="2"/>
            <c:bubble3D val="0"/>
            <c:spPr>
              <a:solidFill>
                <a:schemeClr val="accent1"/>
              </a:solidFill>
              <a:ln w="19050">
                <a:noFill/>
              </a:ln>
              <a:effectLst/>
            </c:spPr>
            <c:extLst>
              <c:ext xmlns:c16="http://schemas.microsoft.com/office/drawing/2014/chart" uri="{C3380CC4-5D6E-409C-BE32-E72D297353CC}">
                <c16:uniqueId val="{00000005-F672-4076-B2B7-9FE61344459E}"/>
              </c:ext>
            </c:extLst>
          </c:dPt>
          <c:dPt>
            <c:idx val="3"/>
            <c:bubble3D val="0"/>
            <c:spPr>
              <a:solidFill>
                <a:schemeClr val="tx2"/>
              </a:solidFill>
              <a:ln w="19050">
                <a:noFill/>
              </a:ln>
              <a:effectLst/>
            </c:spPr>
            <c:extLst>
              <c:ext xmlns:c16="http://schemas.microsoft.com/office/drawing/2014/chart" uri="{C3380CC4-5D6E-409C-BE32-E72D297353CC}">
                <c16:uniqueId val="{00000007-F672-4076-B2B7-9FE61344459E}"/>
              </c:ext>
            </c:extLst>
          </c:dPt>
          <c:cat>
            <c:strRef>
              <c:f>'11. fuels by region'!$C$8:$F$8</c:f>
              <c:strCache>
                <c:ptCount val="4"/>
                <c:pt idx="0">
                  <c:v>DHBTU</c:v>
                </c:pt>
                <c:pt idx="1">
                  <c:v>FKBTU</c:v>
                </c:pt>
                <c:pt idx="2">
                  <c:v>NGBTU</c:v>
                </c:pt>
                <c:pt idx="3">
                  <c:v>ELBTU</c:v>
                </c:pt>
              </c:strCache>
            </c:strRef>
          </c:cat>
          <c:val>
            <c:numRef>
              <c:f>'11. fuels by region'!$C$12:$F$12</c:f>
              <c:numCache>
                <c:formatCode>_(* #,##0_);_(* \(#,##0\);_(* "-"??_);_(@_)</c:formatCode>
                <c:ptCount val="4"/>
                <c:pt idx="0">
                  <c:v>38.673303754017581</c:v>
                </c:pt>
                <c:pt idx="1">
                  <c:v>8.4553952282220184</c:v>
                </c:pt>
                <c:pt idx="2">
                  <c:v>443.77808738993969</c:v>
                </c:pt>
                <c:pt idx="3">
                  <c:v>792.68629591422541</c:v>
                </c:pt>
              </c:numCache>
            </c:numRef>
          </c:val>
          <c:extLst>
            <c:ext xmlns:c16="http://schemas.microsoft.com/office/drawing/2014/chart" uri="{C3380CC4-5D6E-409C-BE32-E72D297353CC}">
              <c16:uniqueId val="{00000008-F672-4076-B2B7-9FE61344459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ng inten by sqft'!$A$2</c:f>
              <c:strCache>
                <c:ptCount val="1"/>
                <c:pt idx="0">
                  <c:v>1,001 to 5,000</c:v>
                </c:pt>
              </c:strCache>
            </c:strRef>
          </c:tx>
          <c:spPr>
            <a:ln w="25400" cap="rnd">
              <a:noFill/>
              <a:round/>
            </a:ln>
            <a:effectLst/>
          </c:spPr>
          <c:marker>
            <c:symbol val="circle"/>
            <c:size val="16"/>
            <c:spPr>
              <a:solidFill>
                <a:schemeClr val="bg1"/>
              </a:solidFill>
              <a:ln w="63500">
                <a:solidFill>
                  <a:schemeClr val="accent1"/>
                </a:solidFill>
              </a:ln>
              <a:effectLst/>
            </c:spPr>
          </c:marker>
          <c:dPt>
            <c:idx val="0"/>
            <c:marker>
              <c:symbol val="circle"/>
              <c:size val="16"/>
              <c:spPr>
                <a:solidFill>
                  <a:schemeClr val="bg1"/>
                </a:solidFill>
                <a:ln w="63500">
                  <a:solidFill>
                    <a:schemeClr val="tx2"/>
                  </a:solidFill>
                </a:ln>
                <a:effectLst/>
              </c:spPr>
            </c:marker>
            <c:bubble3D val="0"/>
            <c:spPr>
              <a:ln w="25400" cap="rnd">
                <a:solidFill>
                  <a:schemeClr val="tx2"/>
                </a:solidFill>
                <a:round/>
              </a:ln>
              <a:effectLst/>
            </c:spPr>
            <c:extLst>
              <c:ext xmlns:c16="http://schemas.microsoft.com/office/drawing/2014/chart" uri="{C3380CC4-5D6E-409C-BE32-E72D297353CC}">
                <c16:uniqueId val="{00000001-A593-4960-B000-00FCBDE66056}"/>
              </c:ext>
            </c:extLst>
          </c:dPt>
          <c:dPt>
            <c:idx val="1"/>
            <c:marker>
              <c:symbol val="circle"/>
              <c:size val="16"/>
              <c:spPr>
                <a:solidFill>
                  <a:schemeClr val="bg1"/>
                </a:solidFill>
                <a:ln w="63500">
                  <a:solidFill>
                    <a:schemeClr val="accent1"/>
                  </a:solidFill>
                </a:ln>
                <a:effectLst/>
              </c:spPr>
            </c:marker>
            <c:bubble3D val="0"/>
            <c:extLst>
              <c:ext xmlns:c16="http://schemas.microsoft.com/office/drawing/2014/chart" uri="{C3380CC4-5D6E-409C-BE32-E72D297353CC}">
                <c16:uniqueId val="{00000002-A593-4960-B000-00FCBDE66056}"/>
              </c:ext>
            </c:extLst>
          </c:dPt>
          <c:xVal>
            <c:numRef>
              <c:f>'el, ng inten by sqft'!$B$2:$C$2</c:f>
              <c:numCache>
                <c:formatCode>0.0</c:formatCode>
                <c:ptCount val="2"/>
                <c:pt idx="0">
                  <c:v>49.619441000000002</c:v>
                </c:pt>
                <c:pt idx="1">
                  <c:v>55.651387999999997</c:v>
                </c:pt>
              </c:numCache>
            </c:numRef>
          </c:xVal>
          <c:yVal>
            <c:numRef>
              <c:f>'el, ng inten by sqft'!$D$2:$E$2</c:f>
              <c:numCache>
                <c:formatCode>General</c:formatCode>
                <c:ptCount val="2"/>
                <c:pt idx="0">
                  <c:v>4</c:v>
                </c:pt>
                <c:pt idx="1">
                  <c:v>4</c:v>
                </c:pt>
              </c:numCache>
            </c:numRef>
          </c:yVal>
          <c:smooth val="0"/>
          <c:extLst>
            <c:ext xmlns:c16="http://schemas.microsoft.com/office/drawing/2014/chart" uri="{C3380CC4-5D6E-409C-BE32-E72D297353CC}">
              <c16:uniqueId val="{00000003-A593-4960-B000-00FCBDE66056}"/>
            </c:ext>
          </c:extLst>
        </c:ser>
        <c:ser>
          <c:idx val="1"/>
          <c:order val="1"/>
          <c:tx>
            <c:strRef>
              <c:f>'el, ng inten by sqft'!$A$3</c:f>
              <c:strCache>
                <c:ptCount val="1"/>
                <c:pt idx="0">
                  <c:v>5,001 to 10,000</c:v>
                </c:pt>
              </c:strCache>
            </c:strRef>
          </c:tx>
          <c:spPr>
            <a:ln w="25400" cap="rnd">
              <a:noFill/>
              <a:round/>
            </a:ln>
            <a:effectLst/>
          </c:spPr>
          <c:marker>
            <c:symbol val="circle"/>
            <c:size val="16"/>
            <c:spPr>
              <a:solidFill>
                <a:schemeClr val="bg1"/>
              </a:solidFill>
              <a:ln w="63500">
                <a:solidFill>
                  <a:schemeClr val="accent2"/>
                </a:solidFill>
              </a:ln>
              <a:effectLst/>
            </c:spPr>
          </c:marker>
          <c:dPt>
            <c:idx val="0"/>
            <c:marker>
              <c:symbol val="circle"/>
              <c:size val="16"/>
              <c:spPr>
                <a:solidFill>
                  <a:schemeClr val="bg1"/>
                </a:solidFill>
                <a:ln w="63500">
                  <a:solidFill>
                    <a:schemeClr val="tx2"/>
                  </a:solidFill>
                </a:ln>
                <a:effectLst/>
              </c:spPr>
            </c:marker>
            <c:bubble3D val="0"/>
            <c:spPr>
              <a:ln w="25400" cap="rnd">
                <a:solidFill>
                  <a:schemeClr val="tx2"/>
                </a:solidFill>
                <a:round/>
              </a:ln>
              <a:effectLst/>
            </c:spPr>
            <c:extLst>
              <c:ext xmlns:c16="http://schemas.microsoft.com/office/drawing/2014/chart" uri="{C3380CC4-5D6E-409C-BE32-E72D297353CC}">
                <c16:uniqueId val="{00000005-A593-4960-B000-00FCBDE66056}"/>
              </c:ext>
            </c:extLst>
          </c:dPt>
          <c:dPt>
            <c:idx val="1"/>
            <c:marker>
              <c:symbol val="circle"/>
              <c:size val="16"/>
              <c:spPr>
                <a:solidFill>
                  <a:schemeClr val="bg1"/>
                </a:solidFill>
                <a:ln w="63500">
                  <a:solidFill>
                    <a:schemeClr val="accent1"/>
                  </a:solidFill>
                </a:ln>
                <a:effectLst/>
              </c:spPr>
            </c:marker>
            <c:bubble3D val="0"/>
            <c:extLst>
              <c:ext xmlns:c16="http://schemas.microsoft.com/office/drawing/2014/chart" uri="{C3380CC4-5D6E-409C-BE32-E72D297353CC}">
                <c16:uniqueId val="{00000006-A593-4960-B000-00FCBDE66056}"/>
              </c:ext>
            </c:extLst>
          </c:dPt>
          <c:xVal>
            <c:numRef>
              <c:f>'el, ng inten by sqft'!$B$3:$C$3</c:f>
              <c:numCache>
                <c:formatCode>0.0</c:formatCode>
                <c:ptCount val="2"/>
                <c:pt idx="0">
                  <c:v>38.058587000000003</c:v>
                </c:pt>
                <c:pt idx="1">
                  <c:v>40.108815999999997</c:v>
                </c:pt>
              </c:numCache>
            </c:numRef>
          </c:xVal>
          <c:yVal>
            <c:numRef>
              <c:f>'el, ng inten by sqft'!$D$3:$E$3</c:f>
              <c:numCache>
                <c:formatCode>General</c:formatCode>
                <c:ptCount val="2"/>
                <c:pt idx="0">
                  <c:v>3.5</c:v>
                </c:pt>
                <c:pt idx="1">
                  <c:v>3.5</c:v>
                </c:pt>
              </c:numCache>
            </c:numRef>
          </c:yVal>
          <c:smooth val="0"/>
          <c:extLst>
            <c:ext xmlns:c16="http://schemas.microsoft.com/office/drawing/2014/chart" uri="{C3380CC4-5D6E-409C-BE32-E72D297353CC}">
              <c16:uniqueId val="{00000007-A593-4960-B000-00FCBDE66056}"/>
            </c:ext>
          </c:extLst>
        </c:ser>
        <c:ser>
          <c:idx val="2"/>
          <c:order val="2"/>
          <c:tx>
            <c:strRef>
              <c:f>'el, ng inten by sqft'!$A$4</c:f>
              <c:strCache>
                <c:ptCount val="1"/>
                <c:pt idx="0">
                  <c:v>10,001 to 25,000</c:v>
                </c:pt>
              </c:strCache>
            </c:strRef>
          </c:tx>
          <c:spPr>
            <a:ln w="25400" cap="rnd">
              <a:noFill/>
              <a:round/>
            </a:ln>
            <a:effectLst/>
          </c:spPr>
          <c:marker>
            <c:symbol val="circle"/>
            <c:size val="16"/>
            <c:spPr>
              <a:solidFill>
                <a:schemeClr val="bg1"/>
              </a:solidFill>
              <a:ln w="63500">
                <a:solidFill>
                  <a:schemeClr val="accent3"/>
                </a:solidFill>
              </a:ln>
              <a:effectLst/>
            </c:spPr>
          </c:marker>
          <c:dPt>
            <c:idx val="0"/>
            <c:marker>
              <c:symbol val="circle"/>
              <c:size val="16"/>
              <c:spPr>
                <a:solidFill>
                  <a:schemeClr val="bg1"/>
                </a:solidFill>
                <a:ln w="63500">
                  <a:solidFill>
                    <a:schemeClr val="tx2"/>
                  </a:solidFill>
                </a:ln>
                <a:effectLst/>
              </c:spPr>
            </c:marker>
            <c:bubble3D val="0"/>
            <c:spPr>
              <a:ln w="25400" cap="rnd">
                <a:solidFill>
                  <a:schemeClr val="tx2"/>
                </a:solidFill>
                <a:round/>
              </a:ln>
              <a:effectLst/>
            </c:spPr>
            <c:extLst>
              <c:ext xmlns:c16="http://schemas.microsoft.com/office/drawing/2014/chart" uri="{C3380CC4-5D6E-409C-BE32-E72D297353CC}">
                <c16:uniqueId val="{00000009-A593-4960-B000-00FCBDE66056}"/>
              </c:ext>
            </c:extLst>
          </c:dPt>
          <c:dPt>
            <c:idx val="1"/>
            <c:marker>
              <c:symbol val="circle"/>
              <c:size val="16"/>
              <c:spPr>
                <a:solidFill>
                  <a:schemeClr val="bg1"/>
                </a:solidFill>
                <a:ln w="63500">
                  <a:solidFill>
                    <a:schemeClr val="accent1"/>
                  </a:solidFill>
                </a:ln>
                <a:effectLst/>
              </c:spPr>
            </c:marker>
            <c:bubble3D val="0"/>
            <c:extLst>
              <c:ext xmlns:c16="http://schemas.microsoft.com/office/drawing/2014/chart" uri="{C3380CC4-5D6E-409C-BE32-E72D297353CC}">
                <c16:uniqueId val="{0000000A-A593-4960-B000-00FCBDE66056}"/>
              </c:ext>
            </c:extLst>
          </c:dPt>
          <c:xVal>
            <c:numRef>
              <c:f>'el, ng inten by sqft'!$B$4:$C$4</c:f>
              <c:numCache>
                <c:formatCode>0.0</c:formatCode>
                <c:ptCount val="2"/>
                <c:pt idx="0">
                  <c:v>36.377786999999998</c:v>
                </c:pt>
                <c:pt idx="1">
                  <c:v>33.574266000000001</c:v>
                </c:pt>
              </c:numCache>
            </c:numRef>
          </c:xVal>
          <c:yVal>
            <c:numRef>
              <c:f>'el, ng inten by sqft'!$D$4:$E$4</c:f>
              <c:numCache>
                <c:formatCode>General</c:formatCode>
                <c:ptCount val="2"/>
                <c:pt idx="0">
                  <c:v>3</c:v>
                </c:pt>
                <c:pt idx="1">
                  <c:v>3</c:v>
                </c:pt>
              </c:numCache>
            </c:numRef>
          </c:yVal>
          <c:smooth val="0"/>
          <c:extLst>
            <c:ext xmlns:c16="http://schemas.microsoft.com/office/drawing/2014/chart" uri="{C3380CC4-5D6E-409C-BE32-E72D297353CC}">
              <c16:uniqueId val="{0000000B-A593-4960-B000-00FCBDE66056}"/>
            </c:ext>
          </c:extLst>
        </c:ser>
        <c:ser>
          <c:idx val="3"/>
          <c:order val="3"/>
          <c:tx>
            <c:strRef>
              <c:f>'el, ng inten by sqft'!$A$5</c:f>
              <c:strCache>
                <c:ptCount val="1"/>
                <c:pt idx="0">
                  <c:v>25,001 to 50,000</c:v>
                </c:pt>
              </c:strCache>
            </c:strRef>
          </c:tx>
          <c:spPr>
            <a:ln w="25400" cap="rnd">
              <a:noFill/>
              <a:round/>
            </a:ln>
            <a:effectLst/>
          </c:spPr>
          <c:marker>
            <c:symbol val="circle"/>
            <c:size val="16"/>
            <c:spPr>
              <a:solidFill>
                <a:schemeClr val="bg1"/>
              </a:solidFill>
              <a:ln w="63500">
                <a:solidFill>
                  <a:schemeClr val="accent4"/>
                </a:solidFill>
              </a:ln>
              <a:effectLst/>
            </c:spPr>
          </c:marker>
          <c:dPt>
            <c:idx val="0"/>
            <c:marker>
              <c:symbol val="circle"/>
              <c:size val="16"/>
              <c:spPr>
                <a:solidFill>
                  <a:schemeClr val="bg1"/>
                </a:solidFill>
                <a:ln w="63500">
                  <a:solidFill>
                    <a:schemeClr val="tx2"/>
                  </a:solidFill>
                </a:ln>
                <a:effectLst/>
              </c:spPr>
            </c:marker>
            <c:bubble3D val="0"/>
            <c:spPr>
              <a:ln w="25400" cap="rnd">
                <a:solidFill>
                  <a:schemeClr val="tx2"/>
                </a:solidFill>
                <a:round/>
              </a:ln>
              <a:effectLst/>
            </c:spPr>
            <c:extLst>
              <c:ext xmlns:c16="http://schemas.microsoft.com/office/drawing/2014/chart" uri="{C3380CC4-5D6E-409C-BE32-E72D297353CC}">
                <c16:uniqueId val="{0000000D-A593-4960-B000-00FCBDE66056}"/>
              </c:ext>
            </c:extLst>
          </c:dPt>
          <c:dPt>
            <c:idx val="1"/>
            <c:marker>
              <c:symbol val="circle"/>
              <c:size val="16"/>
              <c:spPr>
                <a:solidFill>
                  <a:schemeClr val="bg1"/>
                </a:solidFill>
                <a:ln w="63500">
                  <a:solidFill>
                    <a:schemeClr val="accent1"/>
                  </a:solidFill>
                </a:ln>
                <a:effectLst/>
              </c:spPr>
            </c:marker>
            <c:bubble3D val="0"/>
            <c:extLst>
              <c:ext xmlns:c16="http://schemas.microsoft.com/office/drawing/2014/chart" uri="{C3380CC4-5D6E-409C-BE32-E72D297353CC}">
                <c16:uniqueId val="{0000000E-A593-4960-B000-00FCBDE66056}"/>
              </c:ext>
            </c:extLst>
          </c:dPt>
          <c:xVal>
            <c:numRef>
              <c:f>'el, ng inten by sqft'!$B$5:$C$5</c:f>
              <c:numCache>
                <c:formatCode>0.0</c:formatCode>
                <c:ptCount val="2"/>
                <c:pt idx="0">
                  <c:v>41.008391000000003</c:v>
                </c:pt>
                <c:pt idx="1">
                  <c:v>34.912525000000002</c:v>
                </c:pt>
              </c:numCache>
            </c:numRef>
          </c:xVal>
          <c:yVal>
            <c:numRef>
              <c:f>'el, ng inten by sqft'!$D$5:$E$5</c:f>
              <c:numCache>
                <c:formatCode>General</c:formatCode>
                <c:ptCount val="2"/>
                <c:pt idx="0">
                  <c:v>2.5</c:v>
                </c:pt>
                <c:pt idx="1">
                  <c:v>2.5</c:v>
                </c:pt>
              </c:numCache>
            </c:numRef>
          </c:yVal>
          <c:smooth val="0"/>
          <c:extLst>
            <c:ext xmlns:c16="http://schemas.microsoft.com/office/drawing/2014/chart" uri="{C3380CC4-5D6E-409C-BE32-E72D297353CC}">
              <c16:uniqueId val="{0000000F-A593-4960-B000-00FCBDE66056}"/>
            </c:ext>
          </c:extLst>
        </c:ser>
        <c:ser>
          <c:idx val="4"/>
          <c:order val="4"/>
          <c:tx>
            <c:strRef>
              <c:f>'el, ng inten by sqft'!$A$6</c:f>
              <c:strCache>
                <c:ptCount val="1"/>
                <c:pt idx="0">
                  <c:v>50,001 to 100,000</c:v>
                </c:pt>
              </c:strCache>
            </c:strRef>
          </c:tx>
          <c:spPr>
            <a:ln w="25400" cap="rnd">
              <a:noFill/>
              <a:round/>
            </a:ln>
            <a:effectLst/>
          </c:spPr>
          <c:marker>
            <c:symbol val="circle"/>
            <c:size val="16"/>
            <c:spPr>
              <a:solidFill>
                <a:schemeClr val="bg1"/>
              </a:solidFill>
              <a:ln w="63500">
                <a:solidFill>
                  <a:schemeClr val="accent5"/>
                </a:solidFill>
              </a:ln>
              <a:effectLst/>
            </c:spPr>
          </c:marker>
          <c:dPt>
            <c:idx val="0"/>
            <c:marker>
              <c:symbol val="circle"/>
              <c:size val="16"/>
              <c:spPr>
                <a:solidFill>
                  <a:schemeClr val="bg1"/>
                </a:solidFill>
                <a:ln w="63500">
                  <a:solidFill>
                    <a:schemeClr val="tx2"/>
                  </a:solidFill>
                </a:ln>
                <a:effectLst/>
              </c:spPr>
            </c:marker>
            <c:bubble3D val="0"/>
            <c:spPr>
              <a:ln w="25400" cap="rnd">
                <a:solidFill>
                  <a:schemeClr val="tx2"/>
                </a:solidFill>
                <a:round/>
              </a:ln>
              <a:effectLst/>
            </c:spPr>
            <c:extLst>
              <c:ext xmlns:c16="http://schemas.microsoft.com/office/drawing/2014/chart" uri="{C3380CC4-5D6E-409C-BE32-E72D297353CC}">
                <c16:uniqueId val="{00000011-A593-4960-B000-00FCBDE66056}"/>
              </c:ext>
            </c:extLst>
          </c:dPt>
          <c:dPt>
            <c:idx val="1"/>
            <c:marker>
              <c:symbol val="circle"/>
              <c:size val="16"/>
              <c:spPr>
                <a:solidFill>
                  <a:schemeClr val="bg1"/>
                </a:solidFill>
                <a:ln w="63500">
                  <a:solidFill>
                    <a:schemeClr val="accent1"/>
                  </a:solidFill>
                </a:ln>
                <a:effectLst/>
              </c:spPr>
            </c:marker>
            <c:bubble3D val="0"/>
            <c:extLst>
              <c:ext xmlns:c16="http://schemas.microsoft.com/office/drawing/2014/chart" uri="{C3380CC4-5D6E-409C-BE32-E72D297353CC}">
                <c16:uniqueId val="{00000012-A593-4960-B000-00FCBDE66056}"/>
              </c:ext>
            </c:extLst>
          </c:dPt>
          <c:xVal>
            <c:numRef>
              <c:f>'el, ng inten by sqft'!$B$6:$C$6</c:f>
              <c:numCache>
                <c:formatCode>0.0</c:formatCode>
                <c:ptCount val="2"/>
                <c:pt idx="0">
                  <c:v>41.035330000000002</c:v>
                </c:pt>
                <c:pt idx="1">
                  <c:v>32.154263999999998</c:v>
                </c:pt>
              </c:numCache>
            </c:numRef>
          </c:xVal>
          <c:yVal>
            <c:numRef>
              <c:f>'el, ng inten by sqft'!$D$6:$E$6</c:f>
              <c:numCache>
                <c:formatCode>General</c:formatCode>
                <c:ptCount val="2"/>
                <c:pt idx="0">
                  <c:v>2</c:v>
                </c:pt>
                <c:pt idx="1">
                  <c:v>2</c:v>
                </c:pt>
              </c:numCache>
            </c:numRef>
          </c:yVal>
          <c:smooth val="0"/>
          <c:extLst>
            <c:ext xmlns:c16="http://schemas.microsoft.com/office/drawing/2014/chart" uri="{C3380CC4-5D6E-409C-BE32-E72D297353CC}">
              <c16:uniqueId val="{00000013-A593-4960-B000-00FCBDE66056}"/>
            </c:ext>
          </c:extLst>
        </c:ser>
        <c:ser>
          <c:idx val="5"/>
          <c:order val="5"/>
          <c:tx>
            <c:strRef>
              <c:f>'el, ng inten by sqft'!$A$7</c:f>
              <c:strCache>
                <c:ptCount val="1"/>
                <c:pt idx="0">
                  <c:v>100,001 to 200,000</c:v>
                </c:pt>
              </c:strCache>
            </c:strRef>
          </c:tx>
          <c:spPr>
            <a:ln w="25400" cap="rnd">
              <a:noFill/>
              <a:round/>
            </a:ln>
            <a:effectLst/>
          </c:spPr>
          <c:marker>
            <c:symbol val="circle"/>
            <c:size val="16"/>
            <c:spPr>
              <a:solidFill>
                <a:schemeClr val="bg1"/>
              </a:solidFill>
              <a:ln w="63500">
                <a:solidFill>
                  <a:schemeClr val="accent6"/>
                </a:solidFill>
              </a:ln>
              <a:effectLst/>
            </c:spPr>
          </c:marker>
          <c:dPt>
            <c:idx val="0"/>
            <c:marker>
              <c:symbol val="circle"/>
              <c:size val="16"/>
              <c:spPr>
                <a:solidFill>
                  <a:schemeClr val="bg1"/>
                </a:solidFill>
                <a:ln w="63500">
                  <a:solidFill>
                    <a:schemeClr val="tx2"/>
                  </a:solidFill>
                </a:ln>
                <a:effectLst/>
              </c:spPr>
            </c:marker>
            <c:bubble3D val="0"/>
            <c:spPr>
              <a:ln w="25400" cap="rnd">
                <a:solidFill>
                  <a:schemeClr val="tx2"/>
                </a:solidFill>
                <a:round/>
              </a:ln>
              <a:effectLst/>
            </c:spPr>
            <c:extLst>
              <c:ext xmlns:c16="http://schemas.microsoft.com/office/drawing/2014/chart" uri="{C3380CC4-5D6E-409C-BE32-E72D297353CC}">
                <c16:uniqueId val="{00000015-A593-4960-B000-00FCBDE66056}"/>
              </c:ext>
            </c:extLst>
          </c:dPt>
          <c:dPt>
            <c:idx val="1"/>
            <c:marker>
              <c:symbol val="circle"/>
              <c:size val="16"/>
              <c:spPr>
                <a:solidFill>
                  <a:schemeClr val="bg1"/>
                </a:solidFill>
                <a:ln w="63500">
                  <a:solidFill>
                    <a:schemeClr val="accent1"/>
                  </a:solidFill>
                </a:ln>
                <a:effectLst/>
              </c:spPr>
            </c:marker>
            <c:bubble3D val="0"/>
            <c:extLst>
              <c:ext xmlns:c16="http://schemas.microsoft.com/office/drawing/2014/chart" uri="{C3380CC4-5D6E-409C-BE32-E72D297353CC}">
                <c16:uniqueId val="{00000016-A593-4960-B000-00FCBDE66056}"/>
              </c:ext>
            </c:extLst>
          </c:dPt>
          <c:xVal>
            <c:numRef>
              <c:f>'el, ng inten by sqft'!$B$7:$C$7</c:f>
              <c:numCache>
                <c:formatCode>0.0</c:formatCode>
                <c:ptCount val="2"/>
                <c:pt idx="0">
                  <c:v>44.846336999999998</c:v>
                </c:pt>
                <c:pt idx="1">
                  <c:v>30.507207000000001</c:v>
                </c:pt>
              </c:numCache>
            </c:numRef>
          </c:xVal>
          <c:yVal>
            <c:numRef>
              <c:f>'el, ng inten by sqft'!$D$7:$E$7</c:f>
              <c:numCache>
                <c:formatCode>General</c:formatCode>
                <c:ptCount val="2"/>
                <c:pt idx="0">
                  <c:v>1.5</c:v>
                </c:pt>
                <c:pt idx="1">
                  <c:v>1.5</c:v>
                </c:pt>
              </c:numCache>
            </c:numRef>
          </c:yVal>
          <c:smooth val="0"/>
          <c:extLst>
            <c:ext xmlns:c16="http://schemas.microsoft.com/office/drawing/2014/chart" uri="{C3380CC4-5D6E-409C-BE32-E72D297353CC}">
              <c16:uniqueId val="{00000017-A593-4960-B000-00FCBDE66056}"/>
            </c:ext>
          </c:extLst>
        </c:ser>
        <c:ser>
          <c:idx val="6"/>
          <c:order val="6"/>
          <c:tx>
            <c:strRef>
              <c:f>'el, ng inten by sqft'!$A$8</c:f>
              <c:strCache>
                <c:ptCount val="1"/>
                <c:pt idx="0">
                  <c:v>200,001 to 500,000</c:v>
                </c:pt>
              </c:strCache>
            </c:strRef>
          </c:tx>
          <c:spPr>
            <a:ln w="25400" cap="rnd">
              <a:noFill/>
              <a:round/>
            </a:ln>
            <a:effectLst/>
          </c:spPr>
          <c:marker>
            <c:symbol val="circle"/>
            <c:size val="16"/>
            <c:spPr>
              <a:solidFill>
                <a:schemeClr val="bg1"/>
              </a:solidFill>
              <a:ln w="63500">
                <a:solidFill>
                  <a:schemeClr val="accent1">
                    <a:lumMod val="60000"/>
                  </a:schemeClr>
                </a:solidFill>
              </a:ln>
              <a:effectLst/>
            </c:spPr>
          </c:marker>
          <c:dPt>
            <c:idx val="0"/>
            <c:marker>
              <c:symbol val="circle"/>
              <c:size val="16"/>
              <c:spPr>
                <a:solidFill>
                  <a:schemeClr val="bg1"/>
                </a:solidFill>
                <a:ln w="63500">
                  <a:solidFill>
                    <a:schemeClr val="tx2"/>
                  </a:solidFill>
                </a:ln>
                <a:effectLst/>
              </c:spPr>
            </c:marker>
            <c:bubble3D val="0"/>
            <c:spPr>
              <a:ln w="25400" cap="rnd">
                <a:solidFill>
                  <a:schemeClr val="tx2"/>
                </a:solidFill>
                <a:round/>
              </a:ln>
              <a:effectLst/>
            </c:spPr>
            <c:extLst>
              <c:ext xmlns:c16="http://schemas.microsoft.com/office/drawing/2014/chart" uri="{C3380CC4-5D6E-409C-BE32-E72D297353CC}">
                <c16:uniqueId val="{00000019-A593-4960-B000-00FCBDE66056}"/>
              </c:ext>
            </c:extLst>
          </c:dPt>
          <c:dPt>
            <c:idx val="1"/>
            <c:marker>
              <c:symbol val="circle"/>
              <c:size val="16"/>
              <c:spPr>
                <a:solidFill>
                  <a:schemeClr val="bg1"/>
                </a:solidFill>
                <a:ln w="63500">
                  <a:solidFill>
                    <a:schemeClr val="accent1"/>
                  </a:solidFill>
                </a:ln>
                <a:effectLst/>
              </c:spPr>
            </c:marker>
            <c:bubble3D val="0"/>
            <c:extLst>
              <c:ext xmlns:c16="http://schemas.microsoft.com/office/drawing/2014/chart" uri="{C3380CC4-5D6E-409C-BE32-E72D297353CC}">
                <c16:uniqueId val="{0000001A-A593-4960-B000-00FCBDE66056}"/>
              </c:ext>
            </c:extLst>
          </c:dPt>
          <c:xVal>
            <c:numRef>
              <c:f>'el, ng inten by sqft'!$B$8:$C$8</c:f>
              <c:numCache>
                <c:formatCode>0.0</c:formatCode>
                <c:ptCount val="2"/>
                <c:pt idx="0">
                  <c:v>50.773997999999999</c:v>
                </c:pt>
                <c:pt idx="1">
                  <c:v>33.063718999999999</c:v>
                </c:pt>
              </c:numCache>
            </c:numRef>
          </c:xVal>
          <c:yVal>
            <c:numRef>
              <c:f>'el, ng inten by sqft'!$D$8:$E$8</c:f>
              <c:numCache>
                <c:formatCode>General</c:formatCode>
                <c:ptCount val="2"/>
                <c:pt idx="0">
                  <c:v>1</c:v>
                </c:pt>
                <c:pt idx="1">
                  <c:v>1</c:v>
                </c:pt>
              </c:numCache>
            </c:numRef>
          </c:yVal>
          <c:smooth val="0"/>
          <c:extLst>
            <c:ext xmlns:c16="http://schemas.microsoft.com/office/drawing/2014/chart" uri="{C3380CC4-5D6E-409C-BE32-E72D297353CC}">
              <c16:uniqueId val="{0000001B-A593-4960-B000-00FCBDE66056}"/>
            </c:ext>
          </c:extLst>
        </c:ser>
        <c:ser>
          <c:idx val="7"/>
          <c:order val="7"/>
          <c:tx>
            <c:strRef>
              <c:f>'el, ng inten by sqft'!$A$9</c:f>
              <c:strCache>
                <c:ptCount val="1"/>
                <c:pt idx="0">
                  <c:v>Over 500,000</c:v>
                </c:pt>
              </c:strCache>
            </c:strRef>
          </c:tx>
          <c:spPr>
            <a:ln w="25400" cap="rnd">
              <a:noFill/>
              <a:round/>
            </a:ln>
            <a:effectLst/>
          </c:spPr>
          <c:marker>
            <c:symbol val="circle"/>
            <c:size val="16"/>
            <c:spPr>
              <a:solidFill>
                <a:schemeClr val="bg1"/>
              </a:solidFill>
              <a:ln w="63500">
                <a:solidFill>
                  <a:schemeClr val="accent2">
                    <a:lumMod val="60000"/>
                  </a:schemeClr>
                </a:solidFill>
              </a:ln>
              <a:effectLst/>
            </c:spPr>
          </c:marker>
          <c:dPt>
            <c:idx val="0"/>
            <c:marker>
              <c:symbol val="circle"/>
              <c:size val="16"/>
              <c:spPr>
                <a:solidFill>
                  <a:schemeClr val="bg1"/>
                </a:solidFill>
                <a:ln w="63500">
                  <a:solidFill>
                    <a:schemeClr val="tx2"/>
                  </a:solidFill>
                </a:ln>
                <a:effectLst/>
              </c:spPr>
            </c:marker>
            <c:bubble3D val="0"/>
            <c:spPr>
              <a:ln w="25400" cap="rnd">
                <a:solidFill>
                  <a:schemeClr val="tx2"/>
                </a:solidFill>
                <a:round/>
              </a:ln>
              <a:effectLst/>
            </c:spPr>
            <c:extLst>
              <c:ext xmlns:c16="http://schemas.microsoft.com/office/drawing/2014/chart" uri="{C3380CC4-5D6E-409C-BE32-E72D297353CC}">
                <c16:uniqueId val="{0000001D-A593-4960-B000-00FCBDE66056}"/>
              </c:ext>
            </c:extLst>
          </c:dPt>
          <c:dPt>
            <c:idx val="1"/>
            <c:marker>
              <c:symbol val="circle"/>
              <c:size val="16"/>
              <c:spPr>
                <a:solidFill>
                  <a:schemeClr val="bg1"/>
                </a:solidFill>
                <a:ln w="63500">
                  <a:solidFill>
                    <a:schemeClr val="accent1"/>
                  </a:solidFill>
                </a:ln>
                <a:effectLst/>
              </c:spPr>
            </c:marker>
            <c:bubble3D val="0"/>
            <c:extLst>
              <c:ext xmlns:c16="http://schemas.microsoft.com/office/drawing/2014/chart" uri="{C3380CC4-5D6E-409C-BE32-E72D297353CC}">
                <c16:uniqueId val="{0000001E-A593-4960-B000-00FCBDE66056}"/>
              </c:ext>
            </c:extLst>
          </c:dPt>
          <c:xVal>
            <c:numRef>
              <c:f>'el, ng inten by sqft'!$B$9:$C$9</c:f>
              <c:numCache>
                <c:formatCode>0.0</c:formatCode>
                <c:ptCount val="2"/>
                <c:pt idx="0">
                  <c:v>48.464058999999999</c:v>
                </c:pt>
                <c:pt idx="1">
                  <c:v>27.948478999999999</c:v>
                </c:pt>
              </c:numCache>
            </c:numRef>
          </c:xVal>
          <c:yVal>
            <c:numRef>
              <c:f>'el, ng inten by sqft'!$D$9:$E$9</c:f>
              <c:numCache>
                <c:formatCode>General</c:formatCode>
                <c:ptCount val="2"/>
                <c:pt idx="0">
                  <c:v>0.5</c:v>
                </c:pt>
                <c:pt idx="1">
                  <c:v>0.5</c:v>
                </c:pt>
              </c:numCache>
            </c:numRef>
          </c:yVal>
          <c:smooth val="0"/>
          <c:extLst>
            <c:ext xmlns:c16="http://schemas.microsoft.com/office/drawing/2014/chart" uri="{C3380CC4-5D6E-409C-BE32-E72D297353CC}">
              <c16:uniqueId val="{0000001F-A593-4960-B000-00FCBDE66056}"/>
            </c:ext>
          </c:extLst>
        </c:ser>
        <c:dLbls>
          <c:showLegendKey val="0"/>
          <c:showVal val="0"/>
          <c:showCatName val="0"/>
          <c:showSerName val="0"/>
          <c:showPercent val="0"/>
          <c:showBubbleSize val="0"/>
        </c:dLbls>
        <c:axId val="-805604800"/>
        <c:axId val="-805608064"/>
      </c:scatterChart>
      <c:valAx>
        <c:axId val="-8056048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sz="1000" b="0" i="0" baseline="0" dirty="0">
                    <a:solidFill>
                      <a:schemeClr val="tx1"/>
                    </a:solidFill>
                    <a:effectLst/>
                    <a:latin typeface="Arial" panose="020B0604020202020204" pitchFamily="34" charset="0"/>
                    <a:cs typeface="Arial" panose="020B0604020202020204" pitchFamily="34" charset="0"/>
                  </a:rPr>
                  <a:t>thousand Btu/square foot</a:t>
                </a:r>
                <a:endParaRPr lang="en-US" sz="1000" dirty="0">
                  <a:solidFill>
                    <a:schemeClr val="tx1"/>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5608064"/>
        <c:crosses val="autoZero"/>
        <c:crossBetween val="midCat"/>
      </c:valAx>
      <c:valAx>
        <c:axId val="-80560806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056048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814393939393936E-2"/>
          <c:y val="6.3679318616550198E-2"/>
          <c:w val="0.89157196969696972"/>
          <c:h val="0.76179333011650863"/>
        </c:manualLayout>
      </c:layout>
      <c:lineChart>
        <c:grouping val="standard"/>
        <c:varyColors val="0"/>
        <c:ser>
          <c:idx val="2"/>
          <c:order val="0"/>
          <c:tx>
            <c:strRef>
              <c:f>'7. intensity trends'!$C$2</c:f>
              <c:strCache>
                <c:ptCount val="1"/>
                <c:pt idx="0">
                  <c:v>electricity</c:v>
                </c:pt>
              </c:strCache>
            </c:strRef>
          </c:tx>
          <c:spPr>
            <a:ln w="19050">
              <a:solidFill>
                <a:srgbClr val="003953"/>
              </a:solidFill>
            </a:ln>
          </c:spPr>
          <c:marker>
            <c:symbol val="circle"/>
            <c:size val="10"/>
            <c:spPr>
              <a:solidFill>
                <a:srgbClr val="003953"/>
              </a:solidFill>
              <a:ln>
                <a:noFill/>
                <a:prstDash val="solid"/>
              </a:ln>
            </c:spPr>
          </c:marker>
          <c:cat>
            <c:strRef>
              <c:f>'7. intensity trends'!$A$3:$A$42</c:f>
              <c:strCache>
                <c:ptCount val="40"/>
                <c:pt idx="0">
                  <c:v>1979</c:v>
                </c:pt>
                <c:pt idx="4">
                  <c:v>1983</c:v>
                </c:pt>
                <c:pt idx="7">
                  <c:v>1986</c:v>
                </c:pt>
                <c:pt idx="10">
                  <c:v>1989</c:v>
                </c:pt>
                <c:pt idx="13">
                  <c:v>1992</c:v>
                </c:pt>
                <c:pt idx="16">
                  <c:v>1995</c:v>
                </c:pt>
                <c:pt idx="20">
                  <c:v>1999</c:v>
                </c:pt>
                <c:pt idx="24">
                  <c:v>2003</c:v>
                </c:pt>
                <c:pt idx="33">
                  <c:v>2012</c:v>
                </c:pt>
                <c:pt idx="39">
                  <c:v>2018</c:v>
                </c:pt>
              </c:strCache>
            </c:strRef>
          </c:cat>
          <c:val>
            <c:numRef>
              <c:f>'7. intensity trends'!$C$3:$C$42</c:f>
              <c:numCache>
                <c:formatCode>General</c:formatCode>
                <c:ptCount val="40"/>
                <c:pt idx="0" formatCode="0.0">
                  <c:v>44.2</c:v>
                </c:pt>
                <c:pt idx="4" formatCode="0.0">
                  <c:v>44.1</c:v>
                </c:pt>
                <c:pt idx="7" formatCode="0.0">
                  <c:v>42.3</c:v>
                </c:pt>
                <c:pt idx="10" formatCode="0.0">
                  <c:v>45</c:v>
                </c:pt>
                <c:pt idx="13" formatCode="0.0">
                  <c:v>39.200000000000003</c:v>
                </c:pt>
                <c:pt idx="16" formatCode="0.0">
                  <c:v>45.7</c:v>
                </c:pt>
                <c:pt idx="20" formatCode="0.0">
                  <c:v>47.1</c:v>
                </c:pt>
                <c:pt idx="24" formatCode="0.0">
                  <c:v>50.7</c:v>
                </c:pt>
                <c:pt idx="33" formatCode="0.0">
                  <c:v>49.97</c:v>
                </c:pt>
                <c:pt idx="39" formatCode="0.0">
                  <c:v>43.03</c:v>
                </c:pt>
              </c:numCache>
            </c:numRef>
          </c:val>
          <c:smooth val="0"/>
          <c:extLst>
            <c:ext xmlns:c16="http://schemas.microsoft.com/office/drawing/2014/chart" uri="{C3380CC4-5D6E-409C-BE32-E72D297353CC}">
              <c16:uniqueId val="{00000000-F285-431E-8866-4DC730B38958}"/>
            </c:ext>
          </c:extLst>
        </c:ser>
        <c:ser>
          <c:idx val="0"/>
          <c:order val="1"/>
          <c:tx>
            <c:strRef>
              <c:f>'7. intensity trends'!$B$2</c:f>
              <c:strCache>
                <c:ptCount val="1"/>
                <c:pt idx="0">
                  <c:v>total intensity</c:v>
                </c:pt>
              </c:strCache>
            </c:strRef>
          </c:tx>
          <c:spPr>
            <a:ln>
              <a:solidFill>
                <a:srgbClr val="675005"/>
              </a:solidFill>
              <a:prstDash val="dash"/>
            </a:ln>
          </c:spPr>
          <c:marker>
            <c:symbol val="circle"/>
            <c:size val="10"/>
            <c:spPr>
              <a:solidFill>
                <a:srgbClr val="675005"/>
              </a:solidFill>
              <a:ln>
                <a:noFill/>
              </a:ln>
            </c:spPr>
          </c:marker>
          <c:cat>
            <c:strRef>
              <c:f>'7. intensity trends'!$A$3:$A$42</c:f>
              <c:strCache>
                <c:ptCount val="40"/>
                <c:pt idx="0">
                  <c:v>1979</c:v>
                </c:pt>
                <c:pt idx="4">
                  <c:v>1983</c:v>
                </c:pt>
                <c:pt idx="7">
                  <c:v>1986</c:v>
                </c:pt>
                <c:pt idx="10">
                  <c:v>1989</c:v>
                </c:pt>
                <c:pt idx="13">
                  <c:v>1992</c:v>
                </c:pt>
                <c:pt idx="16">
                  <c:v>1995</c:v>
                </c:pt>
                <c:pt idx="20">
                  <c:v>1999</c:v>
                </c:pt>
                <c:pt idx="24">
                  <c:v>2003</c:v>
                </c:pt>
                <c:pt idx="33">
                  <c:v>2012</c:v>
                </c:pt>
                <c:pt idx="39">
                  <c:v>2018</c:v>
                </c:pt>
              </c:strCache>
            </c:strRef>
          </c:cat>
          <c:val>
            <c:numRef>
              <c:f>'7. intensity trends'!$B$3:$B$42</c:f>
              <c:numCache>
                <c:formatCode>General</c:formatCode>
                <c:ptCount val="40"/>
                <c:pt idx="0" formatCode="0.0">
                  <c:v>114</c:v>
                </c:pt>
                <c:pt idx="4" formatCode="0.0">
                  <c:v>97.5</c:v>
                </c:pt>
                <c:pt idx="7" formatCode="0.0">
                  <c:v>85.5</c:v>
                </c:pt>
                <c:pt idx="10" formatCode="0.0">
                  <c:v>91.6</c:v>
                </c:pt>
                <c:pt idx="13" formatCode="0.0">
                  <c:v>80.900000000000006</c:v>
                </c:pt>
                <c:pt idx="16" formatCode="0.0">
                  <c:v>90.5</c:v>
                </c:pt>
                <c:pt idx="20" formatCode="0.0">
                  <c:v>85.1</c:v>
                </c:pt>
                <c:pt idx="24" formatCode="0.0">
                  <c:v>91</c:v>
                </c:pt>
                <c:pt idx="33" formatCode="0.0">
                  <c:v>80</c:v>
                </c:pt>
                <c:pt idx="39" formatCode="0.0">
                  <c:v>70.400000000000006</c:v>
                </c:pt>
              </c:numCache>
            </c:numRef>
          </c:val>
          <c:smooth val="0"/>
          <c:extLst>
            <c:ext xmlns:c16="http://schemas.microsoft.com/office/drawing/2014/chart" uri="{C3380CC4-5D6E-409C-BE32-E72D297353CC}">
              <c16:uniqueId val="{00000001-F285-431E-8866-4DC730B38958}"/>
            </c:ext>
          </c:extLst>
        </c:ser>
        <c:ser>
          <c:idx val="1"/>
          <c:order val="2"/>
          <c:tx>
            <c:strRef>
              <c:f>'7. intensity trends'!$D$2</c:f>
              <c:strCache>
                <c:ptCount val="1"/>
                <c:pt idx="0">
                  <c:v>natural gas</c:v>
                </c:pt>
              </c:strCache>
            </c:strRef>
          </c:tx>
          <c:spPr>
            <a:ln w="19050">
              <a:solidFill>
                <a:srgbClr val="0096D7"/>
              </a:solidFill>
              <a:prstDash val="solid"/>
            </a:ln>
          </c:spPr>
          <c:marker>
            <c:symbol val="circle"/>
            <c:size val="10"/>
            <c:spPr>
              <a:solidFill>
                <a:srgbClr val="0096D7"/>
              </a:solidFill>
              <a:ln>
                <a:noFill/>
                <a:prstDash val="solid"/>
              </a:ln>
            </c:spPr>
          </c:marker>
          <c:cat>
            <c:strRef>
              <c:f>'7. intensity trends'!$A$3:$A$42</c:f>
              <c:strCache>
                <c:ptCount val="40"/>
                <c:pt idx="0">
                  <c:v>1979</c:v>
                </c:pt>
                <c:pt idx="4">
                  <c:v>1983</c:v>
                </c:pt>
                <c:pt idx="7">
                  <c:v>1986</c:v>
                </c:pt>
                <c:pt idx="10">
                  <c:v>1989</c:v>
                </c:pt>
                <c:pt idx="13">
                  <c:v>1992</c:v>
                </c:pt>
                <c:pt idx="16">
                  <c:v>1995</c:v>
                </c:pt>
                <c:pt idx="20">
                  <c:v>1999</c:v>
                </c:pt>
                <c:pt idx="24">
                  <c:v>2003</c:v>
                </c:pt>
                <c:pt idx="33">
                  <c:v>2012</c:v>
                </c:pt>
                <c:pt idx="39">
                  <c:v>2018</c:v>
                </c:pt>
              </c:strCache>
            </c:strRef>
          </c:cat>
          <c:val>
            <c:numRef>
              <c:f>'7. intensity trends'!$D$3:$D$42</c:f>
              <c:numCache>
                <c:formatCode>General</c:formatCode>
                <c:ptCount val="40"/>
                <c:pt idx="0" formatCode="0.0">
                  <c:v>71.400000000000006</c:v>
                </c:pt>
                <c:pt idx="4" formatCode="0.0">
                  <c:v>61.6</c:v>
                </c:pt>
                <c:pt idx="7" formatCode="0.0">
                  <c:v>46.2</c:v>
                </c:pt>
                <c:pt idx="10" formatCode="0.0">
                  <c:v>50.4</c:v>
                </c:pt>
                <c:pt idx="13" formatCode="0.0">
                  <c:v>48.3</c:v>
                </c:pt>
                <c:pt idx="16" formatCode="0.0">
                  <c:v>51.7</c:v>
                </c:pt>
                <c:pt idx="20" formatCode="0.0">
                  <c:v>44.4</c:v>
                </c:pt>
                <c:pt idx="24" formatCode="0.0">
                  <c:v>43.32</c:v>
                </c:pt>
                <c:pt idx="33" formatCode="0.0">
                  <c:v>38.28</c:v>
                </c:pt>
                <c:pt idx="39" formatCode="0.0">
                  <c:v>33.97</c:v>
                </c:pt>
              </c:numCache>
            </c:numRef>
          </c:val>
          <c:smooth val="0"/>
          <c:extLst>
            <c:ext xmlns:c16="http://schemas.microsoft.com/office/drawing/2014/chart" uri="{C3380CC4-5D6E-409C-BE32-E72D297353CC}">
              <c16:uniqueId val="{00000002-F285-431E-8866-4DC730B38958}"/>
            </c:ext>
          </c:extLst>
        </c:ser>
        <c:dLbls>
          <c:showLegendKey val="0"/>
          <c:showVal val="0"/>
          <c:showCatName val="0"/>
          <c:showSerName val="0"/>
          <c:showPercent val="0"/>
          <c:showBubbleSize val="0"/>
        </c:dLbls>
        <c:marker val="1"/>
        <c:smooth val="0"/>
        <c:axId val="-901764976"/>
        <c:axId val="-901769872"/>
      </c:lineChart>
      <c:catAx>
        <c:axId val="-901764976"/>
        <c:scaling>
          <c:orientation val="minMax"/>
        </c:scaling>
        <c:delete val="0"/>
        <c:axPos val="b"/>
        <c:title>
          <c:tx>
            <c:rich>
              <a:bodyPr/>
              <a:lstStyle/>
              <a:p>
                <a:pPr>
                  <a:defRPr sz="1000" b="0" i="0" u="none" strike="noStrike" baseline="0">
                    <a:solidFill>
                      <a:srgbClr val="000000"/>
                    </a:solidFill>
                    <a:latin typeface="Arial"/>
                    <a:ea typeface="Arial"/>
                    <a:cs typeface="Arial"/>
                  </a:defRPr>
                </a:pPr>
                <a:r>
                  <a:rPr lang="en-US" sz="1000" b="0"/>
                  <a:t>year of survey</a:t>
                </a:r>
              </a:p>
            </c:rich>
          </c:tx>
          <c:layout>
            <c:manualLayout>
              <c:xMode val="edge"/>
              <c:yMode val="edge"/>
              <c:x val="0.453125"/>
              <c:y val="0.89858589610260975"/>
            </c:manualLayout>
          </c:layout>
          <c:overlay val="0"/>
          <c:spPr>
            <a:noFill/>
            <a:ln w="25400">
              <a:noFill/>
            </a:ln>
          </c:spPr>
        </c:title>
        <c:numFmt formatCode="General" sourceLinked="1"/>
        <c:majorTickMark val="none"/>
        <c:minorTickMark val="none"/>
        <c:tickLblPos val="nextTo"/>
        <c:spPr>
          <a:ln w="3175">
            <a:solidFill>
              <a:srgbClr val="FFFFFF">
                <a:lumMod val="85000"/>
              </a:srgbClr>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901769872"/>
        <c:crosses val="autoZero"/>
        <c:auto val="1"/>
        <c:lblAlgn val="ctr"/>
        <c:lblOffset val="100"/>
        <c:tickMarkSkip val="1"/>
        <c:noMultiLvlLbl val="0"/>
      </c:catAx>
      <c:valAx>
        <c:axId val="-901769872"/>
        <c:scaling>
          <c:orientation val="minMax"/>
        </c:scaling>
        <c:delete val="0"/>
        <c:axPos val="l"/>
        <c:majorGridlines>
          <c:spPr>
            <a:ln w="3175">
              <a:solidFill>
                <a:srgbClr val="FFFFFF">
                  <a:lumMod val="85000"/>
                </a:srgbClr>
              </a:solidFill>
              <a:prstDash val="solid"/>
            </a:ln>
          </c:spPr>
        </c:majorGridlines>
        <c:numFmt formatCode="0" sourceLinked="0"/>
        <c:majorTickMark val="out"/>
        <c:minorTickMark val="none"/>
        <c:tickLblPos val="nextTo"/>
        <c:spPr>
          <a:ln w="9525">
            <a:noFill/>
          </a:ln>
        </c:spPr>
        <c:txPr>
          <a:bodyPr rot="0" vert="horz"/>
          <a:lstStyle/>
          <a:p>
            <a:pPr>
              <a:defRPr sz="1100" b="0" i="0" u="none" strike="noStrike" baseline="0">
                <a:solidFill>
                  <a:srgbClr val="000000"/>
                </a:solidFill>
                <a:latin typeface="Arial"/>
                <a:ea typeface="Arial"/>
                <a:cs typeface="Arial"/>
              </a:defRPr>
            </a:pPr>
            <a:endParaRPr lang="en-US"/>
          </a:p>
        </c:txPr>
        <c:crossAx val="-901764976"/>
        <c:crosses val="autoZero"/>
        <c:crossBetween val="midCat"/>
      </c:valAx>
      <c:spPr>
        <a:solidFill>
          <a:srgbClr val="FFFFFF"/>
        </a:solidFill>
        <a:ln w="25400">
          <a:noFill/>
        </a:ln>
      </c:spPr>
    </c:plotArea>
    <c:plotVisOnly val="1"/>
    <c:dispBlanksAs val="span"/>
    <c:showDLblsOverMax val="0"/>
  </c:chart>
  <c:spPr>
    <a:solidFill>
      <a:srgbClr val="FFFFFF"/>
    </a:solidFill>
    <a:ln w="3175">
      <a:noFill/>
      <a:prstDash val="solid"/>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'17. el &amp; ng btu'!$C$1</c:f>
              <c:strCache>
                <c:ptCount val="1"/>
                <c:pt idx="0">
                  <c:v>natural gas</c:v>
                </c:pt>
              </c:strCache>
            </c:strRef>
          </c:tx>
          <c:spPr>
            <a:solidFill>
              <a:schemeClr val="accent1"/>
            </a:solidFill>
            <a:ln>
              <a:noFill/>
            </a:ln>
            <a:effectLst/>
          </c:spPr>
          <c:invertIfNegative val="0"/>
          <c:cat>
            <c:strRef>
              <c:f>'17. el &amp; ng btu'!$A$2:$A$17</c:f>
              <c:strCache>
                <c:ptCount val="16"/>
                <c:pt idx="0">
                  <c:v>vacant </c:v>
                </c:pt>
                <c:pt idx="1">
                  <c:v>public order and safety </c:v>
                </c:pt>
                <c:pt idx="2">
                  <c:v>religious worship </c:v>
                </c:pt>
                <c:pt idx="3">
                  <c:v>outpatient health care</c:v>
                </c:pt>
                <c:pt idx="4">
                  <c:v>service </c:v>
                </c:pt>
                <c:pt idx="5">
                  <c:v>food sales </c:v>
                </c:pt>
                <c:pt idx="6">
                  <c:v>food service </c:v>
                </c:pt>
                <c:pt idx="7">
                  <c:v>inpatient health care</c:v>
                </c:pt>
                <c:pt idx="8">
                  <c:v>other </c:v>
                </c:pt>
                <c:pt idx="9">
                  <c:v>retail (other than mall) </c:v>
                </c:pt>
                <c:pt idx="10">
                  <c:v>public assembly </c:v>
                </c:pt>
                <c:pt idx="11">
                  <c:v>warehouse and storage </c:v>
                </c:pt>
                <c:pt idx="12">
                  <c:v>lodging </c:v>
                </c:pt>
                <c:pt idx="13">
                  <c:v>enclosed and strip malls </c:v>
                </c:pt>
                <c:pt idx="14">
                  <c:v>education</c:v>
                </c:pt>
                <c:pt idx="15">
                  <c:v>office </c:v>
                </c:pt>
              </c:strCache>
            </c:strRef>
          </c:cat>
          <c:val>
            <c:numRef>
              <c:f>'17. el &amp; ng btu'!$C$2:$C$17</c:f>
              <c:numCache>
                <c:formatCode>0</c:formatCode>
                <c:ptCount val="16"/>
                <c:pt idx="0">
                  <c:v>9.8846105772043096</c:v>
                </c:pt>
                <c:pt idx="1">
                  <c:v>46.765175244042574</c:v>
                </c:pt>
                <c:pt idx="2">
                  <c:v>93.975595554137129</c:v>
                </c:pt>
                <c:pt idx="3">
                  <c:v>36.441188572454998</c:v>
                </c:pt>
                <c:pt idx="4">
                  <c:v>145.29711481916752</c:v>
                </c:pt>
                <c:pt idx="5">
                  <c:v>47.587543138021829</c:v>
                </c:pt>
                <c:pt idx="6">
                  <c:v>151.24194495187228</c:v>
                </c:pt>
                <c:pt idx="7">
                  <c:v>170.25695461434211</c:v>
                </c:pt>
                <c:pt idx="8">
                  <c:v>48.423330370758926</c:v>
                </c:pt>
                <c:pt idx="9">
                  <c:v>86.617086750699698</c:v>
                </c:pt>
                <c:pt idx="10">
                  <c:v>215.96962474584589</c:v>
                </c:pt>
                <c:pt idx="11">
                  <c:v>199.13210032565888</c:v>
                </c:pt>
                <c:pt idx="12">
                  <c:v>224.21666375292378</c:v>
                </c:pt>
                <c:pt idx="13">
                  <c:v>246.90015503031032</c:v>
                </c:pt>
                <c:pt idx="14">
                  <c:v>327.73593048645046</c:v>
                </c:pt>
                <c:pt idx="15">
                  <c:v>249.98584986690838</c:v>
                </c:pt>
              </c:numCache>
            </c:numRef>
          </c:val>
          <c:extLst>
            <c:ext xmlns:c16="http://schemas.microsoft.com/office/drawing/2014/chart" uri="{C3380CC4-5D6E-409C-BE32-E72D297353CC}">
              <c16:uniqueId val="{00000000-86C6-4815-9CC3-FC3DCFEE38BD}"/>
            </c:ext>
          </c:extLst>
        </c:ser>
        <c:ser>
          <c:idx val="0"/>
          <c:order val="1"/>
          <c:tx>
            <c:strRef>
              <c:f>'17. el &amp; ng btu'!$B$1</c:f>
              <c:strCache>
                <c:ptCount val="1"/>
                <c:pt idx="0">
                  <c:v>electricity</c:v>
                </c:pt>
              </c:strCache>
            </c:strRef>
          </c:tx>
          <c:spPr>
            <a:solidFill>
              <a:schemeClr val="tx2"/>
            </a:solidFill>
            <a:ln>
              <a:noFill/>
            </a:ln>
            <a:effectLst/>
          </c:spPr>
          <c:invertIfNegative val="0"/>
          <c:cat>
            <c:strRef>
              <c:f>'17. el &amp; ng btu'!$A$2:$A$17</c:f>
              <c:strCache>
                <c:ptCount val="16"/>
                <c:pt idx="0">
                  <c:v>vacant </c:v>
                </c:pt>
                <c:pt idx="1">
                  <c:v>public order and safety </c:v>
                </c:pt>
                <c:pt idx="2">
                  <c:v>religious worship </c:v>
                </c:pt>
                <c:pt idx="3">
                  <c:v>outpatient health care</c:v>
                </c:pt>
                <c:pt idx="4">
                  <c:v>service </c:v>
                </c:pt>
                <c:pt idx="5">
                  <c:v>food sales </c:v>
                </c:pt>
                <c:pt idx="6">
                  <c:v>food service </c:v>
                </c:pt>
                <c:pt idx="7">
                  <c:v>inpatient health care</c:v>
                </c:pt>
                <c:pt idx="8">
                  <c:v>other </c:v>
                </c:pt>
                <c:pt idx="9">
                  <c:v>retail (other than mall) </c:v>
                </c:pt>
                <c:pt idx="10">
                  <c:v>public assembly </c:v>
                </c:pt>
                <c:pt idx="11">
                  <c:v>warehouse and storage </c:v>
                </c:pt>
                <c:pt idx="12">
                  <c:v>lodging </c:v>
                </c:pt>
                <c:pt idx="13">
                  <c:v>enclosed and strip malls </c:v>
                </c:pt>
                <c:pt idx="14">
                  <c:v>education</c:v>
                </c:pt>
                <c:pt idx="15">
                  <c:v>office </c:v>
                </c:pt>
              </c:strCache>
            </c:strRef>
          </c:cat>
          <c:val>
            <c:numRef>
              <c:f>'17. el &amp; ng btu'!$B$2:$B$17</c:f>
              <c:numCache>
                <c:formatCode>0</c:formatCode>
                <c:ptCount val="16"/>
                <c:pt idx="0">
                  <c:v>16.38945879554533</c:v>
                </c:pt>
                <c:pt idx="1">
                  <c:v>72.996026783891352</c:v>
                </c:pt>
                <c:pt idx="2">
                  <c:v>90.671046533279736</c:v>
                </c:pt>
                <c:pt idx="3">
                  <c:v>104.54829412350698</c:v>
                </c:pt>
                <c:pt idx="4">
                  <c:v>152.88944637265578</c:v>
                </c:pt>
                <c:pt idx="5">
                  <c:v>182.92088253858878</c:v>
                </c:pt>
                <c:pt idx="6">
                  <c:v>207.07089445740129</c:v>
                </c:pt>
                <c:pt idx="7">
                  <c:v>222.05254491585649</c:v>
                </c:pt>
                <c:pt idx="8">
                  <c:v>239.0234801447821</c:v>
                </c:pt>
                <c:pt idx="9">
                  <c:v>242.25862152176603</c:v>
                </c:pt>
                <c:pt idx="10">
                  <c:v>298.02070933823961</c:v>
                </c:pt>
                <c:pt idx="11">
                  <c:v>324.78894372233322</c:v>
                </c:pt>
                <c:pt idx="12">
                  <c:v>341.8281298909356</c:v>
                </c:pt>
                <c:pt idx="13">
                  <c:v>373.26783831353328</c:v>
                </c:pt>
                <c:pt idx="14">
                  <c:v>437.07656787121863</c:v>
                </c:pt>
                <c:pt idx="15">
                  <c:v>774.99540635791561</c:v>
                </c:pt>
              </c:numCache>
            </c:numRef>
          </c:val>
          <c:extLst>
            <c:ext xmlns:c16="http://schemas.microsoft.com/office/drawing/2014/chart" uri="{C3380CC4-5D6E-409C-BE32-E72D297353CC}">
              <c16:uniqueId val="{00000001-86C6-4815-9CC3-FC3DCFEE38BD}"/>
            </c:ext>
          </c:extLst>
        </c:ser>
        <c:dLbls>
          <c:showLegendKey val="0"/>
          <c:showVal val="0"/>
          <c:showCatName val="0"/>
          <c:showSerName val="0"/>
          <c:showPercent val="0"/>
          <c:showBubbleSize val="0"/>
        </c:dLbls>
        <c:gapWidth val="80"/>
        <c:axId val="-805594464"/>
        <c:axId val="-805601536"/>
      </c:barChart>
      <c:catAx>
        <c:axId val="-805594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05601536"/>
        <c:crosses val="autoZero"/>
        <c:auto val="1"/>
        <c:lblAlgn val="ctr"/>
        <c:lblOffset val="100"/>
        <c:noMultiLvlLbl val="0"/>
      </c:catAx>
      <c:valAx>
        <c:axId val="-805601536"/>
        <c:scaling>
          <c:orientation val="minMax"/>
          <c:max val="8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05594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ng inten by pba'!$A$2</c:f>
              <c:strCache>
                <c:ptCount val="1"/>
                <c:pt idx="0">
                  <c:v>food sales</c:v>
                </c:pt>
              </c:strCache>
            </c:strRef>
          </c:tx>
          <c:spPr>
            <a:ln w="25400" cap="rnd">
              <a:noFill/>
              <a:round/>
            </a:ln>
            <a:effectLst/>
          </c:spPr>
          <c:marker>
            <c:symbol val="circle"/>
            <c:size val="10"/>
            <c:spPr>
              <a:solidFill>
                <a:schemeClr val="lt1"/>
              </a:solidFill>
              <a:ln w="50800">
                <a:solidFill>
                  <a:schemeClr val="accent1"/>
                </a:solidFill>
              </a:ln>
              <a:effectLst/>
            </c:spPr>
          </c:marker>
          <c:dPt>
            <c:idx val="0"/>
            <c:marker>
              <c:symbol val="circle"/>
              <c:size val="10"/>
              <c:spPr>
                <a:solidFill>
                  <a:schemeClr val="lt1"/>
                </a:solidFill>
                <a:ln w="50800">
                  <a:solidFill>
                    <a:schemeClr val="tx2"/>
                  </a:solidFill>
                </a:ln>
                <a:effectLst/>
              </c:spPr>
            </c:marker>
            <c:bubble3D val="0"/>
            <c:extLst>
              <c:ext xmlns:c16="http://schemas.microsoft.com/office/drawing/2014/chart" uri="{C3380CC4-5D6E-409C-BE32-E72D297353CC}">
                <c16:uniqueId val="{00000000-1D07-41F2-A1A7-0D8420BE2E1B}"/>
              </c:ext>
            </c:extLst>
          </c:dPt>
          <c:xVal>
            <c:numRef>
              <c:f>'el, ng inten by pba'!$B$2:$C$2</c:f>
              <c:numCache>
                <c:formatCode>0.0</c:formatCode>
                <c:ptCount val="2"/>
                <c:pt idx="0">
                  <c:v>181.78832399999999</c:v>
                </c:pt>
                <c:pt idx="1">
                  <c:v>71.874973999999995</c:v>
                </c:pt>
              </c:numCache>
            </c:numRef>
          </c:xVal>
          <c:yVal>
            <c:numRef>
              <c:f>'el, ng inten by pba'!$D$2:$E$2</c:f>
              <c:numCache>
                <c:formatCode>General</c:formatCode>
                <c:ptCount val="2"/>
                <c:pt idx="0">
                  <c:v>8</c:v>
                </c:pt>
                <c:pt idx="1">
                  <c:v>8</c:v>
                </c:pt>
              </c:numCache>
            </c:numRef>
          </c:yVal>
          <c:smooth val="0"/>
          <c:extLst>
            <c:ext xmlns:c16="http://schemas.microsoft.com/office/drawing/2014/chart" uri="{C3380CC4-5D6E-409C-BE32-E72D297353CC}">
              <c16:uniqueId val="{00000001-1D07-41F2-A1A7-0D8420BE2E1B}"/>
            </c:ext>
          </c:extLst>
        </c:ser>
        <c:ser>
          <c:idx val="1"/>
          <c:order val="1"/>
          <c:tx>
            <c:strRef>
              <c:f>'el, ng inten by pba'!$A$3</c:f>
              <c:strCache>
                <c:ptCount val="1"/>
                <c:pt idx="0">
                  <c:v>food service</c:v>
                </c:pt>
              </c:strCache>
            </c:strRef>
          </c:tx>
          <c:spPr>
            <a:ln w="25400" cap="rnd">
              <a:noFill/>
              <a:round/>
            </a:ln>
            <a:effectLst/>
          </c:spPr>
          <c:marker>
            <c:symbol val="circle"/>
            <c:size val="10"/>
            <c:spPr>
              <a:solidFill>
                <a:schemeClr val="lt1"/>
              </a:solidFill>
              <a:ln w="50800">
                <a:solidFill>
                  <a:schemeClr val="tx2"/>
                </a:solidFill>
              </a:ln>
              <a:effectLst/>
            </c:spPr>
          </c:marker>
          <c:dPt>
            <c:idx val="1"/>
            <c:marker>
              <c:symbol val="circle"/>
              <c:size val="10"/>
              <c:spPr>
                <a:solidFill>
                  <a:schemeClr val="lt1"/>
                </a:solidFill>
                <a:ln w="50800">
                  <a:solidFill>
                    <a:schemeClr val="accent1"/>
                  </a:solidFill>
                </a:ln>
                <a:effectLst/>
              </c:spPr>
            </c:marker>
            <c:bubble3D val="0"/>
            <c:extLst>
              <c:ext xmlns:c16="http://schemas.microsoft.com/office/drawing/2014/chart" uri="{C3380CC4-5D6E-409C-BE32-E72D297353CC}">
                <c16:uniqueId val="{00000002-1D07-41F2-A1A7-0D8420BE2E1B}"/>
              </c:ext>
            </c:extLst>
          </c:dPt>
          <c:xVal>
            <c:numRef>
              <c:f>'el, ng inten by pba'!$B$3:$C$3</c:f>
              <c:numCache>
                <c:formatCode>0.0</c:formatCode>
                <c:ptCount val="2"/>
                <c:pt idx="0">
                  <c:v>149.52133699999999</c:v>
                </c:pt>
                <c:pt idx="1">
                  <c:v>153.21715699999999</c:v>
                </c:pt>
              </c:numCache>
            </c:numRef>
          </c:xVal>
          <c:yVal>
            <c:numRef>
              <c:f>'el, ng inten by pba'!$D$3:$E$3</c:f>
              <c:numCache>
                <c:formatCode>General</c:formatCode>
                <c:ptCount val="2"/>
                <c:pt idx="0">
                  <c:v>7.5</c:v>
                </c:pt>
                <c:pt idx="1">
                  <c:v>7.5</c:v>
                </c:pt>
              </c:numCache>
            </c:numRef>
          </c:yVal>
          <c:smooth val="0"/>
          <c:extLst>
            <c:ext xmlns:c16="http://schemas.microsoft.com/office/drawing/2014/chart" uri="{C3380CC4-5D6E-409C-BE32-E72D297353CC}">
              <c16:uniqueId val="{00000003-1D07-41F2-A1A7-0D8420BE2E1B}"/>
            </c:ext>
          </c:extLst>
        </c:ser>
        <c:ser>
          <c:idx val="2"/>
          <c:order val="2"/>
          <c:tx>
            <c:strRef>
              <c:f>'el, ng inten by pba'!$A$4</c:f>
              <c:strCache>
                <c:ptCount val="1"/>
                <c:pt idx="0">
                  <c:v>other</c:v>
                </c:pt>
              </c:strCache>
            </c:strRef>
          </c:tx>
          <c:spPr>
            <a:ln w="25400" cap="rnd">
              <a:noFill/>
              <a:round/>
            </a:ln>
            <a:effectLst/>
          </c:spPr>
          <c:marker>
            <c:symbol val="circle"/>
            <c:size val="10"/>
            <c:spPr>
              <a:solidFill>
                <a:schemeClr val="lt1"/>
              </a:solidFill>
              <a:ln w="50800">
                <a:solidFill>
                  <a:schemeClr val="accent3"/>
                </a:solidFill>
              </a:ln>
              <a:effectLst/>
            </c:spPr>
          </c:marker>
          <c:dPt>
            <c:idx val="0"/>
            <c:marker>
              <c:symbol val="circle"/>
              <c:size val="10"/>
              <c:spPr>
                <a:solidFill>
                  <a:schemeClr val="lt1"/>
                </a:solidFill>
                <a:ln w="50800">
                  <a:solidFill>
                    <a:schemeClr val="tx2"/>
                  </a:solidFill>
                </a:ln>
                <a:effectLst/>
              </c:spPr>
            </c:marker>
            <c:bubble3D val="0"/>
            <c:extLst>
              <c:ext xmlns:c16="http://schemas.microsoft.com/office/drawing/2014/chart" uri="{C3380CC4-5D6E-409C-BE32-E72D297353CC}">
                <c16:uniqueId val="{00000004-1D07-41F2-A1A7-0D8420BE2E1B}"/>
              </c:ext>
            </c:extLst>
          </c:dPt>
          <c:dPt>
            <c:idx val="1"/>
            <c:marker>
              <c:symbol val="circle"/>
              <c:size val="10"/>
              <c:spPr>
                <a:solidFill>
                  <a:schemeClr val="lt1"/>
                </a:solidFill>
                <a:ln w="50800">
                  <a:solidFill>
                    <a:schemeClr val="accent1"/>
                  </a:solidFill>
                </a:ln>
                <a:effectLst/>
              </c:spPr>
            </c:marker>
            <c:bubble3D val="0"/>
            <c:extLst>
              <c:ext xmlns:c16="http://schemas.microsoft.com/office/drawing/2014/chart" uri="{C3380CC4-5D6E-409C-BE32-E72D297353CC}">
                <c16:uniqueId val="{00000005-1D07-41F2-A1A7-0D8420BE2E1B}"/>
              </c:ext>
            </c:extLst>
          </c:dPt>
          <c:xVal>
            <c:numRef>
              <c:f>'el, ng inten by pba'!$B$4:$C$4</c:f>
              <c:numCache>
                <c:formatCode>0.0</c:formatCode>
                <c:ptCount val="2"/>
                <c:pt idx="0">
                  <c:v>99.300466</c:v>
                </c:pt>
                <c:pt idx="1">
                  <c:v>30.339995999999999</c:v>
                </c:pt>
              </c:numCache>
            </c:numRef>
          </c:xVal>
          <c:yVal>
            <c:numRef>
              <c:f>'el, ng inten by pba'!$D$4:$E$4</c:f>
              <c:numCache>
                <c:formatCode>General</c:formatCode>
                <c:ptCount val="2"/>
                <c:pt idx="0">
                  <c:v>7</c:v>
                </c:pt>
                <c:pt idx="1">
                  <c:v>7</c:v>
                </c:pt>
              </c:numCache>
            </c:numRef>
          </c:yVal>
          <c:smooth val="0"/>
          <c:extLst>
            <c:ext xmlns:c16="http://schemas.microsoft.com/office/drawing/2014/chart" uri="{C3380CC4-5D6E-409C-BE32-E72D297353CC}">
              <c16:uniqueId val="{00000006-1D07-41F2-A1A7-0D8420BE2E1B}"/>
            </c:ext>
          </c:extLst>
        </c:ser>
        <c:ser>
          <c:idx val="3"/>
          <c:order val="3"/>
          <c:tx>
            <c:strRef>
              <c:f>'el, ng inten by pba'!$A$5</c:f>
              <c:strCache>
                <c:ptCount val="1"/>
                <c:pt idx="0">
                  <c:v>inpatient health care</c:v>
                </c:pt>
              </c:strCache>
            </c:strRef>
          </c:tx>
          <c:spPr>
            <a:ln w="25400" cap="rnd">
              <a:noFill/>
              <a:round/>
            </a:ln>
            <a:effectLst/>
          </c:spPr>
          <c:marker>
            <c:symbol val="circle"/>
            <c:size val="10"/>
            <c:spPr>
              <a:solidFill>
                <a:schemeClr val="lt1"/>
              </a:solidFill>
              <a:ln w="50800">
                <a:solidFill>
                  <a:schemeClr val="accent4"/>
                </a:solidFill>
              </a:ln>
              <a:effectLst/>
            </c:spPr>
          </c:marker>
          <c:dPt>
            <c:idx val="0"/>
            <c:marker>
              <c:symbol val="circle"/>
              <c:size val="10"/>
              <c:spPr>
                <a:solidFill>
                  <a:schemeClr val="lt1"/>
                </a:solidFill>
                <a:ln w="50800">
                  <a:solidFill>
                    <a:schemeClr val="tx2"/>
                  </a:solidFill>
                </a:ln>
                <a:effectLst/>
              </c:spPr>
            </c:marker>
            <c:bubble3D val="0"/>
            <c:extLst>
              <c:ext xmlns:c16="http://schemas.microsoft.com/office/drawing/2014/chart" uri="{C3380CC4-5D6E-409C-BE32-E72D297353CC}">
                <c16:uniqueId val="{00000007-1D07-41F2-A1A7-0D8420BE2E1B}"/>
              </c:ext>
            </c:extLst>
          </c:dPt>
          <c:dPt>
            <c:idx val="1"/>
            <c:marker>
              <c:symbol val="circle"/>
              <c:size val="10"/>
              <c:spPr>
                <a:solidFill>
                  <a:schemeClr val="lt1"/>
                </a:solidFill>
                <a:ln w="50800">
                  <a:solidFill>
                    <a:schemeClr val="accent1"/>
                  </a:solidFill>
                </a:ln>
                <a:effectLst/>
              </c:spPr>
            </c:marker>
            <c:bubble3D val="0"/>
            <c:extLst>
              <c:ext xmlns:c16="http://schemas.microsoft.com/office/drawing/2014/chart" uri="{C3380CC4-5D6E-409C-BE32-E72D297353CC}">
                <c16:uniqueId val="{00000008-1D07-41F2-A1A7-0D8420BE2E1B}"/>
              </c:ext>
            </c:extLst>
          </c:dPt>
          <c:xVal>
            <c:numRef>
              <c:f>'el, ng inten by pba'!$B$5:$C$5</c:f>
              <c:numCache>
                <c:formatCode>0.0</c:formatCode>
                <c:ptCount val="2"/>
                <c:pt idx="0">
                  <c:v>98.317789000000005</c:v>
                </c:pt>
                <c:pt idx="1">
                  <c:v>80.884192999999996</c:v>
                </c:pt>
              </c:numCache>
            </c:numRef>
          </c:xVal>
          <c:yVal>
            <c:numRef>
              <c:f>'el, ng inten by pba'!$D$5:$E$5</c:f>
              <c:numCache>
                <c:formatCode>General</c:formatCode>
                <c:ptCount val="2"/>
                <c:pt idx="0">
                  <c:v>6.5</c:v>
                </c:pt>
                <c:pt idx="1">
                  <c:v>6.5</c:v>
                </c:pt>
              </c:numCache>
            </c:numRef>
          </c:yVal>
          <c:smooth val="0"/>
          <c:extLst>
            <c:ext xmlns:c16="http://schemas.microsoft.com/office/drawing/2014/chart" uri="{C3380CC4-5D6E-409C-BE32-E72D297353CC}">
              <c16:uniqueId val="{00000009-1D07-41F2-A1A7-0D8420BE2E1B}"/>
            </c:ext>
          </c:extLst>
        </c:ser>
        <c:ser>
          <c:idx val="4"/>
          <c:order val="4"/>
          <c:tx>
            <c:strRef>
              <c:f>'el, ng inten by pba'!$A$6</c:f>
              <c:strCache>
                <c:ptCount val="1"/>
                <c:pt idx="0">
                  <c:v>enclosed and strip malls</c:v>
                </c:pt>
              </c:strCache>
            </c:strRef>
          </c:tx>
          <c:spPr>
            <a:ln w="25400" cap="rnd">
              <a:noFill/>
              <a:round/>
            </a:ln>
            <a:effectLst/>
          </c:spPr>
          <c:marker>
            <c:symbol val="circle"/>
            <c:size val="10"/>
            <c:spPr>
              <a:solidFill>
                <a:schemeClr val="lt1"/>
              </a:solidFill>
              <a:ln w="50800">
                <a:solidFill>
                  <a:schemeClr val="accent5"/>
                </a:solidFill>
              </a:ln>
              <a:effectLst/>
            </c:spPr>
          </c:marker>
          <c:dPt>
            <c:idx val="0"/>
            <c:marker>
              <c:symbol val="circle"/>
              <c:size val="10"/>
              <c:spPr>
                <a:solidFill>
                  <a:schemeClr val="lt1"/>
                </a:solidFill>
                <a:ln w="50800">
                  <a:solidFill>
                    <a:schemeClr val="tx2"/>
                  </a:solidFill>
                </a:ln>
                <a:effectLst/>
              </c:spPr>
            </c:marker>
            <c:bubble3D val="0"/>
            <c:extLst>
              <c:ext xmlns:c16="http://schemas.microsoft.com/office/drawing/2014/chart" uri="{C3380CC4-5D6E-409C-BE32-E72D297353CC}">
                <c16:uniqueId val="{0000000A-1D07-41F2-A1A7-0D8420BE2E1B}"/>
              </c:ext>
            </c:extLst>
          </c:dPt>
          <c:dPt>
            <c:idx val="1"/>
            <c:marker>
              <c:symbol val="circle"/>
              <c:size val="10"/>
              <c:spPr>
                <a:solidFill>
                  <a:schemeClr val="lt1"/>
                </a:solidFill>
                <a:ln w="50800">
                  <a:solidFill>
                    <a:schemeClr val="accent1"/>
                  </a:solidFill>
                </a:ln>
                <a:effectLst/>
              </c:spPr>
            </c:marker>
            <c:bubble3D val="0"/>
            <c:extLst>
              <c:ext xmlns:c16="http://schemas.microsoft.com/office/drawing/2014/chart" uri="{C3380CC4-5D6E-409C-BE32-E72D297353CC}">
                <c16:uniqueId val="{0000000B-1D07-41F2-A1A7-0D8420BE2E1B}"/>
              </c:ext>
            </c:extLst>
          </c:dPt>
          <c:xVal>
            <c:numRef>
              <c:f>'el, ng inten by pba'!$B$6:$C$6</c:f>
              <c:numCache>
                <c:formatCode>0.0</c:formatCode>
                <c:ptCount val="2"/>
                <c:pt idx="0">
                  <c:v>66.795739999999995</c:v>
                </c:pt>
                <c:pt idx="1">
                  <c:v>45.659132999999997</c:v>
                </c:pt>
              </c:numCache>
            </c:numRef>
          </c:xVal>
          <c:yVal>
            <c:numRef>
              <c:f>'el, ng inten by pba'!$D$6:$E$6</c:f>
              <c:numCache>
                <c:formatCode>General</c:formatCode>
                <c:ptCount val="2"/>
                <c:pt idx="0">
                  <c:v>6</c:v>
                </c:pt>
                <c:pt idx="1">
                  <c:v>6</c:v>
                </c:pt>
              </c:numCache>
            </c:numRef>
          </c:yVal>
          <c:smooth val="0"/>
          <c:extLst>
            <c:ext xmlns:c16="http://schemas.microsoft.com/office/drawing/2014/chart" uri="{C3380CC4-5D6E-409C-BE32-E72D297353CC}">
              <c16:uniqueId val="{0000000C-1D07-41F2-A1A7-0D8420BE2E1B}"/>
            </c:ext>
          </c:extLst>
        </c:ser>
        <c:ser>
          <c:idx val="5"/>
          <c:order val="5"/>
          <c:tx>
            <c:strRef>
              <c:f>'el, ng inten by pba'!$A$7</c:f>
              <c:strCache>
                <c:ptCount val="1"/>
                <c:pt idx="0">
                  <c:v>outpatient health care</c:v>
                </c:pt>
              </c:strCache>
            </c:strRef>
          </c:tx>
          <c:spPr>
            <a:ln w="25400" cap="rnd">
              <a:noFill/>
              <a:round/>
            </a:ln>
            <a:effectLst/>
          </c:spPr>
          <c:marker>
            <c:symbol val="circle"/>
            <c:size val="10"/>
            <c:spPr>
              <a:solidFill>
                <a:schemeClr val="lt1"/>
              </a:solidFill>
              <a:ln w="50800">
                <a:solidFill>
                  <a:schemeClr val="tx2"/>
                </a:solidFill>
              </a:ln>
              <a:effectLst/>
            </c:spPr>
          </c:marker>
          <c:dPt>
            <c:idx val="1"/>
            <c:marker>
              <c:symbol val="circle"/>
              <c:size val="10"/>
              <c:spPr>
                <a:solidFill>
                  <a:schemeClr val="lt1"/>
                </a:solidFill>
                <a:ln w="50800">
                  <a:solidFill>
                    <a:schemeClr val="accent1"/>
                  </a:solidFill>
                </a:ln>
                <a:effectLst/>
              </c:spPr>
            </c:marker>
            <c:bubble3D val="0"/>
            <c:extLst>
              <c:ext xmlns:c16="http://schemas.microsoft.com/office/drawing/2014/chart" uri="{C3380CC4-5D6E-409C-BE32-E72D297353CC}">
                <c16:uniqueId val="{0000000D-1D07-41F2-A1A7-0D8420BE2E1B}"/>
              </c:ext>
            </c:extLst>
          </c:dPt>
          <c:xVal>
            <c:numRef>
              <c:f>'el, ng inten by pba'!$B$7:$C$7</c:f>
              <c:numCache>
                <c:formatCode>0.0</c:formatCode>
                <c:ptCount val="2"/>
                <c:pt idx="0">
                  <c:v>59.415965</c:v>
                </c:pt>
                <c:pt idx="1">
                  <c:v>28.813849000000001</c:v>
                </c:pt>
              </c:numCache>
            </c:numRef>
          </c:xVal>
          <c:yVal>
            <c:numRef>
              <c:f>'el, ng inten by pba'!$D$7:$E$7</c:f>
              <c:numCache>
                <c:formatCode>General</c:formatCode>
                <c:ptCount val="2"/>
                <c:pt idx="0">
                  <c:v>5.5</c:v>
                </c:pt>
                <c:pt idx="1">
                  <c:v>5.5</c:v>
                </c:pt>
              </c:numCache>
            </c:numRef>
          </c:yVal>
          <c:smooth val="0"/>
          <c:extLst>
            <c:ext xmlns:c16="http://schemas.microsoft.com/office/drawing/2014/chart" uri="{C3380CC4-5D6E-409C-BE32-E72D297353CC}">
              <c16:uniqueId val="{0000000E-1D07-41F2-A1A7-0D8420BE2E1B}"/>
            </c:ext>
          </c:extLst>
        </c:ser>
        <c:ser>
          <c:idx val="6"/>
          <c:order val="6"/>
          <c:tx>
            <c:strRef>
              <c:f>'el, ng inten by pba'!$A$8</c:f>
              <c:strCache>
                <c:ptCount val="1"/>
                <c:pt idx="0">
                  <c:v>lodging</c:v>
                </c:pt>
              </c:strCache>
            </c:strRef>
          </c:tx>
          <c:spPr>
            <a:ln w="25400" cap="rnd">
              <a:noFill/>
              <a:round/>
            </a:ln>
            <a:effectLst/>
          </c:spPr>
          <c:marker>
            <c:symbol val="circle"/>
            <c:size val="10"/>
            <c:spPr>
              <a:solidFill>
                <a:schemeClr val="lt1"/>
              </a:solidFill>
              <a:ln w="50800">
                <a:solidFill>
                  <a:schemeClr val="tx2"/>
                </a:solidFill>
              </a:ln>
              <a:effectLst/>
            </c:spPr>
          </c:marker>
          <c:dPt>
            <c:idx val="1"/>
            <c:marker>
              <c:symbol val="circle"/>
              <c:size val="10"/>
              <c:spPr>
                <a:solidFill>
                  <a:schemeClr val="lt1"/>
                </a:solidFill>
                <a:ln w="50800">
                  <a:solidFill>
                    <a:schemeClr val="accent1"/>
                  </a:solidFill>
                </a:ln>
                <a:effectLst/>
              </c:spPr>
            </c:marker>
            <c:bubble3D val="0"/>
            <c:extLst>
              <c:ext xmlns:c16="http://schemas.microsoft.com/office/drawing/2014/chart" uri="{C3380CC4-5D6E-409C-BE32-E72D297353CC}">
                <c16:uniqueId val="{0000000F-1D07-41F2-A1A7-0D8420BE2E1B}"/>
              </c:ext>
            </c:extLst>
          </c:dPt>
          <c:xVal>
            <c:numRef>
              <c:f>'el, ng inten by pba'!$B$8:$C$8</c:f>
              <c:numCache>
                <c:formatCode>0.0</c:formatCode>
                <c:ptCount val="2"/>
                <c:pt idx="0">
                  <c:v>48.998691999999998</c:v>
                </c:pt>
                <c:pt idx="1">
                  <c:v>38.382061</c:v>
                </c:pt>
              </c:numCache>
            </c:numRef>
          </c:xVal>
          <c:yVal>
            <c:numRef>
              <c:f>'el, ng inten by pba'!$D$8:$E$8</c:f>
              <c:numCache>
                <c:formatCode>General</c:formatCode>
                <c:ptCount val="2"/>
                <c:pt idx="0">
                  <c:v>5</c:v>
                </c:pt>
                <c:pt idx="1">
                  <c:v>5</c:v>
                </c:pt>
              </c:numCache>
            </c:numRef>
          </c:yVal>
          <c:smooth val="0"/>
          <c:extLst>
            <c:ext xmlns:c16="http://schemas.microsoft.com/office/drawing/2014/chart" uri="{C3380CC4-5D6E-409C-BE32-E72D297353CC}">
              <c16:uniqueId val="{00000010-1D07-41F2-A1A7-0D8420BE2E1B}"/>
            </c:ext>
          </c:extLst>
        </c:ser>
        <c:ser>
          <c:idx val="7"/>
          <c:order val="7"/>
          <c:tx>
            <c:strRef>
              <c:f>'el, ng inten by pba'!$A$9</c:f>
              <c:strCache>
                <c:ptCount val="1"/>
                <c:pt idx="0">
                  <c:v>public order and safety</c:v>
                </c:pt>
              </c:strCache>
            </c:strRef>
          </c:tx>
          <c:spPr>
            <a:ln w="25400" cap="rnd">
              <a:noFill/>
              <a:round/>
            </a:ln>
            <a:effectLst/>
          </c:spPr>
          <c:marker>
            <c:symbol val="circle"/>
            <c:size val="10"/>
            <c:spPr>
              <a:solidFill>
                <a:schemeClr val="lt1"/>
              </a:solidFill>
              <a:ln w="50800">
                <a:solidFill>
                  <a:schemeClr val="tx2"/>
                </a:solidFill>
              </a:ln>
              <a:effectLst/>
            </c:spPr>
          </c:marker>
          <c:dPt>
            <c:idx val="1"/>
            <c:marker>
              <c:symbol val="circle"/>
              <c:size val="10"/>
              <c:spPr>
                <a:solidFill>
                  <a:schemeClr val="lt1"/>
                </a:solidFill>
                <a:ln w="50800">
                  <a:solidFill>
                    <a:schemeClr val="accent1"/>
                  </a:solidFill>
                </a:ln>
                <a:effectLst/>
              </c:spPr>
            </c:marker>
            <c:bubble3D val="0"/>
            <c:extLst>
              <c:ext xmlns:c16="http://schemas.microsoft.com/office/drawing/2014/chart" uri="{C3380CC4-5D6E-409C-BE32-E72D297353CC}">
                <c16:uniqueId val="{00000011-1D07-41F2-A1A7-0D8420BE2E1B}"/>
              </c:ext>
            </c:extLst>
          </c:dPt>
          <c:xVal>
            <c:numRef>
              <c:f>'el, ng inten by pba'!$B$9:$C$9</c:f>
              <c:numCache>
                <c:formatCode>0.0</c:formatCode>
                <c:ptCount val="2"/>
                <c:pt idx="0">
                  <c:v>47.450201999999997</c:v>
                </c:pt>
                <c:pt idx="1">
                  <c:v>36.808300000000003</c:v>
                </c:pt>
              </c:numCache>
            </c:numRef>
          </c:xVal>
          <c:yVal>
            <c:numRef>
              <c:f>'el, ng inten by pba'!$D$9:$E$9</c:f>
              <c:numCache>
                <c:formatCode>General</c:formatCode>
                <c:ptCount val="2"/>
                <c:pt idx="0">
                  <c:v>4.5</c:v>
                </c:pt>
                <c:pt idx="1">
                  <c:v>4.5</c:v>
                </c:pt>
              </c:numCache>
            </c:numRef>
          </c:yVal>
          <c:smooth val="0"/>
          <c:extLst>
            <c:ext xmlns:c16="http://schemas.microsoft.com/office/drawing/2014/chart" uri="{C3380CC4-5D6E-409C-BE32-E72D297353CC}">
              <c16:uniqueId val="{00000012-1D07-41F2-A1A7-0D8420BE2E1B}"/>
            </c:ext>
          </c:extLst>
        </c:ser>
        <c:ser>
          <c:idx val="8"/>
          <c:order val="8"/>
          <c:tx>
            <c:strRef>
              <c:f>'el, ng inten by pba'!$A$10</c:f>
              <c:strCache>
                <c:ptCount val="1"/>
                <c:pt idx="0">
                  <c:v>retail (other than mall)</c:v>
                </c:pt>
              </c:strCache>
            </c:strRef>
          </c:tx>
          <c:spPr>
            <a:ln w="25400" cap="rnd">
              <a:noFill/>
              <a:round/>
            </a:ln>
            <a:effectLst/>
          </c:spPr>
          <c:marker>
            <c:symbol val="circle"/>
            <c:size val="10"/>
            <c:spPr>
              <a:solidFill>
                <a:schemeClr val="lt1"/>
              </a:solidFill>
              <a:ln w="50800">
                <a:solidFill>
                  <a:schemeClr val="accent3">
                    <a:lumMod val="60000"/>
                  </a:schemeClr>
                </a:solidFill>
              </a:ln>
              <a:effectLst/>
            </c:spPr>
          </c:marker>
          <c:dPt>
            <c:idx val="0"/>
            <c:marker>
              <c:symbol val="circle"/>
              <c:size val="10"/>
              <c:spPr>
                <a:solidFill>
                  <a:schemeClr val="lt1"/>
                </a:solidFill>
                <a:ln w="50800">
                  <a:solidFill>
                    <a:schemeClr val="tx2"/>
                  </a:solidFill>
                </a:ln>
                <a:effectLst/>
              </c:spPr>
            </c:marker>
            <c:bubble3D val="0"/>
            <c:extLst>
              <c:ext xmlns:c16="http://schemas.microsoft.com/office/drawing/2014/chart" uri="{C3380CC4-5D6E-409C-BE32-E72D297353CC}">
                <c16:uniqueId val="{00000013-1D07-41F2-A1A7-0D8420BE2E1B}"/>
              </c:ext>
            </c:extLst>
          </c:dPt>
          <c:dPt>
            <c:idx val="1"/>
            <c:marker>
              <c:symbol val="circle"/>
              <c:size val="10"/>
              <c:spPr>
                <a:solidFill>
                  <a:schemeClr val="lt1"/>
                </a:solidFill>
                <a:ln w="50800">
                  <a:solidFill>
                    <a:schemeClr val="accent1"/>
                  </a:solidFill>
                </a:ln>
                <a:effectLst/>
              </c:spPr>
            </c:marker>
            <c:bubble3D val="0"/>
            <c:extLst>
              <c:ext xmlns:c16="http://schemas.microsoft.com/office/drawing/2014/chart" uri="{C3380CC4-5D6E-409C-BE32-E72D297353CC}">
                <c16:uniqueId val="{00000014-1D07-41F2-A1A7-0D8420BE2E1B}"/>
              </c:ext>
            </c:extLst>
          </c:dPt>
          <c:xVal>
            <c:numRef>
              <c:f>'el, ng inten by pba'!$B$10:$C$10</c:f>
              <c:numCache>
                <c:formatCode>0.0</c:formatCode>
                <c:ptCount val="2"/>
                <c:pt idx="0">
                  <c:v>46.694718000000002</c:v>
                </c:pt>
                <c:pt idx="1">
                  <c:v>24.162355000000002</c:v>
                </c:pt>
              </c:numCache>
            </c:numRef>
          </c:xVal>
          <c:yVal>
            <c:numRef>
              <c:f>'el, ng inten by pba'!$D$10:$E$10</c:f>
              <c:numCache>
                <c:formatCode>General</c:formatCode>
                <c:ptCount val="2"/>
                <c:pt idx="0">
                  <c:v>4</c:v>
                </c:pt>
                <c:pt idx="1">
                  <c:v>4</c:v>
                </c:pt>
              </c:numCache>
            </c:numRef>
          </c:yVal>
          <c:smooth val="0"/>
          <c:extLst>
            <c:ext xmlns:c16="http://schemas.microsoft.com/office/drawing/2014/chart" uri="{C3380CC4-5D6E-409C-BE32-E72D297353CC}">
              <c16:uniqueId val="{00000015-1D07-41F2-A1A7-0D8420BE2E1B}"/>
            </c:ext>
          </c:extLst>
        </c:ser>
        <c:ser>
          <c:idx val="9"/>
          <c:order val="9"/>
          <c:tx>
            <c:strRef>
              <c:f>'el, ng inten by pba'!$A$11</c:f>
              <c:strCache>
                <c:ptCount val="1"/>
                <c:pt idx="0">
                  <c:v>office</c:v>
                </c:pt>
              </c:strCache>
            </c:strRef>
          </c:tx>
          <c:spPr>
            <a:ln w="25400" cap="rnd">
              <a:noFill/>
              <a:round/>
            </a:ln>
            <a:effectLst/>
          </c:spPr>
          <c:marker>
            <c:symbol val="circle"/>
            <c:size val="10"/>
            <c:spPr>
              <a:solidFill>
                <a:schemeClr val="lt1"/>
              </a:solidFill>
              <a:ln w="50800">
                <a:solidFill>
                  <a:schemeClr val="tx2"/>
                </a:solidFill>
              </a:ln>
              <a:effectLst/>
            </c:spPr>
          </c:marker>
          <c:dPt>
            <c:idx val="1"/>
            <c:marker>
              <c:symbol val="circle"/>
              <c:size val="10"/>
              <c:spPr>
                <a:solidFill>
                  <a:schemeClr val="lt1"/>
                </a:solidFill>
                <a:ln w="50800">
                  <a:solidFill>
                    <a:schemeClr val="accent1"/>
                  </a:solidFill>
                </a:ln>
                <a:effectLst/>
              </c:spPr>
            </c:marker>
            <c:bubble3D val="0"/>
            <c:extLst>
              <c:ext xmlns:c16="http://schemas.microsoft.com/office/drawing/2014/chart" uri="{C3380CC4-5D6E-409C-BE32-E72D297353CC}">
                <c16:uniqueId val="{00000016-1D07-41F2-A1A7-0D8420BE2E1B}"/>
              </c:ext>
            </c:extLst>
          </c:dPt>
          <c:xVal>
            <c:numRef>
              <c:f>'el, ng inten by pba'!$B$11:$C$11</c:f>
              <c:numCache>
                <c:formatCode>0.0</c:formatCode>
                <c:ptCount val="2"/>
                <c:pt idx="0">
                  <c:v>46.512922000000003</c:v>
                </c:pt>
                <c:pt idx="1">
                  <c:v>22.155811</c:v>
                </c:pt>
              </c:numCache>
            </c:numRef>
          </c:xVal>
          <c:yVal>
            <c:numRef>
              <c:f>'el, ng inten by pba'!$D$11:$E$11</c:f>
              <c:numCache>
                <c:formatCode>General</c:formatCode>
                <c:ptCount val="2"/>
                <c:pt idx="0">
                  <c:v>3.5</c:v>
                </c:pt>
                <c:pt idx="1">
                  <c:v>3.5</c:v>
                </c:pt>
              </c:numCache>
            </c:numRef>
          </c:yVal>
          <c:smooth val="0"/>
          <c:extLst>
            <c:ext xmlns:c16="http://schemas.microsoft.com/office/drawing/2014/chart" uri="{C3380CC4-5D6E-409C-BE32-E72D297353CC}">
              <c16:uniqueId val="{00000017-1D07-41F2-A1A7-0D8420BE2E1B}"/>
            </c:ext>
          </c:extLst>
        </c:ser>
        <c:ser>
          <c:idx val="10"/>
          <c:order val="10"/>
          <c:tx>
            <c:strRef>
              <c:f>'el, ng inten by pba'!$A$12</c:f>
              <c:strCache>
                <c:ptCount val="1"/>
                <c:pt idx="0">
                  <c:v>public assembly</c:v>
                </c:pt>
              </c:strCache>
            </c:strRef>
          </c:tx>
          <c:spPr>
            <a:ln w="25400" cap="rnd">
              <a:noFill/>
              <a:round/>
            </a:ln>
            <a:effectLst/>
          </c:spPr>
          <c:marker>
            <c:symbol val="circle"/>
            <c:size val="10"/>
            <c:spPr>
              <a:solidFill>
                <a:schemeClr val="lt1"/>
              </a:solidFill>
              <a:ln w="50800">
                <a:solidFill>
                  <a:schemeClr val="tx2"/>
                </a:solidFill>
              </a:ln>
              <a:effectLst/>
            </c:spPr>
          </c:marker>
          <c:dPt>
            <c:idx val="1"/>
            <c:marker>
              <c:symbol val="circle"/>
              <c:size val="10"/>
              <c:spPr>
                <a:solidFill>
                  <a:schemeClr val="lt1"/>
                </a:solidFill>
                <a:ln w="50800">
                  <a:solidFill>
                    <a:schemeClr val="accent1"/>
                  </a:solidFill>
                </a:ln>
                <a:effectLst/>
              </c:spPr>
            </c:marker>
            <c:bubble3D val="0"/>
            <c:extLst>
              <c:ext xmlns:c16="http://schemas.microsoft.com/office/drawing/2014/chart" uri="{C3380CC4-5D6E-409C-BE32-E72D297353CC}">
                <c16:uniqueId val="{00000018-1D07-41F2-A1A7-0D8420BE2E1B}"/>
              </c:ext>
            </c:extLst>
          </c:dPt>
          <c:xVal>
            <c:numRef>
              <c:f>'el, ng inten by pba'!$B$12:$C$12</c:f>
              <c:numCache>
                <c:formatCode>0.0</c:formatCode>
                <c:ptCount val="2"/>
                <c:pt idx="0">
                  <c:v>41.435825000000001</c:v>
                </c:pt>
                <c:pt idx="1">
                  <c:v>41.269537</c:v>
                </c:pt>
              </c:numCache>
            </c:numRef>
          </c:xVal>
          <c:yVal>
            <c:numRef>
              <c:f>'el, ng inten by pba'!$D$12:$E$12</c:f>
              <c:numCache>
                <c:formatCode>General</c:formatCode>
                <c:ptCount val="2"/>
                <c:pt idx="0">
                  <c:v>3</c:v>
                </c:pt>
                <c:pt idx="1">
                  <c:v>3</c:v>
                </c:pt>
              </c:numCache>
            </c:numRef>
          </c:yVal>
          <c:smooth val="0"/>
          <c:extLst>
            <c:ext xmlns:c16="http://schemas.microsoft.com/office/drawing/2014/chart" uri="{C3380CC4-5D6E-409C-BE32-E72D297353CC}">
              <c16:uniqueId val="{00000019-1D07-41F2-A1A7-0D8420BE2E1B}"/>
            </c:ext>
          </c:extLst>
        </c:ser>
        <c:ser>
          <c:idx val="11"/>
          <c:order val="11"/>
          <c:tx>
            <c:strRef>
              <c:f>'el, ng inten by pba'!$A$13</c:f>
              <c:strCache>
                <c:ptCount val="1"/>
                <c:pt idx="0">
                  <c:v>education</c:v>
                </c:pt>
              </c:strCache>
            </c:strRef>
          </c:tx>
          <c:spPr>
            <a:ln w="25400" cap="rnd">
              <a:noFill/>
              <a:round/>
            </a:ln>
            <a:effectLst/>
          </c:spPr>
          <c:marker>
            <c:symbol val="circle"/>
            <c:size val="10"/>
            <c:spPr>
              <a:solidFill>
                <a:schemeClr val="lt1"/>
              </a:solidFill>
              <a:ln w="50800">
                <a:solidFill>
                  <a:schemeClr val="tx2"/>
                </a:solidFill>
              </a:ln>
              <a:effectLst/>
            </c:spPr>
          </c:marker>
          <c:dPt>
            <c:idx val="1"/>
            <c:marker>
              <c:symbol val="circle"/>
              <c:size val="10"/>
              <c:spPr>
                <a:solidFill>
                  <a:schemeClr val="lt1"/>
                </a:solidFill>
                <a:ln w="50800">
                  <a:solidFill>
                    <a:schemeClr val="accent1"/>
                  </a:solidFill>
                </a:ln>
                <a:effectLst/>
              </c:spPr>
            </c:marker>
            <c:bubble3D val="0"/>
            <c:extLst>
              <c:ext xmlns:c16="http://schemas.microsoft.com/office/drawing/2014/chart" uri="{C3380CC4-5D6E-409C-BE32-E72D297353CC}">
                <c16:uniqueId val="{0000001A-1D07-41F2-A1A7-0D8420BE2E1B}"/>
              </c:ext>
            </c:extLst>
          </c:dPt>
          <c:xVal>
            <c:numRef>
              <c:f>'el, ng inten by pba'!$B$13:$C$13</c:f>
              <c:numCache>
                <c:formatCode>0.0</c:formatCode>
                <c:ptCount val="2"/>
                <c:pt idx="0">
                  <c:v>32.083472</c:v>
                </c:pt>
                <c:pt idx="1">
                  <c:v>32</c:v>
                </c:pt>
              </c:numCache>
            </c:numRef>
          </c:xVal>
          <c:yVal>
            <c:numRef>
              <c:f>'el, ng inten by pba'!$D$13:$E$13</c:f>
              <c:numCache>
                <c:formatCode>General</c:formatCode>
                <c:ptCount val="2"/>
                <c:pt idx="0">
                  <c:v>2.5</c:v>
                </c:pt>
                <c:pt idx="1">
                  <c:v>2.5</c:v>
                </c:pt>
              </c:numCache>
            </c:numRef>
          </c:yVal>
          <c:smooth val="0"/>
          <c:extLst>
            <c:ext xmlns:c16="http://schemas.microsoft.com/office/drawing/2014/chart" uri="{C3380CC4-5D6E-409C-BE32-E72D297353CC}">
              <c16:uniqueId val="{0000001B-1D07-41F2-A1A7-0D8420BE2E1B}"/>
            </c:ext>
          </c:extLst>
        </c:ser>
        <c:ser>
          <c:idx val="12"/>
          <c:order val="12"/>
          <c:tx>
            <c:strRef>
              <c:f>'el, ng inten by pba'!$A$14</c:f>
              <c:strCache>
                <c:ptCount val="1"/>
                <c:pt idx="0">
                  <c:v>service</c:v>
                </c:pt>
              </c:strCache>
            </c:strRef>
          </c:tx>
          <c:spPr>
            <a:ln w="25400" cap="rnd">
              <a:noFill/>
              <a:round/>
            </a:ln>
            <a:effectLst/>
          </c:spPr>
          <c:marker>
            <c:symbol val="circle"/>
            <c:size val="10"/>
            <c:spPr>
              <a:solidFill>
                <a:schemeClr val="lt1"/>
              </a:solidFill>
              <a:ln w="50800">
                <a:solidFill>
                  <a:schemeClr val="accent1"/>
                </a:solidFill>
              </a:ln>
              <a:effectLst/>
            </c:spPr>
          </c:marker>
          <c:dPt>
            <c:idx val="0"/>
            <c:marker>
              <c:symbol val="circle"/>
              <c:size val="10"/>
              <c:spPr>
                <a:solidFill>
                  <a:schemeClr val="lt1"/>
                </a:solidFill>
                <a:ln w="50800">
                  <a:solidFill>
                    <a:schemeClr val="tx2"/>
                  </a:solidFill>
                </a:ln>
                <a:effectLst/>
              </c:spPr>
            </c:marker>
            <c:bubble3D val="0"/>
            <c:extLst>
              <c:ext xmlns:c16="http://schemas.microsoft.com/office/drawing/2014/chart" uri="{C3380CC4-5D6E-409C-BE32-E72D297353CC}">
                <c16:uniqueId val="{0000001C-1D07-41F2-A1A7-0D8420BE2E1B}"/>
              </c:ext>
            </c:extLst>
          </c:dPt>
          <c:xVal>
            <c:numRef>
              <c:f>'el, ng inten by pba'!$B$14:$C$14</c:f>
              <c:numCache>
                <c:formatCode>0.0</c:formatCode>
                <c:ptCount val="2"/>
                <c:pt idx="0">
                  <c:v>24.629244</c:v>
                </c:pt>
                <c:pt idx="1">
                  <c:v>43.464627999999998</c:v>
                </c:pt>
              </c:numCache>
            </c:numRef>
          </c:xVal>
          <c:yVal>
            <c:numRef>
              <c:f>'el, ng inten by pba'!$D$14:$E$14</c:f>
              <c:numCache>
                <c:formatCode>General</c:formatCode>
                <c:ptCount val="2"/>
                <c:pt idx="0">
                  <c:v>2</c:v>
                </c:pt>
                <c:pt idx="1">
                  <c:v>2</c:v>
                </c:pt>
              </c:numCache>
            </c:numRef>
          </c:yVal>
          <c:smooth val="0"/>
          <c:extLst>
            <c:ext xmlns:c16="http://schemas.microsoft.com/office/drawing/2014/chart" uri="{C3380CC4-5D6E-409C-BE32-E72D297353CC}">
              <c16:uniqueId val="{0000001D-1D07-41F2-A1A7-0D8420BE2E1B}"/>
            </c:ext>
          </c:extLst>
        </c:ser>
        <c:ser>
          <c:idx val="13"/>
          <c:order val="13"/>
          <c:tx>
            <c:strRef>
              <c:f>'el, ng inten by pba'!$A$15</c:f>
              <c:strCache>
                <c:ptCount val="1"/>
                <c:pt idx="0">
                  <c:v>warehouse and storage</c:v>
                </c:pt>
              </c:strCache>
            </c:strRef>
          </c:tx>
          <c:spPr>
            <a:ln w="25400" cap="rnd">
              <a:noFill/>
              <a:round/>
            </a:ln>
            <a:effectLst/>
          </c:spPr>
          <c:marker>
            <c:symbol val="circle"/>
            <c:size val="10"/>
            <c:spPr>
              <a:solidFill>
                <a:schemeClr val="lt1"/>
              </a:solidFill>
              <a:ln w="50800">
                <a:solidFill>
                  <a:schemeClr val="tx2"/>
                </a:solidFill>
              </a:ln>
              <a:effectLst/>
            </c:spPr>
          </c:marker>
          <c:dPt>
            <c:idx val="1"/>
            <c:marker>
              <c:symbol val="circle"/>
              <c:size val="10"/>
              <c:spPr>
                <a:solidFill>
                  <a:schemeClr val="lt1"/>
                </a:solidFill>
                <a:ln w="50800">
                  <a:solidFill>
                    <a:schemeClr val="accent1"/>
                  </a:solidFill>
                </a:ln>
                <a:effectLst/>
              </c:spPr>
            </c:marker>
            <c:bubble3D val="0"/>
            <c:extLst>
              <c:ext xmlns:c16="http://schemas.microsoft.com/office/drawing/2014/chart" uri="{C3380CC4-5D6E-409C-BE32-E72D297353CC}">
                <c16:uniqueId val="{0000001E-1D07-41F2-A1A7-0D8420BE2E1B}"/>
              </c:ext>
            </c:extLst>
          </c:dPt>
          <c:xVal>
            <c:numRef>
              <c:f>'el, ng inten by pba'!$B$15:$C$15</c:f>
              <c:numCache>
                <c:formatCode>0.0</c:formatCode>
                <c:ptCount val="2"/>
                <c:pt idx="0">
                  <c:v>19.882785999999999</c:v>
                </c:pt>
                <c:pt idx="1">
                  <c:v>19.315833999999999</c:v>
                </c:pt>
              </c:numCache>
            </c:numRef>
          </c:xVal>
          <c:yVal>
            <c:numRef>
              <c:f>'el, ng inten by pba'!$D$15:$E$15</c:f>
              <c:numCache>
                <c:formatCode>General</c:formatCode>
                <c:ptCount val="2"/>
                <c:pt idx="0">
                  <c:v>1.5</c:v>
                </c:pt>
                <c:pt idx="1">
                  <c:v>1.5</c:v>
                </c:pt>
              </c:numCache>
            </c:numRef>
          </c:yVal>
          <c:smooth val="0"/>
          <c:extLst>
            <c:ext xmlns:c16="http://schemas.microsoft.com/office/drawing/2014/chart" uri="{C3380CC4-5D6E-409C-BE32-E72D297353CC}">
              <c16:uniqueId val="{0000001F-1D07-41F2-A1A7-0D8420BE2E1B}"/>
            </c:ext>
          </c:extLst>
        </c:ser>
        <c:ser>
          <c:idx val="14"/>
          <c:order val="14"/>
          <c:tx>
            <c:strRef>
              <c:f>'el, ng inten by pba'!$A$16</c:f>
              <c:strCache>
                <c:ptCount val="1"/>
                <c:pt idx="0">
                  <c:v>religious worship</c:v>
                </c:pt>
              </c:strCache>
            </c:strRef>
          </c:tx>
          <c:spPr>
            <a:ln w="25400" cap="rnd">
              <a:noFill/>
              <a:round/>
            </a:ln>
            <a:effectLst/>
          </c:spPr>
          <c:marker>
            <c:symbol val="circle"/>
            <c:size val="10"/>
            <c:spPr>
              <a:solidFill>
                <a:schemeClr val="lt1"/>
              </a:solidFill>
              <a:ln w="50800">
                <a:solidFill>
                  <a:schemeClr val="tx2"/>
                </a:solidFill>
              </a:ln>
              <a:effectLst/>
            </c:spPr>
          </c:marker>
          <c:dPt>
            <c:idx val="1"/>
            <c:marker>
              <c:symbol val="circle"/>
              <c:size val="10"/>
              <c:spPr>
                <a:solidFill>
                  <a:schemeClr val="lt1"/>
                </a:solidFill>
                <a:ln w="50800">
                  <a:solidFill>
                    <a:schemeClr val="accent1"/>
                  </a:solidFill>
                </a:ln>
                <a:effectLst/>
              </c:spPr>
            </c:marker>
            <c:bubble3D val="0"/>
            <c:extLst>
              <c:ext xmlns:c16="http://schemas.microsoft.com/office/drawing/2014/chart" uri="{C3380CC4-5D6E-409C-BE32-E72D297353CC}">
                <c16:uniqueId val="{00000020-1D07-41F2-A1A7-0D8420BE2E1B}"/>
              </c:ext>
            </c:extLst>
          </c:dPt>
          <c:xVal>
            <c:numRef>
              <c:f>'el, ng inten by pba'!$B$16:$C$16</c:f>
              <c:numCache>
                <c:formatCode>0.0</c:formatCode>
                <c:ptCount val="2"/>
                <c:pt idx="0">
                  <c:v>16.572506000000001</c:v>
                </c:pt>
                <c:pt idx="1">
                  <c:v>23.013546000000002</c:v>
                </c:pt>
              </c:numCache>
            </c:numRef>
          </c:xVal>
          <c:yVal>
            <c:numRef>
              <c:f>'el, ng inten by pba'!$D$16:$E$16</c:f>
              <c:numCache>
                <c:formatCode>General</c:formatCode>
                <c:ptCount val="2"/>
                <c:pt idx="0">
                  <c:v>1</c:v>
                </c:pt>
                <c:pt idx="1">
                  <c:v>1</c:v>
                </c:pt>
              </c:numCache>
            </c:numRef>
          </c:yVal>
          <c:smooth val="0"/>
          <c:extLst>
            <c:ext xmlns:c16="http://schemas.microsoft.com/office/drawing/2014/chart" uri="{C3380CC4-5D6E-409C-BE32-E72D297353CC}">
              <c16:uniqueId val="{00000021-1D07-41F2-A1A7-0D8420BE2E1B}"/>
            </c:ext>
          </c:extLst>
        </c:ser>
        <c:ser>
          <c:idx val="15"/>
          <c:order val="15"/>
          <c:tx>
            <c:strRef>
              <c:f>'el, ng inten by pba'!$A$17</c:f>
              <c:strCache>
                <c:ptCount val="1"/>
                <c:pt idx="0">
                  <c:v>vacant</c:v>
                </c:pt>
              </c:strCache>
            </c:strRef>
          </c:tx>
          <c:spPr>
            <a:ln w="25400" cap="rnd">
              <a:noFill/>
              <a:round/>
            </a:ln>
            <a:effectLst/>
          </c:spPr>
          <c:marker>
            <c:symbol val="circle"/>
            <c:size val="10"/>
            <c:spPr>
              <a:solidFill>
                <a:schemeClr val="lt1"/>
              </a:solidFill>
              <a:ln w="50800">
                <a:solidFill>
                  <a:schemeClr val="tx2"/>
                </a:solidFill>
              </a:ln>
              <a:effectLst/>
            </c:spPr>
          </c:marker>
          <c:dPt>
            <c:idx val="1"/>
            <c:marker>
              <c:symbol val="circle"/>
              <c:size val="10"/>
              <c:spPr>
                <a:solidFill>
                  <a:schemeClr val="lt1"/>
                </a:solidFill>
                <a:ln w="50800">
                  <a:solidFill>
                    <a:schemeClr val="accent1"/>
                  </a:solidFill>
                </a:ln>
                <a:effectLst/>
              </c:spPr>
            </c:marker>
            <c:bubble3D val="0"/>
            <c:extLst>
              <c:ext xmlns:c16="http://schemas.microsoft.com/office/drawing/2014/chart" uri="{C3380CC4-5D6E-409C-BE32-E72D297353CC}">
                <c16:uniqueId val="{00000022-1D07-41F2-A1A7-0D8420BE2E1B}"/>
              </c:ext>
            </c:extLst>
          </c:dPt>
          <c:xVal>
            <c:numRef>
              <c:f>'el, ng inten by pba'!$B$17:$C$17</c:f>
              <c:numCache>
                <c:formatCode>0.0</c:formatCode>
                <c:ptCount val="2"/>
                <c:pt idx="0">
                  <c:v>13.157143</c:v>
                </c:pt>
                <c:pt idx="1">
                  <c:v>19.901843</c:v>
                </c:pt>
              </c:numCache>
            </c:numRef>
          </c:xVal>
          <c:yVal>
            <c:numRef>
              <c:f>'el, ng inten by pba'!$D$17:$E$17</c:f>
              <c:numCache>
                <c:formatCode>General</c:formatCode>
                <c:ptCount val="2"/>
                <c:pt idx="0">
                  <c:v>0.5</c:v>
                </c:pt>
                <c:pt idx="1">
                  <c:v>0.5</c:v>
                </c:pt>
              </c:numCache>
            </c:numRef>
          </c:yVal>
          <c:smooth val="0"/>
          <c:extLst>
            <c:ext xmlns:c16="http://schemas.microsoft.com/office/drawing/2014/chart" uri="{C3380CC4-5D6E-409C-BE32-E72D297353CC}">
              <c16:uniqueId val="{00000023-1D07-41F2-A1A7-0D8420BE2E1B}"/>
            </c:ext>
          </c:extLst>
        </c:ser>
        <c:dLbls>
          <c:showLegendKey val="0"/>
          <c:showVal val="0"/>
          <c:showCatName val="0"/>
          <c:showSerName val="0"/>
          <c:showPercent val="0"/>
          <c:showBubbleSize val="0"/>
        </c:dLbls>
        <c:axId val="-805600992"/>
        <c:axId val="-805596640"/>
      </c:scatterChart>
      <c:valAx>
        <c:axId val="-8056009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b="0" i="0" baseline="0" dirty="0">
                    <a:solidFill>
                      <a:sysClr val="windowText" lastClr="000000"/>
                    </a:solidFill>
                    <a:effectLst/>
                    <a:latin typeface="Arial" panose="020B0604020202020204" pitchFamily="34" charset="0"/>
                    <a:cs typeface="Arial" panose="020B0604020202020204" pitchFamily="34" charset="0"/>
                  </a:rPr>
                  <a:t>thousand Btu/square foot</a:t>
                </a:r>
                <a:endParaRPr lang="en-US" sz="1000" dirty="0">
                  <a:solidFill>
                    <a:sysClr val="windowText" lastClr="000000"/>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5596640"/>
        <c:crosses val="autoZero"/>
        <c:crossBetween val="midCat"/>
      </c:valAx>
      <c:valAx>
        <c:axId val="-805596640"/>
        <c:scaling>
          <c:orientation val="minMax"/>
          <c:max val="8.5"/>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05600992"/>
        <c:crosses val="autoZero"/>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'19. climate'!$C$1</c:f>
              <c:strCache>
                <c:ptCount val="1"/>
                <c:pt idx="0">
                  <c:v>natural gas intensity (cubic feet/square foot)</c:v>
                </c:pt>
              </c:strCache>
            </c:strRef>
          </c:tx>
          <c:spPr>
            <a:solidFill>
              <a:schemeClr val="accent1"/>
            </a:solidFill>
            <a:ln>
              <a:noFill/>
            </a:ln>
            <a:effectLst/>
          </c:spPr>
          <c:invertIfNegative val="0"/>
          <c:cat>
            <c:strRef>
              <c:f>'19. climate'!$A$2:$A$6</c:f>
              <c:strCache>
                <c:ptCount val="5"/>
                <c:pt idx="0">
                  <c:v>Cold or very cold</c:v>
                </c:pt>
                <c:pt idx="1">
                  <c:v>Cool</c:v>
                </c:pt>
                <c:pt idx="2">
                  <c:v>Mixed mild</c:v>
                </c:pt>
                <c:pt idx="3">
                  <c:v>Warm</c:v>
                </c:pt>
                <c:pt idx="4">
                  <c:v>Hot or very hot</c:v>
                </c:pt>
              </c:strCache>
            </c:strRef>
          </c:cat>
          <c:val>
            <c:numRef>
              <c:f>'19. climate'!$C$2:$C$6</c:f>
              <c:numCache>
                <c:formatCode>0.0</c:formatCode>
                <c:ptCount val="5"/>
                <c:pt idx="0">
                  <c:v>40.200000000000003</c:v>
                </c:pt>
                <c:pt idx="1">
                  <c:v>38.6</c:v>
                </c:pt>
                <c:pt idx="2">
                  <c:v>33.6</c:v>
                </c:pt>
                <c:pt idx="3">
                  <c:v>26.1</c:v>
                </c:pt>
                <c:pt idx="4">
                  <c:v>22.9</c:v>
                </c:pt>
              </c:numCache>
            </c:numRef>
          </c:val>
          <c:extLst>
            <c:ext xmlns:c16="http://schemas.microsoft.com/office/drawing/2014/chart" uri="{C3380CC4-5D6E-409C-BE32-E72D297353CC}">
              <c16:uniqueId val="{00000000-3D9D-484D-A6CD-C4F07C72AEA3}"/>
            </c:ext>
          </c:extLst>
        </c:ser>
        <c:dLbls>
          <c:showLegendKey val="0"/>
          <c:showVal val="0"/>
          <c:showCatName val="0"/>
          <c:showSerName val="0"/>
          <c:showPercent val="0"/>
          <c:showBubbleSize val="0"/>
        </c:dLbls>
        <c:gapWidth val="50"/>
        <c:axId val="-805593376"/>
        <c:axId val="-805600448"/>
      </c:barChart>
      <c:catAx>
        <c:axId val="-805593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805600448"/>
        <c:crosses val="autoZero"/>
        <c:auto val="1"/>
        <c:lblAlgn val="ctr"/>
        <c:lblOffset val="100"/>
        <c:noMultiLvlLbl val="0"/>
      </c:catAx>
      <c:valAx>
        <c:axId val="-805600448"/>
        <c:scaling>
          <c:orientation val="minMax"/>
          <c:max val="4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ysClr val="windowText" lastClr="000000"/>
                    </a:solidFill>
                    <a:latin typeface="Arial" panose="020B0604020202020204" pitchFamily="34" charset="0"/>
                    <a:cs typeface="Arial" panose="020B0604020202020204" pitchFamily="34" charset="0"/>
                  </a:rPr>
                  <a:t>cubic feet per square foot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5593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'19. climate'!$D$1</c:f>
              <c:strCache>
                <c:ptCount val="1"/>
                <c:pt idx="0">
                  <c:v>electricity intensity (kWh/square foot)</c:v>
                </c:pt>
              </c:strCache>
            </c:strRef>
          </c:tx>
          <c:spPr>
            <a:solidFill>
              <a:schemeClr val="tx2"/>
            </a:solidFill>
            <a:ln>
              <a:noFill/>
            </a:ln>
            <a:effectLst/>
          </c:spPr>
          <c:invertIfNegative val="0"/>
          <c:cat>
            <c:strRef>
              <c:f>'19. climate'!$A$2:$A$6</c:f>
              <c:strCache>
                <c:ptCount val="5"/>
                <c:pt idx="0">
                  <c:v>Cold or very cold</c:v>
                </c:pt>
                <c:pt idx="1">
                  <c:v>Cool</c:v>
                </c:pt>
                <c:pt idx="2">
                  <c:v>Mixed mild</c:v>
                </c:pt>
                <c:pt idx="3">
                  <c:v>Warm</c:v>
                </c:pt>
                <c:pt idx="4">
                  <c:v>Hot or very hot</c:v>
                </c:pt>
              </c:strCache>
            </c:strRef>
          </c:cat>
          <c:val>
            <c:numRef>
              <c:f>'19. climate'!$D$2:$D$6</c:f>
              <c:numCache>
                <c:formatCode>0.0</c:formatCode>
                <c:ptCount val="5"/>
                <c:pt idx="0">
                  <c:v>12.503984000000001</c:v>
                </c:pt>
                <c:pt idx="1">
                  <c:v>11.276631999999999</c:v>
                </c:pt>
                <c:pt idx="2">
                  <c:v>12.913109</c:v>
                </c:pt>
                <c:pt idx="3">
                  <c:v>13.004318</c:v>
                </c:pt>
                <c:pt idx="4">
                  <c:v>14.136922</c:v>
                </c:pt>
              </c:numCache>
            </c:numRef>
          </c:val>
          <c:extLst>
            <c:ext xmlns:c16="http://schemas.microsoft.com/office/drawing/2014/chart" uri="{C3380CC4-5D6E-409C-BE32-E72D297353CC}">
              <c16:uniqueId val="{00000000-7BE2-4A39-B308-6214F61CE97E}"/>
            </c:ext>
          </c:extLst>
        </c:ser>
        <c:dLbls>
          <c:showLegendKey val="0"/>
          <c:showVal val="0"/>
          <c:showCatName val="0"/>
          <c:showSerName val="0"/>
          <c:showPercent val="0"/>
          <c:showBubbleSize val="0"/>
        </c:dLbls>
        <c:gapWidth val="50"/>
        <c:axId val="-805606976"/>
        <c:axId val="-805599904"/>
      </c:barChart>
      <c:catAx>
        <c:axId val="-805606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5599904"/>
        <c:crosses val="autoZero"/>
        <c:auto val="1"/>
        <c:lblAlgn val="ctr"/>
        <c:lblOffset val="100"/>
        <c:noMultiLvlLbl val="0"/>
      </c:catAx>
      <c:valAx>
        <c:axId val="-8055999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solidFill>
                      <a:sysClr val="windowText" lastClr="000000"/>
                    </a:solidFill>
                    <a:latin typeface="Arial" panose="020B0604020202020204" pitchFamily="34" charset="0"/>
                    <a:cs typeface="Arial" panose="020B0604020202020204" pitchFamily="34" charset="0"/>
                  </a:rPr>
                  <a:t>kilowatthours per square</a:t>
                </a:r>
                <a:r>
                  <a:rPr lang="en-US" baseline="0">
                    <a:solidFill>
                      <a:sysClr val="windowText" lastClr="000000"/>
                    </a:solidFill>
                    <a:latin typeface="Arial" panose="020B0604020202020204" pitchFamily="34" charset="0"/>
                    <a:cs typeface="Arial" panose="020B0604020202020204" pitchFamily="34" charset="0"/>
                  </a:rPr>
                  <a:t> foot</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5606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'22. c&amp;e'!$A$12</c:f>
              <c:strCache>
                <c:ptCount val="1"/>
                <c:pt idx="0">
                  <c:v>primary</c:v>
                </c:pt>
              </c:strCache>
            </c:strRef>
          </c:tx>
          <c:spPr>
            <a:pattFill prst="dkDnDiag">
              <a:fgClr>
                <a:schemeClr val="tx2"/>
              </a:fgClr>
              <a:bgClr>
                <a:schemeClr val="bg1"/>
              </a:bgClr>
            </a:pattFill>
            <a:ln>
              <a:noFill/>
            </a:ln>
            <a:effectLst/>
          </c:spPr>
          <c:invertIfNegative val="0"/>
          <c:cat>
            <c:strRef>
              <c:f>'22. c&amp;e'!$B$11:$D$11</c:f>
              <c:strCache>
                <c:ptCount val="2"/>
                <c:pt idx="0">
                  <c:v>consumption (including site electricity)</c:v>
                </c:pt>
                <c:pt idx="1">
                  <c:v>consumption</c:v>
                </c:pt>
              </c:strCache>
            </c:strRef>
          </c:cat>
          <c:val>
            <c:numRef>
              <c:f>'22. c&amp;e'!$B$12:$D$12</c:f>
              <c:numCache>
                <c:formatCode>General</c:formatCode>
                <c:ptCount val="2"/>
                <c:pt idx="0" formatCode="_(* #,##0_);_(* \(#,##0\);_(* &quot;-&quot;??_);_(@_)">
                  <c:v>7753.5167541947831</c:v>
                </c:pt>
              </c:numCache>
            </c:numRef>
          </c:val>
          <c:extLst>
            <c:ext xmlns:c16="http://schemas.microsoft.com/office/drawing/2014/chart" uri="{C3380CC4-5D6E-409C-BE32-E72D297353CC}">
              <c16:uniqueId val="{00000000-A34B-4503-B261-FAE17782E40F}"/>
            </c:ext>
          </c:extLst>
        </c:ser>
        <c:ser>
          <c:idx val="1"/>
          <c:order val="1"/>
          <c:tx>
            <c:strRef>
              <c:f>'22. c&amp;e'!$A$13</c:f>
              <c:strCache>
                <c:ptCount val="1"/>
                <c:pt idx="0">
                  <c:v>site</c:v>
                </c:pt>
              </c:strCache>
            </c:strRef>
          </c:tx>
          <c:spPr>
            <a:solidFill>
              <a:schemeClr val="tx2"/>
            </a:solidFill>
            <a:ln>
              <a:noFill/>
            </a:ln>
            <a:effectLst/>
          </c:spPr>
          <c:invertIfNegative val="0"/>
          <c:cat>
            <c:strRef>
              <c:f>'22. c&amp;e'!$B$11:$D$11</c:f>
              <c:strCache>
                <c:ptCount val="2"/>
                <c:pt idx="0">
                  <c:v>consumption (including site electricity)</c:v>
                </c:pt>
                <c:pt idx="1">
                  <c:v>consumption</c:v>
                </c:pt>
              </c:strCache>
            </c:strRef>
          </c:cat>
          <c:val>
            <c:numRef>
              <c:f>'22. c&amp;e'!$B$13:$D$13</c:f>
              <c:numCache>
                <c:formatCode>_(* #,##0_);_(* \(#,##0\);_(* "-"??_);_(@_)</c:formatCode>
                <c:ptCount val="2"/>
                <c:pt idx="0">
                  <c:v>4080.7982916814376</c:v>
                </c:pt>
                <c:pt idx="1">
                  <c:v>4080.7982916814376</c:v>
                </c:pt>
              </c:numCache>
            </c:numRef>
          </c:val>
          <c:extLst>
            <c:ext xmlns:c16="http://schemas.microsoft.com/office/drawing/2014/chart" uri="{C3380CC4-5D6E-409C-BE32-E72D297353CC}">
              <c16:uniqueId val="{00000001-A34B-4503-B261-FAE17782E40F}"/>
            </c:ext>
          </c:extLst>
        </c:ser>
        <c:ser>
          <c:idx val="2"/>
          <c:order val="2"/>
          <c:tx>
            <c:strRef>
              <c:f>'22. c&amp;e'!$A$14</c:f>
              <c:strCache>
                <c:ptCount val="1"/>
                <c:pt idx="0">
                  <c:v>natural gas</c:v>
                </c:pt>
              </c:strCache>
            </c:strRef>
          </c:tx>
          <c:spPr>
            <a:solidFill>
              <a:schemeClr val="accent1"/>
            </a:solidFill>
            <a:ln>
              <a:noFill/>
            </a:ln>
            <a:effectLst/>
          </c:spPr>
          <c:invertIfNegative val="0"/>
          <c:cat>
            <c:strRef>
              <c:f>'22. c&amp;e'!$B$11:$D$11</c:f>
              <c:strCache>
                <c:ptCount val="2"/>
                <c:pt idx="0">
                  <c:v>consumption (including site electricity)</c:v>
                </c:pt>
                <c:pt idx="1">
                  <c:v>consumption</c:v>
                </c:pt>
              </c:strCache>
            </c:strRef>
          </c:cat>
          <c:val>
            <c:numRef>
              <c:f>'22. c&amp;e'!$B$14:$D$14</c:f>
              <c:numCache>
                <c:formatCode>_(* #,##0_);_(* \(#,##0\);_(* "-"??_);_(@_)</c:formatCode>
                <c:ptCount val="2"/>
                <c:pt idx="0">
                  <c:v>2300.4308688007941</c:v>
                </c:pt>
                <c:pt idx="1">
                  <c:v>2300.4308688007941</c:v>
                </c:pt>
              </c:numCache>
            </c:numRef>
          </c:val>
          <c:extLst>
            <c:ext xmlns:c16="http://schemas.microsoft.com/office/drawing/2014/chart" uri="{C3380CC4-5D6E-409C-BE32-E72D297353CC}">
              <c16:uniqueId val="{00000002-A34B-4503-B261-FAE17782E40F}"/>
            </c:ext>
          </c:extLst>
        </c:ser>
        <c:ser>
          <c:idx val="3"/>
          <c:order val="3"/>
          <c:tx>
            <c:strRef>
              <c:f>'22. c&amp;e'!$A$15</c:f>
              <c:strCache>
                <c:ptCount val="1"/>
                <c:pt idx="0">
                  <c:v>fuel oil</c:v>
                </c:pt>
              </c:strCache>
            </c:strRef>
          </c:tx>
          <c:spPr>
            <a:solidFill>
              <a:schemeClr val="accent2">
                <a:lumMod val="60000"/>
                <a:lumOff val="40000"/>
              </a:schemeClr>
            </a:solidFill>
            <a:ln>
              <a:noFill/>
            </a:ln>
            <a:effectLst/>
          </c:spPr>
          <c:invertIfNegative val="0"/>
          <c:cat>
            <c:strRef>
              <c:f>'22. c&amp;e'!$B$11:$D$11</c:f>
              <c:strCache>
                <c:ptCount val="2"/>
                <c:pt idx="0">
                  <c:v>consumption (including site electricity)</c:v>
                </c:pt>
                <c:pt idx="1">
                  <c:v>consumption</c:v>
                </c:pt>
              </c:strCache>
            </c:strRef>
          </c:cat>
          <c:val>
            <c:numRef>
              <c:f>'22. c&amp;e'!$B$15:$D$15</c:f>
              <c:numCache>
                <c:formatCode>_(* #,##0_);_(* \(#,##0\);_(* "-"??_);_(@_)</c:formatCode>
                <c:ptCount val="2"/>
                <c:pt idx="0">
                  <c:v>101.24199059290912</c:v>
                </c:pt>
                <c:pt idx="1">
                  <c:v>101.24199059290912</c:v>
                </c:pt>
              </c:numCache>
            </c:numRef>
          </c:val>
          <c:extLst>
            <c:ext xmlns:c16="http://schemas.microsoft.com/office/drawing/2014/chart" uri="{C3380CC4-5D6E-409C-BE32-E72D297353CC}">
              <c16:uniqueId val="{00000003-A34B-4503-B261-FAE17782E40F}"/>
            </c:ext>
          </c:extLst>
        </c:ser>
        <c:ser>
          <c:idx val="4"/>
          <c:order val="4"/>
          <c:tx>
            <c:strRef>
              <c:f>'22. c&amp;e'!$A$16</c:f>
              <c:strCache>
                <c:ptCount val="1"/>
                <c:pt idx="0">
                  <c:v>district heat</c:v>
                </c:pt>
              </c:strCache>
            </c:strRef>
          </c:tx>
          <c:spPr>
            <a:solidFill>
              <a:schemeClr val="accent5">
                <a:lumMod val="60000"/>
                <a:lumOff val="40000"/>
              </a:schemeClr>
            </a:solidFill>
            <a:ln>
              <a:noFill/>
            </a:ln>
            <a:effectLst/>
          </c:spPr>
          <c:invertIfNegative val="0"/>
          <c:cat>
            <c:strRef>
              <c:f>'22. c&amp;e'!$B$11:$D$11</c:f>
              <c:strCache>
                <c:ptCount val="2"/>
                <c:pt idx="0">
                  <c:v>consumption (including site electricity)</c:v>
                </c:pt>
                <c:pt idx="1">
                  <c:v>consumption</c:v>
                </c:pt>
              </c:strCache>
            </c:strRef>
          </c:cat>
          <c:val>
            <c:numRef>
              <c:f>'22. c&amp;e'!$B$16:$D$16</c:f>
              <c:numCache>
                <c:formatCode>_(* #,##0_);_(* \(#,##0\);_(* "-"??_);_(@_)</c:formatCode>
                <c:ptCount val="2"/>
                <c:pt idx="0">
                  <c:v>304.65167580143134</c:v>
                </c:pt>
                <c:pt idx="1">
                  <c:v>304.65167580143134</c:v>
                </c:pt>
              </c:numCache>
            </c:numRef>
          </c:val>
          <c:extLst>
            <c:ext xmlns:c16="http://schemas.microsoft.com/office/drawing/2014/chart" uri="{C3380CC4-5D6E-409C-BE32-E72D297353CC}">
              <c16:uniqueId val="{00000004-A34B-4503-B261-FAE17782E40F}"/>
            </c:ext>
          </c:extLst>
        </c:ser>
        <c:dLbls>
          <c:showLegendKey val="0"/>
          <c:showVal val="0"/>
          <c:showCatName val="0"/>
          <c:showSerName val="0"/>
          <c:showPercent val="0"/>
          <c:showBubbleSize val="0"/>
        </c:dLbls>
        <c:gapWidth val="50"/>
        <c:overlap val="100"/>
        <c:axId val="-805599360"/>
        <c:axId val="-689337072"/>
      </c:barChart>
      <c:catAx>
        <c:axId val="-805599360"/>
        <c:scaling>
          <c:orientation val="minMax"/>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337072"/>
        <c:crosses val="autoZero"/>
        <c:auto val="1"/>
        <c:lblAlgn val="ctr"/>
        <c:lblOffset val="100"/>
        <c:noMultiLvlLbl val="0"/>
      </c:catAx>
      <c:valAx>
        <c:axId val="-689337072"/>
        <c:scaling>
          <c:orientation val="minMax"/>
          <c:max val="15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solidFill>
                      <a:sysClr val="windowText" lastClr="000000"/>
                    </a:solidFill>
                    <a:latin typeface="Arial" panose="020B0604020202020204" pitchFamily="34" charset="0"/>
                    <a:cs typeface="Arial" panose="020B0604020202020204" pitchFamily="34" charset="0"/>
                  </a:rPr>
                  <a:t>trillion Btu</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5599360"/>
        <c:crosses val="autoZero"/>
        <c:crossBetween val="between"/>
        <c:majorUnit val="3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'22. c&amp;e'!$A$12</c:f>
              <c:strCache>
                <c:ptCount val="1"/>
                <c:pt idx="0">
                  <c:v>primary</c:v>
                </c:pt>
              </c:strCache>
            </c:strRef>
          </c:tx>
          <c:spPr>
            <a:pattFill prst="dkDnDiag">
              <a:fgClr>
                <a:schemeClr val="tx2"/>
              </a:fgClr>
              <a:bgClr>
                <a:schemeClr val="bg1"/>
              </a:bgClr>
            </a:pattFill>
            <a:ln>
              <a:noFill/>
            </a:ln>
            <a:effectLst/>
          </c:spPr>
          <c:invertIfNegative val="0"/>
          <c:cat>
            <c:strRef>
              <c:f>'22. c&amp;e'!$B$11:$D$11</c:f>
              <c:strCache>
                <c:ptCount val="1"/>
                <c:pt idx="0">
                  <c:v>expenditures</c:v>
                </c:pt>
              </c:strCache>
            </c:strRef>
          </c:cat>
          <c:val>
            <c:numRef>
              <c:f>'22. c&amp;e'!$B$12:$D$12</c:f>
              <c:numCache>
                <c:formatCode>_(* #,##0_);_(* \(#,##0\);_(* "-"??_);_(@_)</c:formatCode>
                <c:ptCount val="1"/>
              </c:numCache>
            </c:numRef>
          </c:val>
          <c:extLst>
            <c:ext xmlns:c16="http://schemas.microsoft.com/office/drawing/2014/chart" uri="{C3380CC4-5D6E-409C-BE32-E72D297353CC}">
              <c16:uniqueId val="{00000000-9480-41FE-B4D3-E7D33D59650B}"/>
            </c:ext>
          </c:extLst>
        </c:ser>
        <c:ser>
          <c:idx val="1"/>
          <c:order val="1"/>
          <c:tx>
            <c:strRef>
              <c:f>'22. c&amp;e'!$A$13</c:f>
              <c:strCache>
                <c:ptCount val="1"/>
                <c:pt idx="0">
                  <c:v>site</c:v>
                </c:pt>
              </c:strCache>
            </c:strRef>
          </c:tx>
          <c:spPr>
            <a:solidFill>
              <a:schemeClr val="tx2"/>
            </a:solidFill>
            <a:ln>
              <a:noFill/>
            </a:ln>
            <a:effectLst/>
          </c:spPr>
          <c:invertIfNegative val="0"/>
          <c:cat>
            <c:strRef>
              <c:f>'22. c&amp;e'!$B$11:$D$11</c:f>
              <c:strCache>
                <c:ptCount val="1"/>
                <c:pt idx="0">
                  <c:v>expenditures</c:v>
                </c:pt>
              </c:strCache>
            </c:strRef>
          </c:cat>
          <c:val>
            <c:numRef>
              <c:f>'22. c&amp;e'!$B$13:$D$13</c:f>
              <c:numCache>
                <c:formatCode>_(* #,##0_);_(* \(#,##0\);_(* "-"??_);_(@_)</c:formatCode>
                <c:ptCount val="1"/>
                <c:pt idx="0">
                  <c:v>118996.60684763189</c:v>
                </c:pt>
              </c:numCache>
            </c:numRef>
          </c:val>
          <c:extLst>
            <c:ext xmlns:c16="http://schemas.microsoft.com/office/drawing/2014/chart" uri="{C3380CC4-5D6E-409C-BE32-E72D297353CC}">
              <c16:uniqueId val="{00000001-9480-41FE-B4D3-E7D33D59650B}"/>
            </c:ext>
          </c:extLst>
        </c:ser>
        <c:ser>
          <c:idx val="2"/>
          <c:order val="2"/>
          <c:tx>
            <c:strRef>
              <c:f>'22. c&amp;e'!$A$14</c:f>
              <c:strCache>
                <c:ptCount val="1"/>
                <c:pt idx="0">
                  <c:v>natural gas</c:v>
                </c:pt>
              </c:strCache>
            </c:strRef>
          </c:tx>
          <c:spPr>
            <a:solidFill>
              <a:schemeClr val="accent1"/>
            </a:solidFill>
            <a:ln>
              <a:noFill/>
            </a:ln>
            <a:effectLst/>
          </c:spPr>
          <c:invertIfNegative val="0"/>
          <c:cat>
            <c:strRef>
              <c:f>'22. c&amp;e'!$B$11:$D$11</c:f>
              <c:strCache>
                <c:ptCount val="1"/>
                <c:pt idx="0">
                  <c:v>expenditures</c:v>
                </c:pt>
              </c:strCache>
            </c:strRef>
          </c:cat>
          <c:val>
            <c:numRef>
              <c:f>'22. c&amp;e'!$B$14:$D$14</c:f>
              <c:numCache>
                <c:formatCode>_(* #,##0_);_(* \(#,##0\);_(* "-"??_);_(@_)</c:formatCode>
                <c:ptCount val="1"/>
                <c:pt idx="0">
                  <c:v>16291.845874187613</c:v>
                </c:pt>
              </c:numCache>
            </c:numRef>
          </c:val>
          <c:extLst>
            <c:ext xmlns:c16="http://schemas.microsoft.com/office/drawing/2014/chart" uri="{C3380CC4-5D6E-409C-BE32-E72D297353CC}">
              <c16:uniqueId val="{00000002-9480-41FE-B4D3-E7D33D59650B}"/>
            </c:ext>
          </c:extLst>
        </c:ser>
        <c:ser>
          <c:idx val="3"/>
          <c:order val="3"/>
          <c:tx>
            <c:strRef>
              <c:f>'22. c&amp;e'!$A$15</c:f>
              <c:strCache>
                <c:ptCount val="1"/>
                <c:pt idx="0">
                  <c:v>fuel oil</c:v>
                </c:pt>
              </c:strCache>
            </c:strRef>
          </c:tx>
          <c:spPr>
            <a:solidFill>
              <a:schemeClr val="accent2">
                <a:lumMod val="60000"/>
                <a:lumOff val="40000"/>
              </a:schemeClr>
            </a:solidFill>
            <a:ln>
              <a:noFill/>
            </a:ln>
            <a:effectLst/>
          </c:spPr>
          <c:invertIfNegative val="0"/>
          <c:cat>
            <c:strRef>
              <c:f>'22. c&amp;e'!$B$11:$D$11</c:f>
              <c:strCache>
                <c:ptCount val="1"/>
                <c:pt idx="0">
                  <c:v>expenditures</c:v>
                </c:pt>
              </c:strCache>
            </c:strRef>
          </c:cat>
          <c:val>
            <c:numRef>
              <c:f>'22. c&amp;e'!$B$15:$D$15</c:f>
              <c:numCache>
                <c:formatCode>_(* #,##0_);_(* \(#,##0\);_(* "-"??_);_(@_)</c:formatCode>
                <c:ptCount val="1"/>
                <c:pt idx="0">
                  <c:v>1646.2510704113342</c:v>
                </c:pt>
              </c:numCache>
            </c:numRef>
          </c:val>
          <c:extLst>
            <c:ext xmlns:c16="http://schemas.microsoft.com/office/drawing/2014/chart" uri="{C3380CC4-5D6E-409C-BE32-E72D297353CC}">
              <c16:uniqueId val="{00000003-9480-41FE-B4D3-E7D33D59650B}"/>
            </c:ext>
          </c:extLst>
        </c:ser>
        <c:ser>
          <c:idx val="4"/>
          <c:order val="4"/>
          <c:tx>
            <c:strRef>
              <c:f>'22. c&amp;e'!$A$16</c:f>
              <c:strCache>
                <c:ptCount val="1"/>
                <c:pt idx="0">
                  <c:v>district heat</c:v>
                </c:pt>
              </c:strCache>
            </c:strRef>
          </c:tx>
          <c:spPr>
            <a:solidFill>
              <a:schemeClr val="accent5">
                <a:lumMod val="60000"/>
                <a:lumOff val="40000"/>
              </a:schemeClr>
            </a:solidFill>
            <a:ln>
              <a:noFill/>
            </a:ln>
            <a:effectLst/>
          </c:spPr>
          <c:invertIfNegative val="0"/>
          <c:cat>
            <c:strRef>
              <c:f>'22. c&amp;e'!$B$11:$D$11</c:f>
              <c:strCache>
                <c:ptCount val="1"/>
                <c:pt idx="0">
                  <c:v>expenditures</c:v>
                </c:pt>
              </c:strCache>
            </c:strRef>
          </c:cat>
          <c:val>
            <c:numRef>
              <c:f>'22. c&amp;e'!$B$16:$D$16</c:f>
              <c:numCache>
                <c:formatCode>_(* #,##0_);_(* \(#,##0\);_(* "-"??_);_(@_)</c:formatCode>
                <c:ptCount val="1"/>
                <c:pt idx="0">
                  <c:v>4303.0420842865815</c:v>
                </c:pt>
              </c:numCache>
            </c:numRef>
          </c:val>
          <c:extLst>
            <c:ext xmlns:c16="http://schemas.microsoft.com/office/drawing/2014/chart" uri="{C3380CC4-5D6E-409C-BE32-E72D297353CC}">
              <c16:uniqueId val="{00000004-9480-41FE-B4D3-E7D33D59650B}"/>
            </c:ext>
          </c:extLst>
        </c:ser>
        <c:dLbls>
          <c:showLegendKey val="0"/>
          <c:showVal val="0"/>
          <c:showCatName val="0"/>
          <c:showSerName val="0"/>
          <c:showPercent val="0"/>
          <c:showBubbleSize val="0"/>
        </c:dLbls>
        <c:gapWidth val="50"/>
        <c:overlap val="100"/>
        <c:axId val="-689339792"/>
        <c:axId val="-689346864"/>
      </c:barChart>
      <c:catAx>
        <c:axId val="-689339792"/>
        <c:scaling>
          <c:orientation val="minMax"/>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346864"/>
        <c:crosses val="autoZero"/>
        <c:auto val="1"/>
        <c:lblAlgn val="ctr"/>
        <c:lblOffset val="100"/>
        <c:noMultiLvlLbl val="0"/>
      </c:catAx>
      <c:valAx>
        <c:axId val="-6893468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solidFill>
                      <a:sysClr val="windowText" lastClr="000000"/>
                    </a:solidFill>
                    <a:latin typeface="Arial" panose="020B0604020202020204" pitchFamily="34" charset="0"/>
                    <a:cs typeface="Arial" panose="020B0604020202020204" pitchFamily="34" charset="0"/>
                  </a:rPr>
                  <a:t>million dollars</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9339792"/>
        <c:crosses val="autoZero"/>
        <c:crossBetween val="between"/>
        <c:majorUnit val="3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'23. $perBtu'!$H$3</c:f>
              <c:strCache>
                <c:ptCount val="1"/>
                <c:pt idx="0">
                  <c:v>$/MMBtu</c:v>
                </c:pt>
              </c:strCache>
            </c:strRef>
          </c:tx>
          <c:spPr>
            <a:solidFill>
              <a:schemeClr val="accent3">
                <a:lumMod val="60000"/>
                <a:lumOff val="40000"/>
              </a:schemeClr>
            </a:solidFill>
            <a:ln>
              <a:noFill/>
            </a:ln>
            <a:effectLst/>
          </c:spPr>
          <c:invertIfNegative val="0"/>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1-2B7A-4E94-B26F-2BC15D302290}"/>
              </c:ext>
            </c:extLst>
          </c:dPt>
          <c:cat>
            <c:strRef>
              <c:f>'23. $perBtu'!$B$4:$B$8</c:f>
              <c:strCache>
                <c:ptCount val="5"/>
                <c:pt idx="0">
                  <c:v>district heat</c:v>
                </c:pt>
                <c:pt idx="1">
                  <c:v>fuel oil</c:v>
                </c:pt>
                <c:pt idx="2">
                  <c:v>natural gas</c:v>
                </c:pt>
                <c:pt idx="3">
                  <c:v>electricity</c:v>
                </c:pt>
                <c:pt idx="4">
                  <c:v>all major fuels</c:v>
                </c:pt>
              </c:strCache>
            </c:strRef>
          </c:cat>
          <c:val>
            <c:numRef>
              <c:f>'23. $perBtu'!$H$4:$H$8</c:f>
              <c:numCache>
                <c:formatCode>General</c:formatCode>
                <c:ptCount val="5"/>
                <c:pt idx="3" formatCode="_(&quot;$&quot;* #,##0.00_);_(&quot;$&quot;* \(#,##0.00\);_(&quot;$&quot;* &quot;-&quot;??_);_(@_)">
                  <c:v>10.055517998985973</c:v>
                </c:pt>
                <c:pt idx="4" formatCode="_(&quot;$&quot;* #,##0.00_);_(&quot;$&quot;* \(#,##0.00\);_(&quot;$&quot;* &quot;-&quot;??_);_(@_)">
                  <c:v>9.7137551581843198</c:v>
                </c:pt>
              </c:numCache>
            </c:numRef>
          </c:val>
          <c:extLst>
            <c:ext xmlns:c16="http://schemas.microsoft.com/office/drawing/2014/chart" uri="{C3380CC4-5D6E-409C-BE32-E72D297353CC}">
              <c16:uniqueId val="{00000002-2B7A-4E94-B26F-2BC15D302290}"/>
            </c:ext>
          </c:extLst>
        </c:ser>
        <c:ser>
          <c:idx val="1"/>
          <c:order val="1"/>
          <c:tx>
            <c:strRef>
              <c:f>'23. $perBtu'!$E$3</c:f>
              <c:strCache>
                <c:ptCount val="1"/>
                <c:pt idx="0">
                  <c:v>$/MMBtu</c:v>
                </c:pt>
              </c:strCache>
            </c:strRef>
          </c:tx>
          <c:spPr>
            <a:solidFill>
              <a:schemeClr val="accent3">
                <a:lumMod val="50000"/>
              </a:schemeClr>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4-2B7A-4E94-B26F-2BC15D302290}"/>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6-2B7A-4E94-B26F-2BC15D302290}"/>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8-2B7A-4E94-B26F-2BC15D302290}"/>
              </c:ext>
            </c:extLst>
          </c:dPt>
          <c:dPt>
            <c:idx val="3"/>
            <c:invertIfNegative val="0"/>
            <c:bubble3D val="0"/>
            <c:spPr>
              <a:solidFill>
                <a:schemeClr val="tx2"/>
              </a:solidFill>
              <a:ln>
                <a:noFill/>
              </a:ln>
              <a:effectLst/>
            </c:spPr>
            <c:extLst>
              <c:ext xmlns:c16="http://schemas.microsoft.com/office/drawing/2014/chart" uri="{C3380CC4-5D6E-409C-BE32-E72D297353CC}">
                <c16:uniqueId val="{0000000A-2B7A-4E94-B26F-2BC15D302290}"/>
              </c:ext>
            </c:extLst>
          </c:dPt>
          <c:cat>
            <c:strRef>
              <c:f>'23. $perBtu'!$B$4:$B$8</c:f>
              <c:strCache>
                <c:ptCount val="5"/>
                <c:pt idx="0">
                  <c:v>district heat</c:v>
                </c:pt>
                <c:pt idx="1">
                  <c:v>fuel oil</c:v>
                </c:pt>
                <c:pt idx="2">
                  <c:v>natural gas</c:v>
                </c:pt>
                <c:pt idx="3">
                  <c:v>electricity</c:v>
                </c:pt>
                <c:pt idx="4">
                  <c:v>all major fuels</c:v>
                </c:pt>
              </c:strCache>
            </c:strRef>
          </c:cat>
          <c:val>
            <c:numRef>
              <c:f>'23. $perBtu'!$E$4:$E$8</c:f>
              <c:numCache>
                <c:formatCode>"$"#,##0.00_);\("$"#,##0.00\)</c:formatCode>
                <c:ptCount val="5"/>
                <c:pt idx="0">
                  <c:v>14.108196721311476</c:v>
                </c:pt>
                <c:pt idx="1">
                  <c:v>16.297029702970296</c:v>
                </c:pt>
                <c:pt idx="2">
                  <c:v>7.0834782608695654</c:v>
                </c:pt>
                <c:pt idx="3">
                  <c:v>29.158784611614799</c:v>
                </c:pt>
                <c:pt idx="4">
                  <c:v>20.810078090467069</c:v>
                </c:pt>
              </c:numCache>
            </c:numRef>
          </c:val>
          <c:extLst>
            <c:ext xmlns:c16="http://schemas.microsoft.com/office/drawing/2014/chart" uri="{C3380CC4-5D6E-409C-BE32-E72D297353CC}">
              <c16:uniqueId val="{0000000B-2B7A-4E94-B26F-2BC15D302290}"/>
            </c:ext>
          </c:extLst>
        </c:ser>
        <c:dLbls>
          <c:showLegendKey val="0"/>
          <c:showVal val="0"/>
          <c:showCatName val="0"/>
          <c:showSerName val="0"/>
          <c:showPercent val="0"/>
          <c:showBubbleSize val="0"/>
        </c:dLbls>
        <c:gapWidth val="50"/>
        <c:axId val="-689338160"/>
        <c:axId val="-689346320"/>
      </c:barChart>
      <c:catAx>
        <c:axId val="-689338160"/>
        <c:scaling>
          <c:orientation val="minMax"/>
        </c:scaling>
        <c:delete val="1"/>
        <c:axPos val="l"/>
        <c:numFmt formatCode="General" sourceLinked="1"/>
        <c:majorTickMark val="none"/>
        <c:minorTickMark val="none"/>
        <c:tickLblPos val="nextTo"/>
        <c:crossAx val="-689346320"/>
        <c:crosses val="autoZero"/>
        <c:auto val="1"/>
        <c:lblAlgn val="ctr"/>
        <c:lblOffset val="100"/>
        <c:noMultiLvlLbl val="0"/>
      </c:catAx>
      <c:valAx>
        <c:axId val="-689346320"/>
        <c:scaling>
          <c:orientation val="minMax"/>
          <c:max val="30"/>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93381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overall!$E$2</c:f>
              <c:strCache>
                <c:ptCount val="1"/>
                <c:pt idx="0">
                  <c:v>%</c:v>
                </c:pt>
              </c:strCache>
            </c:strRef>
          </c:tx>
          <c:spPr>
            <a:ln>
              <a:noFill/>
            </a:ln>
          </c:spPr>
          <c:dPt>
            <c:idx val="0"/>
            <c:bubble3D val="0"/>
            <c:spPr>
              <a:solidFill>
                <a:schemeClr val="accent3">
                  <a:lumMod val="50000"/>
                </a:schemeClr>
              </a:solidFill>
              <a:ln w="19050">
                <a:noFill/>
              </a:ln>
              <a:effectLst/>
            </c:spPr>
            <c:extLst>
              <c:ext xmlns:c16="http://schemas.microsoft.com/office/drawing/2014/chart" uri="{C3380CC4-5D6E-409C-BE32-E72D297353CC}">
                <c16:uniqueId val="{00000001-DDBC-4B90-A962-31CE0916FB77}"/>
              </c:ext>
            </c:extLst>
          </c:dPt>
          <c:dPt>
            <c:idx val="1"/>
            <c:bubble3D val="0"/>
            <c:spPr>
              <a:solidFill>
                <a:schemeClr val="accent2"/>
              </a:solidFill>
              <a:ln w="19050">
                <a:noFill/>
              </a:ln>
              <a:effectLst/>
            </c:spPr>
            <c:extLst>
              <c:ext xmlns:c16="http://schemas.microsoft.com/office/drawing/2014/chart" uri="{C3380CC4-5D6E-409C-BE32-E72D297353CC}">
                <c16:uniqueId val="{00000003-DDBC-4B90-A962-31CE0916FB77}"/>
              </c:ext>
            </c:extLst>
          </c:dPt>
          <c:dPt>
            <c:idx val="2"/>
            <c:bubble3D val="0"/>
            <c:spPr>
              <a:solidFill>
                <a:schemeClr val="accent1">
                  <a:lumMod val="60000"/>
                  <a:lumOff val="40000"/>
                </a:schemeClr>
              </a:solidFill>
              <a:ln w="19050">
                <a:noFill/>
              </a:ln>
              <a:effectLst/>
            </c:spPr>
            <c:extLst>
              <c:ext xmlns:c16="http://schemas.microsoft.com/office/drawing/2014/chart" uri="{C3380CC4-5D6E-409C-BE32-E72D297353CC}">
                <c16:uniqueId val="{00000005-DDBC-4B90-A962-31CE0916FB77}"/>
              </c:ext>
            </c:extLst>
          </c:dPt>
          <c:dPt>
            <c:idx val="3"/>
            <c:bubble3D val="0"/>
            <c:spPr>
              <a:solidFill>
                <a:schemeClr val="accent3"/>
              </a:solidFill>
              <a:ln w="19050">
                <a:noFill/>
              </a:ln>
              <a:effectLst/>
            </c:spPr>
            <c:extLst>
              <c:ext xmlns:c16="http://schemas.microsoft.com/office/drawing/2014/chart" uri="{C3380CC4-5D6E-409C-BE32-E72D297353CC}">
                <c16:uniqueId val="{00000007-DDBC-4B90-A962-31CE0916FB77}"/>
              </c:ext>
            </c:extLst>
          </c:dPt>
          <c:dPt>
            <c:idx val="4"/>
            <c:bubble3D val="0"/>
            <c:spPr>
              <a:solidFill>
                <a:schemeClr val="accent5">
                  <a:lumMod val="60000"/>
                  <a:lumOff val="40000"/>
                </a:schemeClr>
              </a:solidFill>
              <a:ln w="19050">
                <a:noFill/>
              </a:ln>
              <a:effectLst/>
            </c:spPr>
            <c:extLst>
              <c:ext xmlns:c16="http://schemas.microsoft.com/office/drawing/2014/chart" uri="{C3380CC4-5D6E-409C-BE32-E72D297353CC}">
                <c16:uniqueId val="{00000009-DDBC-4B90-A962-31CE0916FB77}"/>
              </c:ext>
            </c:extLst>
          </c:dPt>
          <c:dPt>
            <c:idx val="5"/>
            <c:bubble3D val="0"/>
            <c:spPr>
              <a:solidFill>
                <a:schemeClr val="accent1"/>
              </a:solidFill>
              <a:ln w="19050">
                <a:noFill/>
              </a:ln>
              <a:effectLst/>
            </c:spPr>
            <c:extLst>
              <c:ext xmlns:c16="http://schemas.microsoft.com/office/drawing/2014/chart" uri="{C3380CC4-5D6E-409C-BE32-E72D297353CC}">
                <c16:uniqueId val="{0000000B-DDBC-4B90-A962-31CE0916FB77}"/>
              </c:ext>
            </c:extLst>
          </c:dPt>
          <c:dPt>
            <c:idx val="6"/>
            <c:bubble3D val="0"/>
            <c:spPr>
              <a:solidFill>
                <a:schemeClr val="accent4"/>
              </a:solidFill>
              <a:ln w="19050">
                <a:noFill/>
              </a:ln>
              <a:effectLst/>
            </c:spPr>
            <c:extLst>
              <c:ext xmlns:c16="http://schemas.microsoft.com/office/drawing/2014/chart" uri="{C3380CC4-5D6E-409C-BE32-E72D297353CC}">
                <c16:uniqueId val="{0000000D-DDBC-4B90-A962-31CE0916FB77}"/>
              </c:ext>
            </c:extLst>
          </c:dPt>
          <c:dPt>
            <c:idx val="7"/>
            <c:bubble3D val="0"/>
            <c:spPr>
              <a:solidFill>
                <a:schemeClr val="accent1">
                  <a:lumMod val="50000"/>
                </a:schemeClr>
              </a:solidFill>
              <a:ln w="19050">
                <a:noFill/>
              </a:ln>
              <a:effectLst/>
            </c:spPr>
            <c:extLst>
              <c:ext xmlns:c16="http://schemas.microsoft.com/office/drawing/2014/chart" uri="{C3380CC4-5D6E-409C-BE32-E72D297353CC}">
                <c16:uniqueId val="{0000000F-DDBC-4B90-A962-31CE0916FB77}"/>
              </c:ext>
            </c:extLst>
          </c:dPt>
          <c:dPt>
            <c:idx val="8"/>
            <c:bubble3D val="0"/>
            <c:spPr>
              <a:solidFill>
                <a:schemeClr val="bg1">
                  <a:lumMod val="75000"/>
                </a:schemeClr>
              </a:solidFill>
              <a:ln w="19050">
                <a:noFill/>
              </a:ln>
              <a:effectLst/>
            </c:spPr>
            <c:extLst>
              <c:ext xmlns:c16="http://schemas.microsoft.com/office/drawing/2014/chart" uri="{C3380CC4-5D6E-409C-BE32-E72D297353CC}">
                <c16:uniqueId val="{00000011-DDBC-4B90-A962-31CE0916FB77}"/>
              </c:ext>
            </c:extLst>
          </c:dPt>
          <c:dPt>
            <c:idx val="9"/>
            <c:bubble3D val="0"/>
            <c:spPr>
              <a:solidFill>
                <a:schemeClr val="accent5"/>
              </a:solidFill>
              <a:ln w="19050">
                <a:noFill/>
              </a:ln>
              <a:effectLst/>
            </c:spPr>
            <c:extLst>
              <c:ext xmlns:c16="http://schemas.microsoft.com/office/drawing/2014/chart" uri="{C3380CC4-5D6E-409C-BE32-E72D297353CC}">
                <c16:uniqueId val="{00000013-DDBC-4B90-A962-31CE0916FB77}"/>
              </c:ext>
            </c:extLst>
          </c:dPt>
          <c:dLbls>
            <c:dLbl>
              <c:idx val="0"/>
              <c:layout>
                <c:manualLayout>
                  <c:x val="-6.3621814655581102E-2"/>
                  <c:y val="-0.1018911245561257"/>
                </c:manualLayout>
              </c:layout>
              <c:showLegendKey val="0"/>
              <c:showVal val="1"/>
              <c:showCatName val="1"/>
              <c:showSerName val="0"/>
              <c:showPercent val="0"/>
              <c:showBubbleSize val="0"/>
              <c:extLst>
                <c:ext xmlns:c15="http://schemas.microsoft.com/office/drawing/2012/chart" uri="{CE6537A1-D6FC-4f65-9D91-7224C49458BB}">
                  <c15:layout>
                    <c:manualLayout>
                      <c:w val="0.2298341286071347"/>
                      <c:h val="8.0277855710886914E-2"/>
                    </c:manualLayout>
                  </c15:layout>
                </c:ext>
                <c:ext xmlns:c16="http://schemas.microsoft.com/office/drawing/2014/chart" uri="{C3380CC4-5D6E-409C-BE32-E72D297353CC}">
                  <c16:uniqueId val="{00000001-DDBC-4B90-A962-31CE0916FB77}"/>
                </c:ext>
              </c:extLst>
            </c:dLbl>
            <c:dLbl>
              <c:idx val="1"/>
              <c:layout>
                <c:manualLayout>
                  <c:x val="9.5432856169052491E-2"/>
                  <c:y val="-8.027785571088692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BC-4B90-A962-31CE0916FB77}"/>
                </c:ext>
              </c:extLst>
            </c:dLbl>
            <c:dLbl>
              <c:idx val="2"/>
              <c:layout>
                <c:manualLayout>
                  <c:x val="0.12497159736423548"/>
                  <c:y val="-6.792741637075047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BC-4B90-A962-31CE0916FB77}"/>
                </c:ext>
              </c:extLst>
            </c:dLbl>
            <c:dLbl>
              <c:idx val="3"/>
              <c:layout>
                <c:manualLayout>
                  <c:x val="0.13406044080890714"/>
                  <c:y val="-5.557697703061401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BC-4B90-A962-31CE0916FB77}"/>
                </c:ext>
              </c:extLst>
            </c:dLbl>
            <c:dLbl>
              <c:idx val="4"/>
              <c:layout>
                <c:manualLayout>
                  <c:x val="0.12951601908657123"/>
                  <c:y val="-1.852565901020467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BC-4B90-A962-31CE0916FB77}"/>
                </c:ext>
              </c:extLst>
            </c:dLbl>
            <c:dLbl>
              <c:idx val="5"/>
              <c:layout>
                <c:manualLayout>
                  <c:x val="0.12269938650306748"/>
                  <c:y val="-6.1752196700682804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BC-4B90-A962-31CE0916FB77}"/>
                </c:ext>
              </c:extLst>
            </c:dLbl>
            <c:dLbl>
              <c:idx val="6"/>
              <c:layout>
                <c:manualLayout>
                  <c:x val="0.12042717564189957"/>
                  <c:y val="4.322653769047756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DBC-4B90-A962-31CE0916FB77}"/>
                </c:ext>
              </c:extLst>
            </c:dLbl>
            <c:dLbl>
              <c:idx val="7"/>
              <c:layout>
                <c:manualLayout>
                  <c:x val="4.0899795501022497E-2"/>
                  <c:y val="8.954068521598924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DBC-4B90-A962-31CE0916FB77}"/>
                </c:ext>
              </c:extLst>
            </c:dLbl>
            <c:dLbl>
              <c:idx val="8"/>
              <c:layout>
                <c:manualLayout>
                  <c:x val="-0.14769370597591458"/>
                  <c:y val="1.852565901020467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BC-4B90-A962-31CE0916FB77}"/>
                </c:ext>
              </c:extLst>
            </c:dLbl>
            <c:dLbl>
              <c:idx val="9"/>
              <c:layout>
                <c:manualLayout>
                  <c:x val="-0.13519663569661156"/>
                  <c:y val="-8.0277855710886942E-2"/>
                </c:manualLayout>
              </c:layout>
              <c:showLegendKey val="0"/>
              <c:showVal val="1"/>
              <c:showCatName val="1"/>
              <c:showSerName val="0"/>
              <c:showPercent val="0"/>
              <c:showBubbleSize val="0"/>
              <c:extLst>
                <c:ext xmlns:c15="http://schemas.microsoft.com/office/drawing/2012/chart" uri="{CE6537A1-D6FC-4f65-9D91-7224C49458BB}">
                  <c15:layout>
                    <c:manualLayout>
                      <c:w val="0.21822313110656666"/>
                      <c:h val="8.0277855710886914E-2"/>
                    </c:manualLayout>
                  </c15:layout>
                </c:ext>
                <c:ext xmlns:c16="http://schemas.microsoft.com/office/drawing/2014/chart" uri="{C3380CC4-5D6E-409C-BE32-E72D297353CC}">
                  <c16:uniqueId val="{00000013-DDBC-4B90-A962-31CE0916FB7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overall!$B$3:$B$12</c:f>
              <c:strCache>
                <c:ptCount val="10"/>
                <c:pt idx="0">
                  <c:v>office equipment</c:v>
                </c:pt>
                <c:pt idx="1">
                  <c:v>computing</c:v>
                </c:pt>
                <c:pt idx="2">
                  <c:v>water heating</c:v>
                </c:pt>
                <c:pt idx="3">
                  <c:v>refrigeration</c:v>
                </c:pt>
                <c:pt idx="4">
                  <c:v>cooking</c:v>
                </c:pt>
                <c:pt idx="5">
                  <c:v>cooling</c:v>
                </c:pt>
                <c:pt idx="6">
                  <c:v>lighting</c:v>
                </c:pt>
                <c:pt idx="7">
                  <c:v>ventilation</c:v>
                </c:pt>
                <c:pt idx="8">
                  <c:v>other</c:v>
                </c:pt>
                <c:pt idx="9">
                  <c:v>space heating</c:v>
                </c:pt>
              </c:strCache>
            </c:strRef>
          </c:cat>
          <c:val>
            <c:numRef>
              <c:f>overall!$E$3:$E$12</c:f>
              <c:numCache>
                <c:formatCode>0%</c:formatCode>
                <c:ptCount val="10"/>
                <c:pt idx="0">
                  <c:v>6.8902986129473305E-3</c:v>
                </c:pt>
                <c:pt idx="1">
                  <c:v>4.1427089106287097E-2</c:v>
                </c:pt>
                <c:pt idx="2">
                  <c:v>5.0513493518585389E-2</c:v>
                </c:pt>
                <c:pt idx="3">
                  <c:v>5.4395265234720588E-2</c:v>
                </c:pt>
                <c:pt idx="4">
                  <c:v>7.1427539761138512E-2</c:v>
                </c:pt>
                <c:pt idx="5">
                  <c:v>8.5102280823844065E-2</c:v>
                </c:pt>
                <c:pt idx="6">
                  <c:v>0.10442012974489842</c:v>
                </c:pt>
                <c:pt idx="7">
                  <c:v>0.10727896438603625</c:v>
                </c:pt>
                <c:pt idx="8">
                  <c:v>0.15919985068108561</c:v>
                </c:pt>
                <c:pt idx="9">
                  <c:v>0.31934508813045676</c:v>
                </c:pt>
              </c:numCache>
            </c:numRef>
          </c:val>
          <c:extLst>
            <c:ext xmlns:c16="http://schemas.microsoft.com/office/drawing/2014/chart" uri="{C3380CC4-5D6E-409C-BE32-E72D297353CC}">
              <c16:uniqueId val="{00000014-DDBC-4B90-A962-31CE0916FB77}"/>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'by sqft'!$A$64</c:f>
              <c:strCache>
                <c:ptCount val="1"/>
                <c:pt idx="0">
                  <c:v>1,001 to 5,000</c:v>
                </c:pt>
              </c:strCache>
            </c:strRef>
          </c:tx>
          <c:spPr>
            <a:solidFill>
              <a:schemeClr val="bg1">
                <a:lumMod val="75000"/>
              </a:schemeClr>
            </a:solidFill>
            <a:ln>
              <a:noFill/>
            </a:ln>
            <a:effectLst/>
          </c:spPr>
          <c:invertIfNegative val="0"/>
          <c:cat>
            <c:strRef>
              <c:f>'by sqft'!$B$63:$K$63</c:f>
              <c:strCache>
                <c:ptCount val="10"/>
                <c:pt idx="0">
                  <c:v>space heating</c:v>
                </c:pt>
                <c:pt idx="1">
                  <c:v>cooling</c:v>
                </c:pt>
                <c:pt idx="2">
                  <c:v>ventilation</c:v>
                </c:pt>
                <c:pt idx="3">
                  <c:v>water heating</c:v>
                </c:pt>
                <c:pt idx="4">
                  <c:v>lighting</c:v>
                </c:pt>
                <c:pt idx="5">
                  <c:v>cooking</c:v>
                </c:pt>
                <c:pt idx="6">
                  <c:v>refrigeration</c:v>
                </c:pt>
                <c:pt idx="7">
                  <c:v>office equipment</c:v>
                </c:pt>
                <c:pt idx="8">
                  <c:v>computing</c:v>
                </c:pt>
                <c:pt idx="9">
                  <c:v>other</c:v>
                </c:pt>
              </c:strCache>
            </c:strRef>
          </c:cat>
          <c:val>
            <c:numRef>
              <c:f>'by sqft'!$B$64:$K$64</c:f>
              <c:numCache>
                <c:formatCode>0%</c:formatCode>
                <c:ptCount val="10"/>
                <c:pt idx="0">
                  <c:v>7.1196150610722431E-2</c:v>
                </c:pt>
                <c:pt idx="1">
                  <c:v>9.7028197973881569E-2</c:v>
                </c:pt>
                <c:pt idx="2">
                  <c:v>5.7411282863096602E-2</c:v>
                </c:pt>
                <c:pt idx="3">
                  <c:v>8.4069345573814666E-2</c:v>
                </c:pt>
                <c:pt idx="4">
                  <c:v>7.2932079860625124E-2</c:v>
                </c:pt>
                <c:pt idx="5">
                  <c:v>0.14638637933780446</c:v>
                </c:pt>
                <c:pt idx="6">
                  <c:v>0.18034798388139359</c:v>
                </c:pt>
                <c:pt idx="7">
                  <c:v>0.12839095207477416</c:v>
                </c:pt>
                <c:pt idx="8">
                  <c:v>4.0001785773793604E-2</c:v>
                </c:pt>
                <c:pt idx="9">
                  <c:v>8.1537361084290369E-2</c:v>
                </c:pt>
              </c:numCache>
            </c:numRef>
          </c:val>
          <c:extLst>
            <c:ext xmlns:c16="http://schemas.microsoft.com/office/drawing/2014/chart" uri="{C3380CC4-5D6E-409C-BE32-E72D297353CC}">
              <c16:uniqueId val="{00000000-B288-4D92-BB99-CB79C9CE58AC}"/>
            </c:ext>
          </c:extLst>
        </c:ser>
        <c:ser>
          <c:idx val="1"/>
          <c:order val="1"/>
          <c:tx>
            <c:strRef>
              <c:f>'by sqft'!$A$65</c:f>
              <c:strCache>
                <c:ptCount val="1"/>
                <c:pt idx="0">
                  <c:v>5,001 to 10,000</c:v>
                </c:pt>
              </c:strCache>
            </c:strRef>
          </c:tx>
          <c:spPr>
            <a:solidFill>
              <a:schemeClr val="tx2">
                <a:lumMod val="25000"/>
                <a:lumOff val="75000"/>
              </a:schemeClr>
            </a:solidFill>
            <a:ln>
              <a:noFill/>
            </a:ln>
            <a:effectLst/>
          </c:spPr>
          <c:invertIfNegative val="0"/>
          <c:cat>
            <c:strRef>
              <c:f>'by sqft'!$B$63:$K$63</c:f>
              <c:strCache>
                <c:ptCount val="10"/>
                <c:pt idx="0">
                  <c:v>space heating</c:v>
                </c:pt>
                <c:pt idx="1">
                  <c:v>cooling</c:v>
                </c:pt>
                <c:pt idx="2">
                  <c:v>ventilation</c:v>
                </c:pt>
                <c:pt idx="3">
                  <c:v>water heating</c:v>
                </c:pt>
                <c:pt idx="4">
                  <c:v>lighting</c:v>
                </c:pt>
                <c:pt idx="5">
                  <c:v>cooking</c:v>
                </c:pt>
                <c:pt idx="6">
                  <c:v>refrigeration</c:v>
                </c:pt>
                <c:pt idx="7">
                  <c:v>office equipment</c:v>
                </c:pt>
                <c:pt idx="8">
                  <c:v>computing</c:v>
                </c:pt>
                <c:pt idx="9">
                  <c:v>other</c:v>
                </c:pt>
              </c:strCache>
            </c:strRef>
          </c:cat>
          <c:val>
            <c:numRef>
              <c:f>'by sqft'!$B$65:$K$65</c:f>
              <c:numCache>
                <c:formatCode>0%</c:formatCode>
                <c:ptCount val="10"/>
                <c:pt idx="0">
                  <c:v>8.1516167099083922E-2</c:v>
                </c:pt>
                <c:pt idx="1">
                  <c:v>0.10475362743937727</c:v>
                </c:pt>
                <c:pt idx="2">
                  <c:v>6.1013565835603106E-2</c:v>
                </c:pt>
                <c:pt idx="3">
                  <c:v>7.5004885073211222E-2</c:v>
                </c:pt>
                <c:pt idx="4">
                  <c:v>8.1822701244194551E-2</c:v>
                </c:pt>
                <c:pt idx="5">
                  <c:v>0.15636163442991036</c:v>
                </c:pt>
                <c:pt idx="6">
                  <c:v>0.14495144500017232</c:v>
                </c:pt>
                <c:pt idx="7">
                  <c:v>9.5948284806343612E-2</c:v>
                </c:pt>
                <c:pt idx="8">
                  <c:v>4.1318231640567159E-2</c:v>
                </c:pt>
                <c:pt idx="9">
                  <c:v>8.0177616717317504E-2</c:v>
                </c:pt>
              </c:numCache>
            </c:numRef>
          </c:val>
          <c:extLst>
            <c:ext xmlns:c16="http://schemas.microsoft.com/office/drawing/2014/chart" uri="{C3380CC4-5D6E-409C-BE32-E72D297353CC}">
              <c16:uniqueId val="{00000001-B288-4D92-BB99-CB79C9CE58AC}"/>
            </c:ext>
          </c:extLst>
        </c:ser>
        <c:ser>
          <c:idx val="2"/>
          <c:order val="2"/>
          <c:tx>
            <c:strRef>
              <c:f>'by sqft'!$A$66</c:f>
              <c:strCache>
                <c:ptCount val="1"/>
                <c:pt idx="0">
                  <c:v>10,001 to 25,000</c:v>
                </c:pt>
              </c:strCache>
            </c:strRef>
          </c:tx>
          <c:spPr>
            <a:solidFill>
              <a:schemeClr val="tx2">
                <a:lumMod val="50000"/>
                <a:lumOff val="50000"/>
              </a:schemeClr>
            </a:solidFill>
            <a:ln>
              <a:noFill/>
            </a:ln>
            <a:effectLst/>
          </c:spPr>
          <c:invertIfNegative val="0"/>
          <c:cat>
            <c:strRef>
              <c:f>'by sqft'!$B$63:$K$63</c:f>
              <c:strCache>
                <c:ptCount val="10"/>
                <c:pt idx="0">
                  <c:v>space heating</c:v>
                </c:pt>
                <c:pt idx="1">
                  <c:v>cooling</c:v>
                </c:pt>
                <c:pt idx="2">
                  <c:v>ventilation</c:v>
                </c:pt>
                <c:pt idx="3">
                  <c:v>water heating</c:v>
                </c:pt>
                <c:pt idx="4">
                  <c:v>lighting</c:v>
                </c:pt>
                <c:pt idx="5">
                  <c:v>cooking</c:v>
                </c:pt>
                <c:pt idx="6">
                  <c:v>refrigeration</c:v>
                </c:pt>
                <c:pt idx="7">
                  <c:v>office equipment</c:v>
                </c:pt>
                <c:pt idx="8">
                  <c:v>computing</c:v>
                </c:pt>
                <c:pt idx="9">
                  <c:v>other</c:v>
                </c:pt>
              </c:strCache>
            </c:strRef>
          </c:cat>
          <c:val>
            <c:numRef>
              <c:f>'by sqft'!$B$66:$K$66</c:f>
              <c:numCache>
                <c:formatCode>0%</c:formatCode>
                <c:ptCount val="10"/>
                <c:pt idx="0">
                  <c:v>0.14963864745969543</c:v>
                </c:pt>
                <c:pt idx="1">
                  <c:v>0.13931030552349744</c:v>
                </c:pt>
                <c:pt idx="2">
                  <c:v>0.10056951664866702</c:v>
                </c:pt>
                <c:pt idx="3">
                  <c:v>0.11155508427189738</c:v>
                </c:pt>
                <c:pt idx="4">
                  <c:v>0.13298892444637447</c:v>
                </c:pt>
                <c:pt idx="5">
                  <c:v>9.6970727179398669E-2</c:v>
                </c:pt>
                <c:pt idx="6">
                  <c:v>0.12945698718564938</c:v>
                </c:pt>
                <c:pt idx="7">
                  <c:v>0.16009659846994911</c:v>
                </c:pt>
                <c:pt idx="8">
                  <c:v>0.16787137605768129</c:v>
                </c:pt>
                <c:pt idx="9">
                  <c:v>0.14857502308760492</c:v>
                </c:pt>
              </c:numCache>
            </c:numRef>
          </c:val>
          <c:extLst>
            <c:ext xmlns:c16="http://schemas.microsoft.com/office/drawing/2014/chart" uri="{C3380CC4-5D6E-409C-BE32-E72D297353CC}">
              <c16:uniqueId val="{00000002-B288-4D92-BB99-CB79C9CE58AC}"/>
            </c:ext>
          </c:extLst>
        </c:ser>
        <c:ser>
          <c:idx val="3"/>
          <c:order val="3"/>
          <c:tx>
            <c:strRef>
              <c:f>'by sqft'!$A$67</c:f>
              <c:strCache>
                <c:ptCount val="1"/>
                <c:pt idx="0">
                  <c:v>25,001 to 50,000</c:v>
                </c:pt>
              </c:strCache>
            </c:strRef>
          </c:tx>
          <c:spPr>
            <a:solidFill>
              <a:schemeClr val="tx2">
                <a:lumMod val="75000"/>
                <a:lumOff val="25000"/>
              </a:schemeClr>
            </a:solidFill>
            <a:ln>
              <a:noFill/>
            </a:ln>
            <a:effectLst/>
          </c:spPr>
          <c:invertIfNegative val="0"/>
          <c:cat>
            <c:strRef>
              <c:f>'by sqft'!$B$63:$K$63</c:f>
              <c:strCache>
                <c:ptCount val="10"/>
                <c:pt idx="0">
                  <c:v>space heating</c:v>
                </c:pt>
                <c:pt idx="1">
                  <c:v>cooling</c:v>
                </c:pt>
                <c:pt idx="2">
                  <c:v>ventilation</c:v>
                </c:pt>
                <c:pt idx="3">
                  <c:v>water heating</c:v>
                </c:pt>
                <c:pt idx="4">
                  <c:v>lighting</c:v>
                </c:pt>
                <c:pt idx="5">
                  <c:v>cooking</c:v>
                </c:pt>
                <c:pt idx="6">
                  <c:v>refrigeration</c:v>
                </c:pt>
                <c:pt idx="7">
                  <c:v>office equipment</c:v>
                </c:pt>
                <c:pt idx="8">
                  <c:v>computing</c:v>
                </c:pt>
                <c:pt idx="9">
                  <c:v>other</c:v>
                </c:pt>
              </c:strCache>
            </c:strRef>
          </c:cat>
          <c:val>
            <c:numRef>
              <c:f>'by sqft'!$B$67:$K$67</c:f>
              <c:numCache>
                <c:formatCode>0%</c:formatCode>
                <c:ptCount val="10"/>
                <c:pt idx="0">
                  <c:v>0.15368436783033093</c:v>
                </c:pt>
                <c:pt idx="1">
                  <c:v>0.14783522658107137</c:v>
                </c:pt>
                <c:pt idx="2">
                  <c:v>0.12484253713542554</c:v>
                </c:pt>
                <c:pt idx="3">
                  <c:v>0.1629649040764316</c:v>
                </c:pt>
                <c:pt idx="4">
                  <c:v>0.15247101743673191</c:v>
                </c:pt>
                <c:pt idx="5">
                  <c:v>9.1696486435951324E-2</c:v>
                </c:pt>
                <c:pt idx="6">
                  <c:v>0.14803029446816832</c:v>
                </c:pt>
                <c:pt idx="7">
                  <c:v>0.12326887889036879</c:v>
                </c:pt>
                <c:pt idx="8">
                  <c:v>0.11150886762642953</c:v>
                </c:pt>
                <c:pt idx="9">
                  <c:v>0.138795618008662</c:v>
                </c:pt>
              </c:numCache>
            </c:numRef>
          </c:val>
          <c:extLst>
            <c:ext xmlns:c16="http://schemas.microsoft.com/office/drawing/2014/chart" uri="{C3380CC4-5D6E-409C-BE32-E72D297353CC}">
              <c16:uniqueId val="{00000003-B288-4D92-BB99-CB79C9CE58AC}"/>
            </c:ext>
          </c:extLst>
        </c:ser>
        <c:ser>
          <c:idx val="4"/>
          <c:order val="4"/>
          <c:tx>
            <c:strRef>
              <c:f>'by sqft'!$A$68</c:f>
              <c:strCache>
                <c:ptCount val="1"/>
                <c:pt idx="0">
                  <c:v>50,001 to 100,000</c:v>
                </c:pt>
              </c:strCache>
            </c:strRef>
          </c:tx>
          <c:spPr>
            <a:solidFill>
              <a:schemeClr val="tx2">
                <a:lumMod val="90000"/>
                <a:lumOff val="10000"/>
              </a:schemeClr>
            </a:solidFill>
            <a:ln>
              <a:noFill/>
            </a:ln>
            <a:effectLst/>
          </c:spPr>
          <c:invertIfNegative val="0"/>
          <c:cat>
            <c:strRef>
              <c:f>'by sqft'!$B$63:$K$63</c:f>
              <c:strCache>
                <c:ptCount val="10"/>
                <c:pt idx="0">
                  <c:v>space heating</c:v>
                </c:pt>
                <c:pt idx="1">
                  <c:v>cooling</c:v>
                </c:pt>
                <c:pt idx="2">
                  <c:v>ventilation</c:v>
                </c:pt>
                <c:pt idx="3">
                  <c:v>water heating</c:v>
                </c:pt>
                <c:pt idx="4">
                  <c:v>lighting</c:v>
                </c:pt>
                <c:pt idx="5">
                  <c:v>cooking</c:v>
                </c:pt>
                <c:pt idx="6">
                  <c:v>refrigeration</c:v>
                </c:pt>
                <c:pt idx="7">
                  <c:v>office equipment</c:v>
                </c:pt>
                <c:pt idx="8">
                  <c:v>computing</c:v>
                </c:pt>
                <c:pt idx="9">
                  <c:v>other</c:v>
                </c:pt>
              </c:strCache>
            </c:strRef>
          </c:cat>
          <c:val>
            <c:numRef>
              <c:f>'by sqft'!$B$68:$K$68</c:f>
              <c:numCache>
                <c:formatCode>0%</c:formatCode>
                <c:ptCount val="10"/>
                <c:pt idx="0">
                  <c:v>0.16707675954273307</c:v>
                </c:pt>
                <c:pt idx="1">
                  <c:v>0.16578510649668393</c:v>
                </c:pt>
                <c:pt idx="2">
                  <c:v>0.16008809059851012</c:v>
                </c:pt>
                <c:pt idx="3">
                  <c:v>0.19180294557210198</c:v>
                </c:pt>
                <c:pt idx="4">
                  <c:v>0.16306037895355285</c:v>
                </c:pt>
                <c:pt idx="5">
                  <c:v>0.12111106488985765</c:v>
                </c:pt>
                <c:pt idx="6">
                  <c:v>0.15092760596787488</c:v>
                </c:pt>
                <c:pt idx="7">
                  <c:v>0.13565401635910759</c:v>
                </c:pt>
                <c:pt idx="8">
                  <c:v>0.12095198523824205</c:v>
                </c:pt>
                <c:pt idx="9">
                  <c:v>0.15189193781460489</c:v>
                </c:pt>
              </c:numCache>
            </c:numRef>
          </c:val>
          <c:extLst>
            <c:ext xmlns:c16="http://schemas.microsoft.com/office/drawing/2014/chart" uri="{C3380CC4-5D6E-409C-BE32-E72D297353CC}">
              <c16:uniqueId val="{00000004-B288-4D92-BB99-CB79C9CE58AC}"/>
            </c:ext>
          </c:extLst>
        </c:ser>
        <c:ser>
          <c:idx val="5"/>
          <c:order val="5"/>
          <c:tx>
            <c:strRef>
              <c:f>'by sqft'!$A$69</c:f>
              <c:strCache>
                <c:ptCount val="1"/>
                <c:pt idx="0">
                  <c:v>100,001 to 200,000</c:v>
                </c:pt>
              </c:strCache>
            </c:strRef>
          </c:tx>
          <c:spPr>
            <a:solidFill>
              <a:schemeClr val="accent3"/>
            </a:solidFill>
            <a:ln>
              <a:noFill/>
            </a:ln>
            <a:effectLst/>
          </c:spPr>
          <c:invertIfNegative val="0"/>
          <c:cat>
            <c:strRef>
              <c:f>'by sqft'!$B$63:$K$63</c:f>
              <c:strCache>
                <c:ptCount val="10"/>
                <c:pt idx="0">
                  <c:v>space heating</c:v>
                </c:pt>
                <c:pt idx="1">
                  <c:v>cooling</c:v>
                </c:pt>
                <c:pt idx="2">
                  <c:v>ventilation</c:v>
                </c:pt>
                <c:pt idx="3">
                  <c:v>water heating</c:v>
                </c:pt>
                <c:pt idx="4">
                  <c:v>lighting</c:v>
                </c:pt>
                <c:pt idx="5">
                  <c:v>cooking</c:v>
                </c:pt>
                <c:pt idx="6">
                  <c:v>refrigeration</c:v>
                </c:pt>
                <c:pt idx="7">
                  <c:v>office equipment</c:v>
                </c:pt>
                <c:pt idx="8">
                  <c:v>computing</c:v>
                </c:pt>
                <c:pt idx="9">
                  <c:v>other</c:v>
                </c:pt>
              </c:strCache>
            </c:strRef>
          </c:cat>
          <c:val>
            <c:numRef>
              <c:f>'by sqft'!$B$69:$K$69</c:f>
              <c:numCache>
                <c:formatCode>0%</c:formatCode>
                <c:ptCount val="10"/>
                <c:pt idx="0">
                  <c:v>0.13708114220069059</c:v>
                </c:pt>
                <c:pt idx="1">
                  <c:v>0.13605512147444407</c:v>
                </c:pt>
                <c:pt idx="2">
                  <c:v>0.16569302188093785</c:v>
                </c:pt>
                <c:pt idx="3">
                  <c:v>0.13341348705837283</c:v>
                </c:pt>
                <c:pt idx="4">
                  <c:v>0.15306577388972292</c:v>
                </c:pt>
                <c:pt idx="5">
                  <c:v>0.12848451955959353</c:v>
                </c:pt>
                <c:pt idx="6">
                  <c:v>0.11440307406598528</c:v>
                </c:pt>
                <c:pt idx="7">
                  <c:v>0.14803309360768202</c:v>
                </c:pt>
                <c:pt idx="8">
                  <c:v>0.16309235011253298</c:v>
                </c:pt>
                <c:pt idx="9">
                  <c:v>0.13990098621183969</c:v>
                </c:pt>
              </c:numCache>
            </c:numRef>
          </c:val>
          <c:extLst>
            <c:ext xmlns:c16="http://schemas.microsoft.com/office/drawing/2014/chart" uri="{C3380CC4-5D6E-409C-BE32-E72D297353CC}">
              <c16:uniqueId val="{00000005-B288-4D92-BB99-CB79C9CE58AC}"/>
            </c:ext>
          </c:extLst>
        </c:ser>
        <c:ser>
          <c:idx val="6"/>
          <c:order val="6"/>
          <c:tx>
            <c:strRef>
              <c:f>'by sqft'!$A$70</c:f>
              <c:strCache>
                <c:ptCount val="1"/>
                <c:pt idx="0">
                  <c:v>200,001 to 500,000</c:v>
                </c:pt>
              </c:strCache>
            </c:strRef>
          </c:tx>
          <c:spPr>
            <a:solidFill>
              <a:schemeClr val="accent3">
                <a:lumMod val="75000"/>
              </a:schemeClr>
            </a:solidFill>
            <a:ln>
              <a:noFill/>
            </a:ln>
            <a:effectLst/>
          </c:spPr>
          <c:invertIfNegative val="0"/>
          <c:cat>
            <c:strRef>
              <c:f>'by sqft'!$B$63:$K$63</c:f>
              <c:strCache>
                <c:ptCount val="10"/>
                <c:pt idx="0">
                  <c:v>space heating</c:v>
                </c:pt>
                <c:pt idx="1">
                  <c:v>cooling</c:v>
                </c:pt>
                <c:pt idx="2">
                  <c:v>ventilation</c:v>
                </c:pt>
                <c:pt idx="3">
                  <c:v>water heating</c:v>
                </c:pt>
                <c:pt idx="4">
                  <c:v>lighting</c:v>
                </c:pt>
                <c:pt idx="5">
                  <c:v>cooking</c:v>
                </c:pt>
                <c:pt idx="6">
                  <c:v>refrigeration</c:v>
                </c:pt>
                <c:pt idx="7">
                  <c:v>office equipment</c:v>
                </c:pt>
                <c:pt idx="8">
                  <c:v>computing</c:v>
                </c:pt>
                <c:pt idx="9">
                  <c:v>other</c:v>
                </c:pt>
              </c:strCache>
            </c:strRef>
          </c:cat>
          <c:val>
            <c:numRef>
              <c:f>'by sqft'!$B$70:$K$70</c:f>
              <c:numCache>
                <c:formatCode>0%</c:formatCode>
                <c:ptCount val="10"/>
                <c:pt idx="0">
                  <c:v>0.14629648582090463</c:v>
                </c:pt>
                <c:pt idx="1">
                  <c:v>0.12769596753609563</c:v>
                </c:pt>
                <c:pt idx="2">
                  <c:v>0.17712273279944421</c:v>
                </c:pt>
                <c:pt idx="3">
                  <c:v>0.13727834013058898</c:v>
                </c:pt>
                <c:pt idx="4">
                  <c:v>0.1425920134647759</c:v>
                </c:pt>
                <c:pt idx="5">
                  <c:v>0.13089548666531123</c:v>
                </c:pt>
                <c:pt idx="6">
                  <c:v>8.2820709559630487E-2</c:v>
                </c:pt>
                <c:pt idx="7">
                  <c:v>0.13356993622036589</c:v>
                </c:pt>
                <c:pt idx="8">
                  <c:v>0.23660411657338429</c:v>
                </c:pt>
                <c:pt idx="9">
                  <c:v>0.15689244640786873</c:v>
                </c:pt>
              </c:numCache>
            </c:numRef>
          </c:val>
          <c:extLst>
            <c:ext xmlns:c16="http://schemas.microsoft.com/office/drawing/2014/chart" uri="{C3380CC4-5D6E-409C-BE32-E72D297353CC}">
              <c16:uniqueId val="{00000006-B288-4D92-BB99-CB79C9CE58AC}"/>
            </c:ext>
          </c:extLst>
        </c:ser>
        <c:ser>
          <c:idx val="7"/>
          <c:order val="7"/>
          <c:tx>
            <c:strRef>
              <c:f>'by sqft'!$A$71</c:f>
              <c:strCache>
                <c:ptCount val="1"/>
                <c:pt idx="0">
                  <c:v>Over 500,000</c:v>
                </c:pt>
              </c:strCache>
            </c:strRef>
          </c:tx>
          <c:spPr>
            <a:solidFill>
              <a:schemeClr val="accent3">
                <a:lumMod val="50000"/>
              </a:schemeClr>
            </a:solidFill>
            <a:ln>
              <a:noFill/>
            </a:ln>
            <a:effectLst/>
          </c:spPr>
          <c:invertIfNegative val="0"/>
          <c:cat>
            <c:strRef>
              <c:f>'by sqft'!$B$63:$K$63</c:f>
              <c:strCache>
                <c:ptCount val="10"/>
                <c:pt idx="0">
                  <c:v>space heating</c:v>
                </c:pt>
                <c:pt idx="1">
                  <c:v>cooling</c:v>
                </c:pt>
                <c:pt idx="2">
                  <c:v>ventilation</c:v>
                </c:pt>
                <c:pt idx="3">
                  <c:v>water heating</c:v>
                </c:pt>
                <c:pt idx="4">
                  <c:v>lighting</c:v>
                </c:pt>
                <c:pt idx="5">
                  <c:v>cooking</c:v>
                </c:pt>
                <c:pt idx="6">
                  <c:v>refrigeration</c:v>
                </c:pt>
                <c:pt idx="7">
                  <c:v>office equipment</c:v>
                </c:pt>
                <c:pt idx="8">
                  <c:v>computing</c:v>
                </c:pt>
                <c:pt idx="9">
                  <c:v>other</c:v>
                </c:pt>
              </c:strCache>
            </c:strRef>
          </c:cat>
          <c:val>
            <c:numRef>
              <c:f>'by sqft'!$B$71:$K$71</c:f>
              <c:numCache>
                <c:formatCode>0%</c:formatCode>
                <c:ptCount val="10"/>
                <c:pt idx="0">
                  <c:v>9.3510279435839047E-2</c:v>
                </c:pt>
                <c:pt idx="1">
                  <c:v>8.1536446974948745E-2</c:v>
                </c:pt>
                <c:pt idx="2">
                  <c:v>0.15325925223831577</c:v>
                </c:pt>
                <c:pt idx="3">
                  <c:v>0.10391100824358124</c:v>
                </c:pt>
                <c:pt idx="4">
                  <c:v>0.10106711070402234</c:v>
                </c:pt>
                <c:pt idx="5">
                  <c:v>0.12809370150217284</c:v>
                </c:pt>
                <c:pt idx="6">
                  <c:v>4.9061899871125587E-2</c:v>
                </c:pt>
                <c:pt idx="7">
                  <c:v>7.5038239571408691E-2</c:v>
                </c:pt>
                <c:pt idx="8">
                  <c:v>0.11865128697736911</c:v>
                </c:pt>
                <c:pt idx="9">
                  <c:v>0.10222901066781194</c:v>
                </c:pt>
              </c:numCache>
            </c:numRef>
          </c:val>
          <c:extLst>
            <c:ext xmlns:c16="http://schemas.microsoft.com/office/drawing/2014/chart" uri="{C3380CC4-5D6E-409C-BE32-E72D297353CC}">
              <c16:uniqueId val="{00000007-B288-4D92-BB99-CB79C9CE58AC}"/>
            </c:ext>
          </c:extLst>
        </c:ser>
        <c:dLbls>
          <c:showLegendKey val="0"/>
          <c:showVal val="0"/>
          <c:showCatName val="0"/>
          <c:showSerName val="0"/>
          <c:showPercent val="0"/>
          <c:showBubbleSize val="0"/>
        </c:dLbls>
        <c:gapWidth val="70"/>
        <c:overlap val="100"/>
        <c:axId val="-689341968"/>
        <c:axId val="-689336528"/>
      </c:barChart>
      <c:catAx>
        <c:axId val="-689341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9336528"/>
        <c:crosses val="autoZero"/>
        <c:auto val="1"/>
        <c:lblAlgn val="ctr"/>
        <c:lblOffset val="100"/>
        <c:noMultiLvlLbl val="0"/>
      </c:catAx>
      <c:valAx>
        <c:axId val="-6893365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9341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'27. eu shares by pba'!$A$53</c:f>
              <c:strCache>
                <c:ptCount val="1"/>
                <c:pt idx="0">
                  <c:v>space heating</c:v>
                </c:pt>
              </c:strCache>
            </c:strRef>
          </c:tx>
          <c:spPr>
            <a:solidFill>
              <a:schemeClr val="accent5"/>
            </a:solidFill>
            <a:ln>
              <a:noFill/>
            </a:ln>
            <a:effectLst/>
          </c:spPr>
          <c:invertIfNegative val="0"/>
          <c:cat>
            <c:strRef>
              <c:f>'27. eu shares by pba'!$B$52:$Q$52</c:f>
              <c:strCache>
                <c:ptCount val="16"/>
                <c:pt idx="0">
                  <c:v>education</c:v>
                </c:pt>
                <c:pt idx="1">
                  <c:v>food sales</c:v>
                </c:pt>
                <c:pt idx="2">
                  <c:v>food service</c:v>
                </c:pt>
                <c:pt idx="3">
                  <c:v>inpatient health care</c:v>
                </c:pt>
                <c:pt idx="4">
                  <c:v>outpatient health care</c:v>
                </c:pt>
                <c:pt idx="5">
                  <c:v>lodging</c:v>
                </c:pt>
                <c:pt idx="6">
                  <c:v>retail (other than mall)</c:v>
                </c:pt>
                <c:pt idx="7">
                  <c:v>enclosed and strip malls</c:v>
                </c:pt>
                <c:pt idx="8">
                  <c:v>office</c:v>
                </c:pt>
                <c:pt idx="9">
                  <c:v>public assembly</c:v>
                </c:pt>
                <c:pt idx="10">
                  <c:v>public order and safety</c:v>
                </c:pt>
                <c:pt idx="11">
                  <c:v>religious worship</c:v>
                </c:pt>
                <c:pt idx="12">
                  <c:v>service</c:v>
                </c:pt>
                <c:pt idx="13">
                  <c:v>warehouse and storage</c:v>
                </c:pt>
                <c:pt idx="14">
                  <c:v>other</c:v>
                </c:pt>
                <c:pt idx="15">
                  <c:v>vacant</c:v>
                </c:pt>
              </c:strCache>
            </c:strRef>
          </c:cat>
          <c:val>
            <c:numRef>
              <c:f>'27. eu shares by pba'!$B$53:$Q$53</c:f>
              <c:numCache>
                <c:formatCode>0%</c:formatCode>
                <c:ptCount val="16"/>
                <c:pt idx="0">
                  <c:v>0.42441567237256722</c:v>
                </c:pt>
                <c:pt idx="1">
                  <c:v>0.14304214582864225</c:v>
                </c:pt>
                <c:pt idx="2">
                  <c:v>0.12112431615527892</c:v>
                </c:pt>
                <c:pt idx="3">
                  <c:v>0.32093796143297398</c:v>
                </c:pt>
                <c:pt idx="4">
                  <c:v>0.26311923330625825</c:v>
                </c:pt>
                <c:pt idx="5">
                  <c:v>0.18007860440674778</c:v>
                </c:pt>
                <c:pt idx="6">
                  <c:v>0.24447508976991308</c:v>
                </c:pt>
                <c:pt idx="7">
                  <c:v>0.253006779954974</c:v>
                </c:pt>
                <c:pt idx="8">
                  <c:v>0.2969947087635576</c:v>
                </c:pt>
                <c:pt idx="9">
                  <c:v>0.47576243469856522</c:v>
                </c:pt>
                <c:pt idx="10">
                  <c:v>0.34231952125067799</c:v>
                </c:pt>
                <c:pt idx="11">
                  <c:v>0.45383006807103266</c:v>
                </c:pt>
                <c:pt idx="12">
                  <c:v>0.52313580282296634</c:v>
                </c:pt>
                <c:pt idx="13">
                  <c:v>0.39354123231241261</c:v>
                </c:pt>
                <c:pt idx="14">
                  <c:v>0.25231813769122879</c:v>
                </c:pt>
                <c:pt idx="15">
                  <c:v>0.41949837730882039</c:v>
                </c:pt>
              </c:numCache>
            </c:numRef>
          </c:val>
          <c:extLst>
            <c:ext xmlns:c16="http://schemas.microsoft.com/office/drawing/2014/chart" uri="{C3380CC4-5D6E-409C-BE32-E72D297353CC}">
              <c16:uniqueId val="{00000000-23FE-4FA2-A40D-8DFC38F2D593}"/>
            </c:ext>
          </c:extLst>
        </c:ser>
        <c:ser>
          <c:idx val="1"/>
          <c:order val="1"/>
          <c:tx>
            <c:strRef>
              <c:f>'27. eu shares by pba'!$A$54</c:f>
              <c:strCache>
                <c:ptCount val="1"/>
                <c:pt idx="0">
                  <c:v>cooling</c:v>
                </c:pt>
              </c:strCache>
            </c:strRef>
          </c:tx>
          <c:spPr>
            <a:solidFill>
              <a:schemeClr val="accent1"/>
            </a:solidFill>
            <a:ln>
              <a:noFill/>
            </a:ln>
            <a:effectLst/>
          </c:spPr>
          <c:invertIfNegative val="0"/>
          <c:cat>
            <c:strRef>
              <c:f>'27. eu shares by pba'!$B$52:$Q$52</c:f>
              <c:strCache>
                <c:ptCount val="16"/>
                <c:pt idx="0">
                  <c:v>education</c:v>
                </c:pt>
                <c:pt idx="1">
                  <c:v>food sales</c:v>
                </c:pt>
                <c:pt idx="2">
                  <c:v>food service</c:v>
                </c:pt>
                <c:pt idx="3">
                  <c:v>inpatient health care</c:v>
                </c:pt>
                <c:pt idx="4">
                  <c:v>outpatient health care</c:v>
                </c:pt>
                <c:pt idx="5">
                  <c:v>lodging</c:v>
                </c:pt>
                <c:pt idx="6">
                  <c:v>retail (other than mall)</c:v>
                </c:pt>
                <c:pt idx="7">
                  <c:v>enclosed and strip malls</c:v>
                </c:pt>
                <c:pt idx="8">
                  <c:v>office</c:v>
                </c:pt>
                <c:pt idx="9">
                  <c:v>public assembly</c:v>
                </c:pt>
                <c:pt idx="10">
                  <c:v>public order and safety</c:v>
                </c:pt>
                <c:pt idx="11">
                  <c:v>religious worship</c:v>
                </c:pt>
                <c:pt idx="12">
                  <c:v>service</c:v>
                </c:pt>
                <c:pt idx="13">
                  <c:v>warehouse and storage</c:v>
                </c:pt>
                <c:pt idx="14">
                  <c:v>other</c:v>
                </c:pt>
                <c:pt idx="15">
                  <c:v>vacant</c:v>
                </c:pt>
              </c:strCache>
            </c:strRef>
          </c:cat>
          <c:val>
            <c:numRef>
              <c:f>'27. eu shares by pba'!$B$54:$Q$54</c:f>
              <c:numCache>
                <c:formatCode>0%</c:formatCode>
                <c:ptCount val="16"/>
                <c:pt idx="0">
                  <c:v>0.10752983493157814</c:v>
                </c:pt>
                <c:pt idx="1">
                  <c:v>2.8067775523718988E-2</c:v>
                </c:pt>
                <c:pt idx="2">
                  <c:v>6.9038597545720087E-2</c:v>
                </c:pt>
                <c:pt idx="3">
                  <c:v>6.420787853415251E-2</c:v>
                </c:pt>
                <c:pt idx="4">
                  <c:v>5.4908196071076158E-2</c:v>
                </c:pt>
                <c:pt idx="5">
                  <c:v>6.8178035535928827E-2</c:v>
                </c:pt>
                <c:pt idx="6">
                  <c:v>9.4258659018539928E-2</c:v>
                </c:pt>
                <c:pt idx="7">
                  <c:v>6.3679542899847105E-2</c:v>
                </c:pt>
                <c:pt idx="8">
                  <c:v>7.439854957853749E-2</c:v>
                </c:pt>
                <c:pt idx="9">
                  <c:v>0.16494694763170084</c:v>
                </c:pt>
                <c:pt idx="10">
                  <c:v>0.10362053022144428</c:v>
                </c:pt>
                <c:pt idx="11">
                  <c:v>0.11051695519033856</c:v>
                </c:pt>
                <c:pt idx="12">
                  <c:v>7.0065957880574403E-2</c:v>
                </c:pt>
                <c:pt idx="13">
                  <c:v>9.7638449408162908E-2</c:v>
                </c:pt>
                <c:pt idx="14">
                  <c:v>8.5842624245987348E-2</c:v>
                </c:pt>
                <c:pt idx="15">
                  <c:v>0.12971131340386935</c:v>
                </c:pt>
              </c:numCache>
            </c:numRef>
          </c:val>
          <c:extLst>
            <c:ext xmlns:c16="http://schemas.microsoft.com/office/drawing/2014/chart" uri="{C3380CC4-5D6E-409C-BE32-E72D297353CC}">
              <c16:uniqueId val="{00000001-23FE-4FA2-A40D-8DFC38F2D593}"/>
            </c:ext>
          </c:extLst>
        </c:ser>
        <c:ser>
          <c:idx val="2"/>
          <c:order val="2"/>
          <c:tx>
            <c:strRef>
              <c:f>'27. eu shares by pba'!$A$55</c:f>
              <c:strCache>
                <c:ptCount val="1"/>
                <c:pt idx="0">
                  <c:v>ventilation</c:v>
                </c:pt>
              </c:strCache>
            </c:strRef>
          </c:tx>
          <c:spPr>
            <a:solidFill>
              <a:schemeClr val="accent1">
                <a:lumMod val="50000"/>
              </a:schemeClr>
            </a:solidFill>
            <a:ln>
              <a:noFill/>
            </a:ln>
            <a:effectLst/>
          </c:spPr>
          <c:invertIfNegative val="0"/>
          <c:cat>
            <c:strRef>
              <c:f>'27. eu shares by pba'!$B$52:$Q$52</c:f>
              <c:strCache>
                <c:ptCount val="16"/>
                <c:pt idx="0">
                  <c:v>education</c:v>
                </c:pt>
                <c:pt idx="1">
                  <c:v>food sales</c:v>
                </c:pt>
                <c:pt idx="2">
                  <c:v>food service</c:v>
                </c:pt>
                <c:pt idx="3">
                  <c:v>inpatient health care</c:v>
                </c:pt>
                <c:pt idx="4">
                  <c:v>outpatient health care</c:v>
                </c:pt>
                <c:pt idx="5">
                  <c:v>lodging</c:v>
                </c:pt>
                <c:pt idx="6">
                  <c:v>retail (other than mall)</c:v>
                </c:pt>
                <c:pt idx="7">
                  <c:v>enclosed and strip malls</c:v>
                </c:pt>
                <c:pt idx="8">
                  <c:v>office</c:v>
                </c:pt>
                <c:pt idx="9">
                  <c:v>public assembly</c:v>
                </c:pt>
                <c:pt idx="10">
                  <c:v>public order and safety</c:v>
                </c:pt>
                <c:pt idx="11">
                  <c:v>religious worship</c:v>
                </c:pt>
                <c:pt idx="12">
                  <c:v>service</c:v>
                </c:pt>
                <c:pt idx="13">
                  <c:v>warehouse and storage</c:v>
                </c:pt>
                <c:pt idx="14">
                  <c:v>other</c:v>
                </c:pt>
                <c:pt idx="15">
                  <c:v>vacant</c:v>
                </c:pt>
              </c:strCache>
            </c:strRef>
          </c:cat>
          <c:val>
            <c:numRef>
              <c:f>'27. eu shares by pba'!$B$55:$Q$55</c:f>
              <c:numCache>
                <c:formatCode>0%</c:formatCode>
                <c:ptCount val="16"/>
                <c:pt idx="0">
                  <c:v>7.6328870382554606E-2</c:v>
                </c:pt>
                <c:pt idx="1">
                  <c:v>5.5568568878853794E-2</c:v>
                </c:pt>
                <c:pt idx="2">
                  <c:v>6.194478521331287E-2</c:v>
                </c:pt>
                <c:pt idx="3">
                  <c:v>0.14780964140764624</c:v>
                </c:pt>
                <c:pt idx="4">
                  <c:v>0.23235714722822409</c:v>
                </c:pt>
                <c:pt idx="5">
                  <c:v>0.14526814195135027</c:v>
                </c:pt>
                <c:pt idx="6">
                  <c:v>0.18098612434973332</c:v>
                </c:pt>
                <c:pt idx="7">
                  <c:v>9.0554947979634259E-2</c:v>
                </c:pt>
                <c:pt idx="8">
                  <c:v>0.19590183877323628</c:v>
                </c:pt>
                <c:pt idx="9">
                  <c:v>4.8676508650513393E-2</c:v>
                </c:pt>
                <c:pt idx="10">
                  <c:v>7.0088012488497914E-2</c:v>
                </c:pt>
                <c:pt idx="11">
                  <c:v>8.2431156717157075E-2</c:v>
                </c:pt>
                <c:pt idx="12">
                  <c:v>5.1679328520706905E-2</c:v>
                </c:pt>
                <c:pt idx="13">
                  <c:v>4.5650727011687292E-2</c:v>
                </c:pt>
                <c:pt idx="14">
                  <c:v>5.0656693406844866E-2</c:v>
                </c:pt>
                <c:pt idx="15">
                  <c:v>4.2144822929559428E-2</c:v>
                </c:pt>
              </c:numCache>
            </c:numRef>
          </c:val>
          <c:extLst>
            <c:ext xmlns:c16="http://schemas.microsoft.com/office/drawing/2014/chart" uri="{C3380CC4-5D6E-409C-BE32-E72D297353CC}">
              <c16:uniqueId val="{00000002-23FE-4FA2-A40D-8DFC38F2D593}"/>
            </c:ext>
          </c:extLst>
        </c:ser>
        <c:ser>
          <c:idx val="3"/>
          <c:order val="3"/>
          <c:tx>
            <c:strRef>
              <c:f>'27. eu shares by pba'!$A$56</c:f>
              <c:strCache>
                <c:ptCount val="1"/>
                <c:pt idx="0">
                  <c:v>water heating</c:v>
                </c:pt>
              </c:strCache>
            </c:strRef>
          </c:tx>
          <c:spPr>
            <a:solidFill>
              <a:schemeClr val="accent1">
                <a:lumMod val="60000"/>
                <a:lumOff val="40000"/>
              </a:schemeClr>
            </a:solidFill>
            <a:ln>
              <a:noFill/>
            </a:ln>
            <a:effectLst/>
          </c:spPr>
          <c:invertIfNegative val="0"/>
          <c:cat>
            <c:strRef>
              <c:f>'27. eu shares by pba'!$B$52:$Q$52</c:f>
              <c:strCache>
                <c:ptCount val="16"/>
                <c:pt idx="0">
                  <c:v>education</c:v>
                </c:pt>
                <c:pt idx="1">
                  <c:v>food sales</c:v>
                </c:pt>
                <c:pt idx="2">
                  <c:v>food service</c:v>
                </c:pt>
                <c:pt idx="3">
                  <c:v>inpatient health care</c:v>
                </c:pt>
                <c:pt idx="4">
                  <c:v>outpatient health care</c:v>
                </c:pt>
                <c:pt idx="5">
                  <c:v>lodging</c:v>
                </c:pt>
                <c:pt idx="6">
                  <c:v>retail (other than mall)</c:v>
                </c:pt>
                <c:pt idx="7">
                  <c:v>enclosed and strip malls</c:v>
                </c:pt>
                <c:pt idx="8">
                  <c:v>office</c:v>
                </c:pt>
                <c:pt idx="9">
                  <c:v>public assembly</c:v>
                </c:pt>
                <c:pt idx="10">
                  <c:v>public order and safety</c:v>
                </c:pt>
                <c:pt idx="11">
                  <c:v>religious worship</c:v>
                </c:pt>
                <c:pt idx="12">
                  <c:v>service</c:v>
                </c:pt>
                <c:pt idx="13">
                  <c:v>warehouse and storage</c:v>
                </c:pt>
                <c:pt idx="14">
                  <c:v>other</c:v>
                </c:pt>
                <c:pt idx="15">
                  <c:v>vacant</c:v>
                </c:pt>
              </c:strCache>
            </c:strRef>
          </c:cat>
          <c:val>
            <c:numRef>
              <c:f>'27. eu shares by pba'!$B$56:$Q$56</c:f>
              <c:numCache>
                <c:formatCode>General</c:formatCode>
                <c:ptCount val="16"/>
                <c:pt idx="0" formatCode="0%">
                  <c:v>5.6439861048646359E-2</c:v>
                </c:pt>
                <c:pt idx="2" formatCode="0%">
                  <c:v>7.0995848642719309E-2</c:v>
                </c:pt>
                <c:pt idx="3" formatCode="0%">
                  <c:v>7.550616686496428E-2</c:v>
                </c:pt>
                <c:pt idx="4" formatCode="0%">
                  <c:v>2.7246536061114626E-2</c:v>
                </c:pt>
                <c:pt idx="5" formatCode="0%">
                  <c:v>0.1857067770933685</c:v>
                </c:pt>
                <c:pt idx="6" formatCode="0%">
                  <c:v>1.2151038830069221E-2</c:v>
                </c:pt>
                <c:pt idx="7" formatCode="0%">
                  <c:v>9.1619776700367736E-2</c:v>
                </c:pt>
                <c:pt idx="8" formatCode="0%">
                  <c:v>1.4478992996461043E-2</c:v>
                </c:pt>
                <c:pt idx="9" formatCode="0%">
                  <c:v>9.7321994787502707E-3</c:v>
                </c:pt>
                <c:pt idx="10" formatCode="0%">
                  <c:v>0.12224553380273118</c:v>
                </c:pt>
                <c:pt idx="11" formatCode="0%">
                  <c:v>2.1747584491530015E-2</c:v>
                </c:pt>
                <c:pt idx="12" formatCode="0%">
                  <c:v>2.327785465804286E-2</c:v>
                </c:pt>
                <c:pt idx="13" formatCode="0%">
                  <c:v>1.3457665874127309E-2</c:v>
                </c:pt>
                <c:pt idx="14" formatCode="0%">
                  <c:v>5.4089195307811238E-3</c:v>
                </c:pt>
              </c:numCache>
            </c:numRef>
          </c:val>
          <c:extLst>
            <c:ext xmlns:c16="http://schemas.microsoft.com/office/drawing/2014/chart" uri="{C3380CC4-5D6E-409C-BE32-E72D297353CC}">
              <c16:uniqueId val="{00000003-23FE-4FA2-A40D-8DFC38F2D593}"/>
            </c:ext>
          </c:extLst>
        </c:ser>
        <c:ser>
          <c:idx val="4"/>
          <c:order val="4"/>
          <c:tx>
            <c:strRef>
              <c:f>'27. eu shares by pba'!$A$57</c:f>
              <c:strCache>
                <c:ptCount val="1"/>
                <c:pt idx="0">
                  <c:v>lighting</c:v>
                </c:pt>
              </c:strCache>
            </c:strRef>
          </c:tx>
          <c:spPr>
            <a:solidFill>
              <a:schemeClr val="accent4"/>
            </a:solidFill>
            <a:ln>
              <a:noFill/>
            </a:ln>
            <a:effectLst/>
          </c:spPr>
          <c:invertIfNegative val="0"/>
          <c:cat>
            <c:strRef>
              <c:f>'27. eu shares by pba'!$B$52:$Q$52</c:f>
              <c:strCache>
                <c:ptCount val="16"/>
                <c:pt idx="0">
                  <c:v>education</c:v>
                </c:pt>
                <c:pt idx="1">
                  <c:v>food sales</c:v>
                </c:pt>
                <c:pt idx="2">
                  <c:v>food service</c:v>
                </c:pt>
                <c:pt idx="3">
                  <c:v>inpatient health care</c:v>
                </c:pt>
                <c:pt idx="4">
                  <c:v>outpatient health care</c:v>
                </c:pt>
                <c:pt idx="5">
                  <c:v>lodging</c:v>
                </c:pt>
                <c:pt idx="6">
                  <c:v>retail (other than mall)</c:v>
                </c:pt>
                <c:pt idx="7">
                  <c:v>enclosed and strip malls</c:v>
                </c:pt>
                <c:pt idx="8">
                  <c:v>office</c:v>
                </c:pt>
                <c:pt idx="9">
                  <c:v>public assembly</c:v>
                </c:pt>
                <c:pt idx="10">
                  <c:v>public order and safety</c:v>
                </c:pt>
                <c:pt idx="11">
                  <c:v>religious worship</c:v>
                </c:pt>
                <c:pt idx="12">
                  <c:v>service</c:v>
                </c:pt>
                <c:pt idx="13">
                  <c:v>warehouse and storage</c:v>
                </c:pt>
                <c:pt idx="14">
                  <c:v>other</c:v>
                </c:pt>
                <c:pt idx="15">
                  <c:v>vacant</c:v>
                </c:pt>
              </c:strCache>
            </c:strRef>
          </c:cat>
          <c:val>
            <c:numRef>
              <c:f>'27. eu shares by pba'!$B$57:$Q$57</c:f>
              <c:numCache>
                <c:formatCode>0%</c:formatCode>
                <c:ptCount val="16"/>
                <c:pt idx="0">
                  <c:v>8.7588388952523341E-2</c:v>
                </c:pt>
                <c:pt idx="1">
                  <c:v>5.6437322949422095E-2</c:v>
                </c:pt>
                <c:pt idx="2">
                  <c:v>4.1002416525093704E-2</c:v>
                </c:pt>
                <c:pt idx="3">
                  <c:v>6.1746967099030242E-2</c:v>
                </c:pt>
                <c:pt idx="4">
                  <c:v>0.15240305451687314</c:v>
                </c:pt>
                <c:pt idx="5">
                  <c:v>8.4184469412213539E-2</c:v>
                </c:pt>
                <c:pt idx="6">
                  <c:v>0.18638547953815318</c:v>
                </c:pt>
                <c:pt idx="7">
                  <c:v>0.12717428930498581</c:v>
                </c:pt>
                <c:pt idx="8">
                  <c:v>0.11940747112336164</c:v>
                </c:pt>
                <c:pt idx="9">
                  <c:v>6.3235706781612944E-2</c:v>
                </c:pt>
                <c:pt idx="10">
                  <c:v>0.13338673026739803</c:v>
                </c:pt>
                <c:pt idx="11">
                  <c:v>9.6429119958083287E-2</c:v>
                </c:pt>
                <c:pt idx="12">
                  <c:v>0.15284516152408761</c:v>
                </c:pt>
                <c:pt idx="13">
                  <c:v>0.1510722186940297</c:v>
                </c:pt>
                <c:pt idx="14">
                  <c:v>9.2575225898242297E-2</c:v>
                </c:pt>
                <c:pt idx="15">
                  <c:v>0.11521329376260657</c:v>
                </c:pt>
              </c:numCache>
            </c:numRef>
          </c:val>
          <c:extLst>
            <c:ext xmlns:c16="http://schemas.microsoft.com/office/drawing/2014/chart" uri="{C3380CC4-5D6E-409C-BE32-E72D297353CC}">
              <c16:uniqueId val="{00000004-23FE-4FA2-A40D-8DFC38F2D593}"/>
            </c:ext>
          </c:extLst>
        </c:ser>
        <c:ser>
          <c:idx val="5"/>
          <c:order val="5"/>
          <c:tx>
            <c:strRef>
              <c:f>'27. eu shares by pba'!$A$58</c:f>
              <c:strCache>
                <c:ptCount val="1"/>
                <c:pt idx="0">
                  <c:v>cooking</c:v>
                </c:pt>
              </c:strCache>
            </c:strRef>
          </c:tx>
          <c:spPr>
            <a:solidFill>
              <a:schemeClr val="accent5">
                <a:lumMod val="60000"/>
                <a:lumOff val="40000"/>
              </a:schemeClr>
            </a:solidFill>
            <a:ln>
              <a:noFill/>
            </a:ln>
            <a:effectLst/>
          </c:spPr>
          <c:invertIfNegative val="0"/>
          <c:cat>
            <c:strRef>
              <c:f>'27. eu shares by pba'!$B$52:$Q$52</c:f>
              <c:strCache>
                <c:ptCount val="16"/>
                <c:pt idx="0">
                  <c:v>education</c:v>
                </c:pt>
                <c:pt idx="1">
                  <c:v>food sales</c:v>
                </c:pt>
                <c:pt idx="2">
                  <c:v>food service</c:v>
                </c:pt>
                <c:pt idx="3">
                  <c:v>inpatient health care</c:v>
                </c:pt>
                <c:pt idx="4">
                  <c:v>outpatient health care</c:v>
                </c:pt>
                <c:pt idx="5">
                  <c:v>lodging</c:v>
                </c:pt>
                <c:pt idx="6">
                  <c:v>retail (other than mall)</c:v>
                </c:pt>
                <c:pt idx="7">
                  <c:v>enclosed and strip malls</c:v>
                </c:pt>
                <c:pt idx="8">
                  <c:v>office</c:v>
                </c:pt>
                <c:pt idx="9">
                  <c:v>public assembly</c:v>
                </c:pt>
                <c:pt idx="10">
                  <c:v>public order and safety</c:v>
                </c:pt>
                <c:pt idx="11">
                  <c:v>religious worship</c:v>
                </c:pt>
                <c:pt idx="12">
                  <c:v>service</c:v>
                </c:pt>
                <c:pt idx="13">
                  <c:v>warehouse and storage</c:v>
                </c:pt>
                <c:pt idx="14">
                  <c:v>other</c:v>
                </c:pt>
                <c:pt idx="15">
                  <c:v>vacant</c:v>
                </c:pt>
              </c:strCache>
            </c:strRef>
          </c:cat>
          <c:val>
            <c:numRef>
              <c:f>'27. eu shares by pba'!$B$58:$Q$58</c:f>
              <c:numCache>
                <c:formatCode>0%</c:formatCode>
                <c:ptCount val="16"/>
                <c:pt idx="0">
                  <c:v>3.5722900380146368E-2</c:v>
                </c:pt>
                <c:pt idx="1">
                  <c:v>0.11078513029386336</c:v>
                </c:pt>
                <c:pt idx="2">
                  <c:v>0.39580319092990152</c:v>
                </c:pt>
                <c:pt idx="3">
                  <c:v>8.9900771237872032E-2</c:v>
                </c:pt>
                <c:pt idx="4">
                  <c:v>1.2267061347180976E-2</c:v>
                </c:pt>
                <c:pt idx="5">
                  <c:v>0.12794351580516022</c:v>
                </c:pt>
                <c:pt idx="6">
                  <c:v>4.8962478809352471E-2</c:v>
                </c:pt>
                <c:pt idx="7">
                  <c:v>0.1348918623216539</c:v>
                </c:pt>
                <c:pt idx="8">
                  <c:v>1.4315180747419599E-2</c:v>
                </c:pt>
                <c:pt idx="9">
                  <c:v>3.7851856458675913E-2</c:v>
                </c:pt>
                <c:pt idx="10">
                  <c:v>3.247178300050417E-2</c:v>
                </c:pt>
                <c:pt idx="11">
                  <c:v>9.6057641992253667E-2</c:v>
                </c:pt>
                <c:pt idx="12">
                  <c:v>2.8144645282614541E-3</c:v>
                </c:pt>
                <c:pt idx="13">
                  <c:v>1.2706309242951157E-3</c:v>
                </c:pt>
                <c:pt idx="14">
                  <c:v>1.3161743704179104E-2</c:v>
                </c:pt>
              </c:numCache>
            </c:numRef>
          </c:val>
          <c:extLst>
            <c:ext xmlns:c16="http://schemas.microsoft.com/office/drawing/2014/chart" uri="{C3380CC4-5D6E-409C-BE32-E72D297353CC}">
              <c16:uniqueId val="{00000005-23FE-4FA2-A40D-8DFC38F2D593}"/>
            </c:ext>
          </c:extLst>
        </c:ser>
        <c:ser>
          <c:idx val="6"/>
          <c:order val="6"/>
          <c:tx>
            <c:strRef>
              <c:f>'27. eu shares by pba'!$A$59</c:f>
              <c:strCache>
                <c:ptCount val="1"/>
                <c:pt idx="0">
                  <c:v>refrigeration</c:v>
                </c:pt>
              </c:strCache>
            </c:strRef>
          </c:tx>
          <c:spPr>
            <a:solidFill>
              <a:schemeClr val="accent3"/>
            </a:solidFill>
            <a:ln>
              <a:noFill/>
            </a:ln>
            <a:effectLst/>
          </c:spPr>
          <c:invertIfNegative val="0"/>
          <c:cat>
            <c:strRef>
              <c:f>'27. eu shares by pba'!$B$52:$Q$52</c:f>
              <c:strCache>
                <c:ptCount val="16"/>
                <c:pt idx="0">
                  <c:v>education</c:v>
                </c:pt>
                <c:pt idx="1">
                  <c:v>food sales</c:v>
                </c:pt>
                <c:pt idx="2">
                  <c:v>food service</c:v>
                </c:pt>
                <c:pt idx="3">
                  <c:v>inpatient health care</c:v>
                </c:pt>
                <c:pt idx="4">
                  <c:v>outpatient health care</c:v>
                </c:pt>
                <c:pt idx="5">
                  <c:v>lodging</c:v>
                </c:pt>
                <c:pt idx="6">
                  <c:v>retail (other than mall)</c:v>
                </c:pt>
                <c:pt idx="7">
                  <c:v>enclosed and strip malls</c:v>
                </c:pt>
                <c:pt idx="8">
                  <c:v>office</c:v>
                </c:pt>
                <c:pt idx="9">
                  <c:v>public assembly</c:v>
                </c:pt>
                <c:pt idx="10">
                  <c:v>public order and safety</c:v>
                </c:pt>
                <c:pt idx="11">
                  <c:v>religious worship</c:v>
                </c:pt>
                <c:pt idx="12">
                  <c:v>service</c:v>
                </c:pt>
                <c:pt idx="13">
                  <c:v>warehouse and storage</c:v>
                </c:pt>
                <c:pt idx="14">
                  <c:v>other</c:v>
                </c:pt>
                <c:pt idx="15">
                  <c:v>vacant</c:v>
                </c:pt>
              </c:strCache>
            </c:strRef>
          </c:cat>
          <c:val>
            <c:numRef>
              <c:f>'27. eu shares by pba'!$B$59:$Q$59</c:f>
              <c:numCache>
                <c:formatCode>0%</c:formatCode>
                <c:ptCount val="16"/>
                <c:pt idx="0">
                  <c:v>2.5344747051788484E-2</c:v>
                </c:pt>
                <c:pt idx="1">
                  <c:v>0.37547710810538854</c:v>
                </c:pt>
                <c:pt idx="2">
                  <c:v>0.15441146704108893</c:v>
                </c:pt>
                <c:pt idx="3">
                  <c:v>2.0931822687631881E-2</c:v>
                </c:pt>
                <c:pt idx="4">
                  <c:v>2.0268792744625938E-2</c:v>
                </c:pt>
                <c:pt idx="5">
                  <c:v>4.5362156038041668E-2</c:v>
                </c:pt>
                <c:pt idx="6">
                  <c:v>4.7315809616188108E-2</c:v>
                </c:pt>
                <c:pt idx="7">
                  <c:v>8.9533367814394652E-2</c:v>
                </c:pt>
                <c:pt idx="8">
                  <c:v>1.9975634794602182E-2</c:v>
                </c:pt>
                <c:pt idx="9">
                  <c:v>3.2652871890507564E-2</c:v>
                </c:pt>
                <c:pt idx="10">
                  <c:v>2.1970387610420587E-2</c:v>
                </c:pt>
                <c:pt idx="11">
                  <c:v>2.8432167025194157E-2</c:v>
                </c:pt>
                <c:pt idx="12">
                  <c:v>1.3308429886629298E-2</c:v>
                </c:pt>
                <c:pt idx="13">
                  <c:v>6.7276560991799877E-2</c:v>
                </c:pt>
                <c:pt idx="14">
                  <c:v>1.2108796712489473E-2</c:v>
                </c:pt>
                <c:pt idx="15">
                  <c:v>4.2590481979085503E-3</c:v>
                </c:pt>
              </c:numCache>
            </c:numRef>
          </c:val>
          <c:extLst>
            <c:ext xmlns:c16="http://schemas.microsoft.com/office/drawing/2014/chart" uri="{C3380CC4-5D6E-409C-BE32-E72D297353CC}">
              <c16:uniqueId val="{00000006-23FE-4FA2-A40D-8DFC38F2D593}"/>
            </c:ext>
          </c:extLst>
        </c:ser>
        <c:ser>
          <c:idx val="7"/>
          <c:order val="7"/>
          <c:tx>
            <c:strRef>
              <c:f>'27. eu shares by pba'!$A$60</c:f>
              <c:strCache>
                <c:ptCount val="1"/>
                <c:pt idx="0">
                  <c:v>office equipment</c:v>
                </c:pt>
              </c:strCache>
            </c:strRef>
          </c:tx>
          <c:spPr>
            <a:solidFill>
              <a:schemeClr val="accent3">
                <a:lumMod val="50000"/>
              </a:schemeClr>
            </a:solidFill>
            <a:ln>
              <a:noFill/>
            </a:ln>
            <a:effectLst/>
          </c:spPr>
          <c:invertIfNegative val="0"/>
          <c:cat>
            <c:strRef>
              <c:f>'27. eu shares by pba'!$B$52:$Q$52</c:f>
              <c:strCache>
                <c:ptCount val="16"/>
                <c:pt idx="0">
                  <c:v>education</c:v>
                </c:pt>
                <c:pt idx="1">
                  <c:v>food sales</c:v>
                </c:pt>
                <c:pt idx="2">
                  <c:v>food service</c:v>
                </c:pt>
                <c:pt idx="3">
                  <c:v>inpatient health care</c:v>
                </c:pt>
                <c:pt idx="4">
                  <c:v>outpatient health care</c:v>
                </c:pt>
                <c:pt idx="5">
                  <c:v>lodging</c:v>
                </c:pt>
                <c:pt idx="6">
                  <c:v>retail (other than mall)</c:v>
                </c:pt>
                <c:pt idx="7">
                  <c:v>enclosed and strip malls</c:v>
                </c:pt>
                <c:pt idx="8">
                  <c:v>office</c:v>
                </c:pt>
                <c:pt idx="9">
                  <c:v>public assembly</c:v>
                </c:pt>
                <c:pt idx="10">
                  <c:v>public order and safety</c:v>
                </c:pt>
                <c:pt idx="11">
                  <c:v>religious worship</c:v>
                </c:pt>
                <c:pt idx="12">
                  <c:v>service</c:v>
                </c:pt>
                <c:pt idx="13">
                  <c:v>warehouse and storage</c:v>
                </c:pt>
                <c:pt idx="14">
                  <c:v>other</c:v>
                </c:pt>
                <c:pt idx="15">
                  <c:v>vacant</c:v>
                </c:pt>
              </c:strCache>
            </c:strRef>
          </c:cat>
          <c:val>
            <c:numRef>
              <c:f>'27. eu shares by pba'!$B$60:$Q$60</c:f>
              <c:numCache>
                <c:formatCode>0%</c:formatCode>
                <c:ptCount val="16"/>
                <c:pt idx="0">
                  <c:v>7.4745903144338433E-3</c:v>
                </c:pt>
                <c:pt idx="1">
                  <c:v>3.1238679594589921E-3</c:v>
                </c:pt>
                <c:pt idx="2">
                  <c:v>4.2531365839118748E-3</c:v>
                </c:pt>
                <c:pt idx="3">
                  <c:v>6.0001174906979971E-3</c:v>
                </c:pt>
                <c:pt idx="4">
                  <c:v>1.2322090454982079E-2</c:v>
                </c:pt>
                <c:pt idx="5">
                  <c:v>5.0324415858782516E-3</c:v>
                </c:pt>
                <c:pt idx="6">
                  <c:v>6.0439428718875631E-3</c:v>
                </c:pt>
                <c:pt idx="7">
                  <c:v>8.3654177208926043E-3</c:v>
                </c:pt>
                <c:pt idx="8">
                  <c:v>1.2675979008455728E-2</c:v>
                </c:pt>
                <c:pt idx="9">
                  <c:v>4.3378849672440923E-3</c:v>
                </c:pt>
                <c:pt idx="10">
                  <c:v>7.0961463491707325E-3</c:v>
                </c:pt>
                <c:pt idx="11">
                  <c:v>7.1040573169713316E-3</c:v>
                </c:pt>
                <c:pt idx="12">
                  <c:v>5.5943031184557618E-3</c:v>
                </c:pt>
                <c:pt idx="13">
                  <c:v>3.714465523108708E-3</c:v>
                </c:pt>
                <c:pt idx="14">
                  <c:v>3.0398193549150865E-3</c:v>
                </c:pt>
                <c:pt idx="15">
                  <c:v>2.1066497787967419E-3</c:v>
                </c:pt>
              </c:numCache>
            </c:numRef>
          </c:val>
          <c:extLst>
            <c:ext xmlns:c16="http://schemas.microsoft.com/office/drawing/2014/chart" uri="{C3380CC4-5D6E-409C-BE32-E72D297353CC}">
              <c16:uniqueId val="{00000007-23FE-4FA2-A40D-8DFC38F2D593}"/>
            </c:ext>
          </c:extLst>
        </c:ser>
        <c:ser>
          <c:idx val="8"/>
          <c:order val="8"/>
          <c:tx>
            <c:strRef>
              <c:f>'27. eu shares by pba'!$A$61</c:f>
              <c:strCache>
                <c:ptCount val="1"/>
                <c:pt idx="0">
                  <c:v>computing</c:v>
                </c:pt>
              </c:strCache>
            </c:strRef>
          </c:tx>
          <c:spPr>
            <a:solidFill>
              <a:schemeClr val="accent2"/>
            </a:solidFill>
            <a:ln>
              <a:noFill/>
            </a:ln>
            <a:effectLst/>
          </c:spPr>
          <c:invertIfNegative val="0"/>
          <c:cat>
            <c:strRef>
              <c:f>'27. eu shares by pba'!$B$52:$Q$52</c:f>
              <c:strCache>
                <c:ptCount val="16"/>
                <c:pt idx="0">
                  <c:v>education</c:v>
                </c:pt>
                <c:pt idx="1">
                  <c:v>food sales</c:v>
                </c:pt>
                <c:pt idx="2">
                  <c:v>food service</c:v>
                </c:pt>
                <c:pt idx="3">
                  <c:v>inpatient health care</c:v>
                </c:pt>
                <c:pt idx="4">
                  <c:v>outpatient health care</c:v>
                </c:pt>
                <c:pt idx="5">
                  <c:v>lodging</c:v>
                </c:pt>
                <c:pt idx="6">
                  <c:v>retail (other than mall)</c:v>
                </c:pt>
                <c:pt idx="7">
                  <c:v>enclosed and strip malls</c:v>
                </c:pt>
                <c:pt idx="8">
                  <c:v>office</c:v>
                </c:pt>
                <c:pt idx="9">
                  <c:v>public assembly</c:v>
                </c:pt>
                <c:pt idx="10">
                  <c:v>public order and safety</c:v>
                </c:pt>
                <c:pt idx="11">
                  <c:v>religious worship</c:v>
                </c:pt>
                <c:pt idx="12">
                  <c:v>service</c:v>
                </c:pt>
                <c:pt idx="13">
                  <c:v>warehouse and storage</c:v>
                </c:pt>
                <c:pt idx="14">
                  <c:v>other</c:v>
                </c:pt>
                <c:pt idx="15">
                  <c:v>vacant</c:v>
                </c:pt>
              </c:strCache>
            </c:strRef>
          </c:cat>
          <c:val>
            <c:numRef>
              <c:f>'27. eu shares by pba'!$B$61:$Q$61</c:f>
              <c:numCache>
                <c:formatCode>General</c:formatCode>
                <c:ptCount val="16"/>
                <c:pt idx="0" formatCode="0%">
                  <c:v>3.8133087899362282E-2</c:v>
                </c:pt>
                <c:pt idx="2" formatCode="0%">
                  <c:v>3.1450760593543965E-3</c:v>
                </c:pt>
                <c:pt idx="3" formatCode="0%">
                  <c:v>3.7294563055808826E-2</c:v>
                </c:pt>
                <c:pt idx="4" formatCode="0%">
                  <c:v>4.7467477670190251E-2</c:v>
                </c:pt>
                <c:pt idx="5" formatCode="0%">
                  <c:v>1.3484474987414495E-2</c:v>
                </c:pt>
                <c:pt idx="6" formatCode="0%">
                  <c:v>1.8514694674205877E-2</c:v>
                </c:pt>
                <c:pt idx="7" formatCode="0%">
                  <c:v>2.4677041424553209E-2</c:v>
                </c:pt>
                <c:pt idx="8" formatCode="0%">
                  <c:v>7.7439099327340472E-2</c:v>
                </c:pt>
                <c:pt idx="9" formatCode="0%">
                  <c:v>1.1601780161811858E-2</c:v>
                </c:pt>
                <c:pt idx="10" formatCode="0%">
                  <c:v>3.1236343611198522E-2</c:v>
                </c:pt>
                <c:pt idx="11" formatCode="0%">
                  <c:v>8.2129497580271243E-3</c:v>
                </c:pt>
                <c:pt idx="12" formatCode="0%">
                  <c:v>1.2117155038768489E-2</c:v>
                </c:pt>
                <c:pt idx="13" formatCode="0%">
                  <c:v>1.5438645964129694E-2</c:v>
                </c:pt>
                <c:pt idx="14" formatCode="0%">
                  <c:v>0.21919828425923601</c:v>
                </c:pt>
                <c:pt idx="15" formatCode="0%">
                  <c:v>7.0995375144063616E-3</c:v>
                </c:pt>
              </c:numCache>
            </c:numRef>
          </c:val>
          <c:extLst>
            <c:ext xmlns:c16="http://schemas.microsoft.com/office/drawing/2014/chart" uri="{C3380CC4-5D6E-409C-BE32-E72D297353CC}">
              <c16:uniqueId val="{00000008-23FE-4FA2-A40D-8DFC38F2D593}"/>
            </c:ext>
          </c:extLst>
        </c:ser>
        <c:ser>
          <c:idx val="9"/>
          <c:order val="9"/>
          <c:tx>
            <c:strRef>
              <c:f>'27. eu shares by pba'!$A$62</c:f>
              <c:strCache>
                <c:ptCount val="1"/>
                <c:pt idx="0">
                  <c:v>other</c:v>
                </c:pt>
              </c:strCache>
            </c:strRef>
          </c:tx>
          <c:spPr>
            <a:solidFill>
              <a:schemeClr val="bg1">
                <a:lumMod val="75000"/>
              </a:schemeClr>
            </a:solidFill>
            <a:ln>
              <a:noFill/>
            </a:ln>
            <a:effectLst/>
          </c:spPr>
          <c:invertIfNegative val="0"/>
          <c:cat>
            <c:strRef>
              <c:f>'27. eu shares by pba'!$B$52:$Q$52</c:f>
              <c:strCache>
                <c:ptCount val="16"/>
                <c:pt idx="0">
                  <c:v>education</c:v>
                </c:pt>
                <c:pt idx="1">
                  <c:v>food sales</c:v>
                </c:pt>
                <c:pt idx="2">
                  <c:v>food service</c:v>
                </c:pt>
                <c:pt idx="3">
                  <c:v>inpatient health care</c:v>
                </c:pt>
                <c:pt idx="4">
                  <c:v>outpatient health care</c:v>
                </c:pt>
                <c:pt idx="5">
                  <c:v>lodging</c:v>
                </c:pt>
                <c:pt idx="6">
                  <c:v>retail (other than mall)</c:v>
                </c:pt>
                <c:pt idx="7">
                  <c:v>enclosed and strip malls</c:v>
                </c:pt>
                <c:pt idx="8">
                  <c:v>office</c:v>
                </c:pt>
                <c:pt idx="9">
                  <c:v>public assembly</c:v>
                </c:pt>
                <c:pt idx="10">
                  <c:v>public order and safety</c:v>
                </c:pt>
                <c:pt idx="11">
                  <c:v>religious worship</c:v>
                </c:pt>
                <c:pt idx="12">
                  <c:v>service</c:v>
                </c:pt>
                <c:pt idx="13">
                  <c:v>warehouse and storage</c:v>
                </c:pt>
                <c:pt idx="14">
                  <c:v>other</c:v>
                </c:pt>
                <c:pt idx="15">
                  <c:v>vacant</c:v>
                </c:pt>
              </c:strCache>
            </c:strRef>
          </c:cat>
          <c:val>
            <c:numRef>
              <c:f>'27. eu shares by pba'!$B$62:$Q$62</c:f>
              <c:numCache>
                <c:formatCode>General</c:formatCode>
                <c:ptCount val="16"/>
                <c:pt idx="0" formatCode="0%">
                  <c:v>0.14102204666639914</c:v>
                </c:pt>
                <c:pt idx="2" formatCode="0%">
                  <c:v>7.8281165303618297E-2</c:v>
                </c:pt>
                <c:pt idx="3" formatCode="0%">
                  <c:v>0.17566411018922209</c:v>
                </c:pt>
                <c:pt idx="4" formatCode="0%">
                  <c:v>0.17764041059947441</c:v>
                </c:pt>
                <c:pt idx="5" formatCode="0%">
                  <c:v>0.1447613831838965</c:v>
                </c:pt>
                <c:pt idx="6" formatCode="0%">
                  <c:v>0.16090668252195725</c:v>
                </c:pt>
                <c:pt idx="7" formatCode="0%">
                  <c:v>0.11649697387869683</c:v>
                </c:pt>
                <c:pt idx="8" formatCode="0%">
                  <c:v>0.17441254488702809</c:v>
                </c:pt>
                <c:pt idx="9" formatCode="0%">
                  <c:v>0.15120180928061808</c:v>
                </c:pt>
                <c:pt idx="10" formatCode="0%">
                  <c:v>0.1355650113979566</c:v>
                </c:pt>
                <c:pt idx="11" formatCode="0%">
                  <c:v>9.5238299479412092E-2</c:v>
                </c:pt>
                <c:pt idx="12" formatCode="0%">
                  <c:v>0.14516154202150672</c:v>
                </c:pt>
                <c:pt idx="13" formatCode="0%">
                  <c:v>0.21093940329624677</c:v>
                </c:pt>
                <c:pt idx="14" formatCode="0%">
                  <c:v>0.265689755196096</c:v>
                </c:pt>
                <c:pt idx="15" formatCode="0%">
                  <c:v>0.2725573509528641</c:v>
                </c:pt>
              </c:numCache>
            </c:numRef>
          </c:val>
          <c:extLst>
            <c:ext xmlns:c16="http://schemas.microsoft.com/office/drawing/2014/chart" uri="{C3380CC4-5D6E-409C-BE32-E72D297353CC}">
              <c16:uniqueId val="{00000009-23FE-4FA2-A40D-8DFC38F2D593}"/>
            </c:ext>
          </c:extLst>
        </c:ser>
        <c:dLbls>
          <c:showLegendKey val="0"/>
          <c:showVal val="0"/>
          <c:showCatName val="0"/>
          <c:showSerName val="0"/>
          <c:showPercent val="0"/>
          <c:showBubbleSize val="0"/>
        </c:dLbls>
        <c:gapWidth val="60"/>
        <c:overlap val="100"/>
        <c:axId val="-689335984"/>
        <c:axId val="-689343600"/>
      </c:barChart>
      <c:catAx>
        <c:axId val="-689335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9343600"/>
        <c:crosses val="autoZero"/>
        <c:auto val="1"/>
        <c:lblAlgn val="ctr"/>
        <c:lblOffset val="100"/>
        <c:noMultiLvlLbl val="0"/>
      </c:catAx>
      <c:valAx>
        <c:axId val="-689343600"/>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9335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'8. int. by PBA'!$B$2</c:f>
              <c:strCache>
                <c:ptCount val="1"/>
                <c:pt idx="0">
                  <c:v>2012</c:v>
                </c:pt>
              </c:strCache>
            </c:strRef>
          </c:tx>
          <c:spPr>
            <a:solidFill>
              <a:schemeClr val="accent2">
                <a:lumMod val="40000"/>
                <a:lumOff val="60000"/>
              </a:schemeClr>
            </a:solidFill>
            <a:ln>
              <a:noFill/>
            </a:ln>
            <a:effectLst/>
          </c:spPr>
          <c:invertIfNegative val="0"/>
          <c:cat>
            <c:strRef>
              <c:f>'8. int. by PBA'!$A$3:$A$19</c:f>
              <c:strCache>
                <c:ptCount val="17"/>
                <c:pt idx="0">
                  <c:v>food service </c:v>
                </c:pt>
                <c:pt idx="1">
                  <c:v>food sales</c:v>
                </c:pt>
                <c:pt idx="2">
                  <c:v>inpatient health care**</c:v>
                </c:pt>
                <c:pt idx="3">
                  <c:v>other</c:v>
                </c:pt>
                <c:pt idx="4">
                  <c:v>enclosed and strip malls</c:v>
                </c:pt>
                <c:pt idx="5">
                  <c:v>public order and safety</c:v>
                </c:pt>
                <c:pt idx="6">
                  <c:v>lodging</c:v>
                </c:pt>
                <c:pt idx="7">
                  <c:v>outpatient health care*</c:v>
                </c:pt>
                <c:pt idx="8">
                  <c:v>public assembly </c:v>
                </c:pt>
                <c:pt idx="9">
                  <c:v>average for all commercial bldgs**</c:v>
                </c:pt>
                <c:pt idx="10">
                  <c:v>office**</c:v>
                </c:pt>
                <c:pt idx="11">
                  <c:v>retail (other than mall)</c:v>
                </c:pt>
                <c:pt idx="12">
                  <c:v>education*</c:v>
                </c:pt>
                <c:pt idx="13">
                  <c:v>service</c:v>
                </c:pt>
                <c:pt idx="14">
                  <c:v>religious worship</c:v>
                </c:pt>
                <c:pt idx="15">
                  <c:v>warehouse and storage</c:v>
                </c:pt>
                <c:pt idx="16">
                  <c:v>vacant</c:v>
                </c:pt>
              </c:strCache>
            </c:strRef>
          </c:cat>
          <c:val>
            <c:numRef>
              <c:f>'8. int. by PBA'!$B$3:$B$19</c:f>
              <c:numCache>
                <c:formatCode>General</c:formatCode>
                <c:ptCount val="17"/>
                <c:pt idx="0">
                  <c:v>282.7</c:v>
                </c:pt>
                <c:pt idx="1">
                  <c:v>209.5</c:v>
                </c:pt>
                <c:pt idx="2">
                  <c:v>231.1</c:v>
                </c:pt>
                <c:pt idx="3">
                  <c:v>142.9</c:v>
                </c:pt>
                <c:pt idx="4">
                  <c:v>109.3</c:v>
                </c:pt>
                <c:pt idx="5">
                  <c:v>92.2</c:v>
                </c:pt>
                <c:pt idx="6">
                  <c:v>96.9</c:v>
                </c:pt>
                <c:pt idx="7">
                  <c:v>94.8</c:v>
                </c:pt>
                <c:pt idx="8">
                  <c:v>86.3</c:v>
                </c:pt>
                <c:pt idx="9">
                  <c:v>80</c:v>
                </c:pt>
                <c:pt idx="10">
                  <c:v>77.8</c:v>
                </c:pt>
                <c:pt idx="11">
                  <c:v>66.900000000000006</c:v>
                </c:pt>
                <c:pt idx="12">
                  <c:v>68.8</c:v>
                </c:pt>
                <c:pt idx="13">
                  <c:v>58.7</c:v>
                </c:pt>
                <c:pt idx="14">
                  <c:v>38</c:v>
                </c:pt>
                <c:pt idx="15">
                  <c:v>32.799999999999997</c:v>
                </c:pt>
                <c:pt idx="16">
                  <c:v>12.7</c:v>
                </c:pt>
              </c:numCache>
            </c:numRef>
          </c:val>
          <c:extLst>
            <c:ext xmlns:c16="http://schemas.microsoft.com/office/drawing/2014/chart" uri="{C3380CC4-5D6E-409C-BE32-E72D297353CC}">
              <c16:uniqueId val="{00000000-563A-44D8-9B99-FF567E992560}"/>
            </c:ext>
          </c:extLst>
        </c:ser>
        <c:ser>
          <c:idx val="1"/>
          <c:order val="1"/>
          <c:tx>
            <c:strRef>
              <c:f>'8. int. by PBA'!$C$2</c:f>
              <c:strCache>
                <c:ptCount val="1"/>
                <c:pt idx="0">
                  <c:v>2018</c:v>
                </c:pt>
              </c:strCache>
            </c:strRef>
          </c:tx>
          <c:spPr>
            <a:solidFill>
              <a:schemeClr val="tx2">
                <a:lumMod val="75000"/>
                <a:lumOff val="25000"/>
              </a:schemeClr>
            </a:solidFill>
            <a:ln>
              <a:noFill/>
            </a:ln>
            <a:effectLst/>
          </c:spPr>
          <c:invertIfNegative val="0"/>
          <c:cat>
            <c:strRef>
              <c:f>'8. int. by PBA'!$A$3:$A$19</c:f>
              <c:strCache>
                <c:ptCount val="17"/>
                <c:pt idx="0">
                  <c:v>food service </c:v>
                </c:pt>
                <c:pt idx="1">
                  <c:v>food sales</c:v>
                </c:pt>
                <c:pt idx="2">
                  <c:v>inpatient health care**</c:v>
                </c:pt>
                <c:pt idx="3">
                  <c:v>other</c:v>
                </c:pt>
                <c:pt idx="4">
                  <c:v>enclosed and strip malls</c:v>
                </c:pt>
                <c:pt idx="5">
                  <c:v>public order and safety</c:v>
                </c:pt>
                <c:pt idx="6">
                  <c:v>lodging</c:v>
                </c:pt>
                <c:pt idx="7">
                  <c:v>outpatient health care*</c:v>
                </c:pt>
                <c:pt idx="8">
                  <c:v>public assembly </c:v>
                </c:pt>
                <c:pt idx="9">
                  <c:v>average for all commercial bldgs**</c:v>
                </c:pt>
                <c:pt idx="10">
                  <c:v>office**</c:v>
                </c:pt>
                <c:pt idx="11">
                  <c:v>retail (other than mall)</c:v>
                </c:pt>
                <c:pt idx="12">
                  <c:v>education*</c:v>
                </c:pt>
                <c:pt idx="13">
                  <c:v>service</c:v>
                </c:pt>
                <c:pt idx="14">
                  <c:v>religious worship</c:v>
                </c:pt>
                <c:pt idx="15">
                  <c:v>warehouse and storage</c:v>
                </c:pt>
                <c:pt idx="16">
                  <c:v>vacant</c:v>
                </c:pt>
              </c:strCache>
            </c:strRef>
          </c:cat>
          <c:val>
            <c:numRef>
              <c:f>'8. int. by PBA'!$C$3:$C$19</c:f>
              <c:numCache>
                <c:formatCode>0.0</c:formatCode>
                <c:ptCount val="17"/>
                <c:pt idx="0">
                  <c:v>263.3</c:v>
                </c:pt>
                <c:pt idx="1">
                  <c:v>232</c:v>
                </c:pt>
                <c:pt idx="2">
                  <c:v>193.3</c:v>
                </c:pt>
                <c:pt idx="3">
                  <c:v>134.80000000000001</c:v>
                </c:pt>
                <c:pt idx="4">
                  <c:v>110.99</c:v>
                </c:pt>
                <c:pt idx="5">
                  <c:v>86.32</c:v>
                </c:pt>
                <c:pt idx="6">
                  <c:v>85.7</c:v>
                </c:pt>
                <c:pt idx="7">
                  <c:v>82</c:v>
                </c:pt>
                <c:pt idx="8">
                  <c:v>81.069999999999993</c:v>
                </c:pt>
                <c:pt idx="9">
                  <c:v>70.39</c:v>
                </c:pt>
                <c:pt idx="10">
                  <c:v>65.62</c:v>
                </c:pt>
                <c:pt idx="11">
                  <c:v>64.099999999999994</c:v>
                </c:pt>
                <c:pt idx="12">
                  <c:v>62.7</c:v>
                </c:pt>
                <c:pt idx="13">
                  <c:v>50.9</c:v>
                </c:pt>
                <c:pt idx="14">
                  <c:v>35.299999999999997</c:v>
                </c:pt>
                <c:pt idx="15">
                  <c:v>30.2</c:v>
                </c:pt>
                <c:pt idx="16">
                  <c:v>16.8</c:v>
                </c:pt>
              </c:numCache>
            </c:numRef>
          </c:val>
          <c:extLst>
            <c:ext xmlns:c16="http://schemas.microsoft.com/office/drawing/2014/chart" uri="{C3380CC4-5D6E-409C-BE32-E72D297353CC}">
              <c16:uniqueId val="{00000001-563A-44D8-9B99-FF567E992560}"/>
            </c:ext>
          </c:extLst>
        </c:ser>
        <c:dLbls>
          <c:showLegendKey val="0"/>
          <c:showVal val="0"/>
          <c:showCatName val="0"/>
          <c:showSerName val="0"/>
          <c:showPercent val="0"/>
          <c:showBubbleSize val="0"/>
        </c:dLbls>
        <c:gapWidth val="60"/>
        <c:overlap val="35"/>
        <c:axId val="-805596096"/>
        <c:axId val="-805598816"/>
      </c:barChart>
      <c:catAx>
        <c:axId val="-805596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5598816"/>
        <c:crosses val="autoZero"/>
        <c:auto val="1"/>
        <c:lblAlgn val="ctr"/>
        <c:lblOffset val="100"/>
        <c:noMultiLvlLbl val="0"/>
      </c:catAx>
      <c:valAx>
        <c:axId val="-80559881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5596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'28. eu shares by region'!$B$21</c:f>
              <c:strCache>
                <c:ptCount val="1"/>
                <c:pt idx="0">
                  <c:v>space heating</c:v>
                </c:pt>
              </c:strCache>
            </c:strRef>
          </c:tx>
          <c:spPr>
            <a:solidFill>
              <a:schemeClr val="accent5"/>
            </a:solidFill>
            <a:ln>
              <a:noFill/>
            </a:ln>
            <a:effectLst/>
          </c:spPr>
          <c:invertIfNegative val="0"/>
          <c:cat>
            <c:strRef>
              <c:f>'28. eu shares by region'!$A$22:$A$25</c:f>
              <c:strCache>
                <c:ptCount val="4"/>
                <c:pt idx="0">
                  <c:v>Northeast</c:v>
                </c:pt>
                <c:pt idx="1">
                  <c:v>Midwest</c:v>
                </c:pt>
                <c:pt idx="2">
                  <c:v>South</c:v>
                </c:pt>
                <c:pt idx="3">
                  <c:v>West</c:v>
                </c:pt>
              </c:strCache>
            </c:strRef>
          </c:cat>
          <c:val>
            <c:numRef>
              <c:f>'28. eu shares by region'!$B$22:$B$25</c:f>
              <c:numCache>
                <c:formatCode>0%</c:formatCode>
                <c:ptCount val="4"/>
                <c:pt idx="0">
                  <c:v>0.403007577165994</c:v>
                </c:pt>
                <c:pt idx="1">
                  <c:v>0.41660337923137092</c:v>
                </c:pt>
                <c:pt idx="2">
                  <c:v>0.23204118981827085</c:v>
                </c:pt>
                <c:pt idx="3">
                  <c:v>0.25288812417068784</c:v>
                </c:pt>
              </c:numCache>
            </c:numRef>
          </c:val>
          <c:extLst>
            <c:ext xmlns:c16="http://schemas.microsoft.com/office/drawing/2014/chart" uri="{C3380CC4-5D6E-409C-BE32-E72D297353CC}">
              <c16:uniqueId val="{00000000-3CA2-475C-9991-B9A05DF21F45}"/>
            </c:ext>
          </c:extLst>
        </c:ser>
        <c:ser>
          <c:idx val="1"/>
          <c:order val="1"/>
          <c:tx>
            <c:strRef>
              <c:f>'28. eu shares by region'!$C$21</c:f>
              <c:strCache>
                <c:ptCount val="1"/>
                <c:pt idx="0">
                  <c:v>cooling</c:v>
                </c:pt>
              </c:strCache>
            </c:strRef>
          </c:tx>
          <c:spPr>
            <a:solidFill>
              <a:schemeClr val="accent1"/>
            </a:solidFill>
            <a:ln>
              <a:noFill/>
            </a:ln>
            <a:effectLst/>
          </c:spPr>
          <c:invertIfNegative val="0"/>
          <c:cat>
            <c:strRef>
              <c:f>'28. eu shares by region'!$A$22:$A$25</c:f>
              <c:strCache>
                <c:ptCount val="4"/>
                <c:pt idx="0">
                  <c:v>Northeast</c:v>
                </c:pt>
                <c:pt idx="1">
                  <c:v>Midwest</c:v>
                </c:pt>
                <c:pt idx="2">
                  <c:v>South</c:v>
                </c:pt>
                <c:pt idx="3">
                  <c:v>West</c:v>
                </c:pt>
              </c:strCache>
            </c:strRef>
          </c:cat>
          <c:val>
            <c:numRef>
              <c:f>'28. eu shares by region'!$C$22:$C$25</c:f>
              <c:numCache>
                <c:formatCode>0%</c:formatCode>
                <c:ptCount val="4"/>
                <c:pt idx="0">
                  <c:v>5.0656306213575045E-2</c:v>
                </c:pt>
                <c:pt idx="1">
                  <c:v>5.297100017427421E-2</c:v>
                </c:pt>
                <c:pt idx="2">
                  <c:v>0.14685468240816951</c:v>
                </c:pt>
                <c:pt idx="3">
                  <c:v>6.2449157242639421E-2</c:v>
                </c:pt>
              </c:numCache>
            </c:numRef>
          </c:val>
          <c:extLst>
            <c:ext xmlns:c16="http://schemas.microsoft.com/office/drawing/2014/chart" uri="{C3380CC4-5D6E-409C-BE32-E72D297353CC}">
              <c16:uniqueId val="{00000001-3CA2-475C-9991-B9A05DF21F45}"/>
            </c:ext>
          </c:extLst>
        </c:ser>
        <c:ser>
          <c:idx val="2"/>
          <c:order val="2"/>
          <c:tx>
            <c:strRef>
              <c:f>'28. eu shares by region'!$D$21</c:f>
              <c:strCache>
                <c:ptCount val="1"/>
                <c:pt idx="0">
                  <c:v>ventilation</c:v>
                </c:pt>
              </c:strCache>
            </c:strRef>
          </c:tx>
          <c:spPr>
            <a:solidFill>
              <a:schemeClr val="accent1">
                <a:lumMod val="50000"/>
              </a:schemeClr>
            </a:solidFill>
            <a:ln>
              <a:noFill/>
            </a:ln>
            <a:effectLst/>
          </c:spPr>
          <c:invertIfNegative val="0"/>
          <c:cat>
            <c:strRef>
              <c:f>'28. eu shares by region'!$A$22:$A$25</c:f>
              <c:strCache>
                <c:ptCount val="4"/>
                <c:pt idx="0">
                  <c:v>Northeast</c:v>
                </c:pt>
                <c:pt idx="1">
                  <c:v>Midwest</c:v>
                </c:pt>
                <c:pt idx="2">
                  <c:v>South</c:v>
                </c:pt>
                <c:pt idx="3">
                  <c:v>West</c:v>
                </c:pt>
              </c:strCache>
            </c:strRef>
          </c:cat>
          <c:val>
            <c:numRef>
              <c:f>'28. eu shares by region'!$D$22:$D$25</c:f>
              <c:numCache>
                <c:formatCode>0%</c:formatCode>
                <c:ptCount val="4"/>
                <c:pt idx="0">
                  <c:v>0.10646864461378683</c:v>
                </c:pt>
                <c:pt idx="1">
                  <c:v>9.5483344147198806E-2</c:v>
                </c:pt>
                <c:pt idx="2">
                  <c:v>0.11313627733653331</c:v>
                </c:pt>
                <c:pt idx="3">
                  <c:v>0.11507419462367496</c:v>
                </c:pt>
              </c:numCache>
            </c:numRef>
          </c:val>
          <c:extLst>
            <c:ext xmlns:c16="http://schemas.microsoft.com/office/drawing/2014/chart" uri="{C3380CC4-5D6E-409C-BE32-E72D297353CC}">
              <c16:uniqueId val="{00000002-3CA2-475C-9991-B9A05DF21F45}"/>
            </c:ext>
          </c:extLst>
        </c:ser>
        <c:ser>
          <c:idx val="3"/>
          <c:order val="3"/>
          <c:tx>
            <c:strRef>
              <c:f>'28. eu shares by region'!$E$21</c:f>
              <c:strCache>
                <c:ptCount val="1"/>
                <c:pt idx="0">
                  <c:v>water heating</c:v>
                </c:pt>
              </c:strCache>
            </c:strRef>
          </c:tx>
          <c:spPr>
            <a:solidFill>
              <a:schemeClr val="accent1">
                <a:lumMod val="60000"/>
                <a:lumOff val="40000"/>
              </a:schemeClr>
            </a:solidFill>
            <a:ln>
              <a:noFill/>
            </a:ln>
            <a:effectLst/>
          </c:spPr>
          <c:invertIfNegative val="0"/>
          <c:cat>
            <c:strRef>
              <c:f>'28. eu shares by region'!$A$22:$A$25</c:f>
              <c:strCache>
                <c:ptCount val="4"/>
                <c:pt idx="0">
                  <c:v>Northeast</c:v>
                </c:pt>
                <c:pt idx="1">
                  <c:v>Midwest</c:v>
                </c:pt>
                <c:pt idx="2">
                  <c:v>South</c:v>
                </c:pt>
                <c:pt idx="3">
                  <c:v>West</c:v>
                </c:pt>
              </c:strCache>
            </c:strRef>
          </c:cat>
          <c:val>
            <c:numRef>
              <c:f>'28. eu shares by region'!$E$22:$E$25</c:f>
              <c:numCache>
                <c:formatCode>0%</c:formatCode>
                <c:ptCount val="4"/>
                <c:pt idx="0">
                  <c:v>4.4105033240412761E-2</c:v>
                </c:pt>
                <c:pt idx="1">
                  <c:v>4.079015024780671E-2</c:v>
                </c:pt>
                <c:pt idx="2">
                  <c:v>5.2915051674833471E-2</c:v>
                </c:pt>
                <c:pt idx="3">
                  <c:v>6.6860783142755065E-2</c:v>
                </c:pt>
              </c:numCache>
            </c:numRef>
          </c:val>
          <c:extLst>
            <c:ext xmlns:c16="http://schemas.microsoft.com/office/drawing/2014/chart" uri="{C3380CC4-5D6E-409C-BE32-E72D297353CC}">
              <c16:uniqueId val="{00000003-3CA2-475C-9991-B9A05DF21F45}"/>
            </c:ext>
          </c:extLst>
        </c:ser>
        <c:ser>
          <c:idx val="4"/>
          <c:order val="4"/>
          <c:tx>
            <c:strRef>
              <c:f>'28. eu shares by region'!$F$21</c:f>
              <c:strCache>
                <c:ptCount val="1"/>
                <c:pt idx="0">
                  <c:v>lighting</c:v>
                </c:pt>
              </c:strCache>
            </c:strRef>
          </c:tx>
          <c:spPr>
            <a:solidFill>
              <a:schemeClr val="accent4"/>
            </a:solidFill>
            <a:ln>
              <a:noFill/>
            </a:ln>
            <a:effectLst/>
          </c:spPr>
          <c:invertIfNegative val="0"/>
          <c:cat>
            <c:strRef>
              <c:f>'28. eu shares by region'!$A$22:$A$25</c:f>
              <c:strCache>
                <c:ptCount val="4"/>
                <c:pt idx="0">
                  <c:v>Northeast</c:v>
                </c:pt>
                <c:pt idx="1">
                  <c:v>Midwest</c:v>
                </c:pt>
                <c:pt idx="2">
                  <c:v>South</c:v>
                </c:pt>
                <c:pt idx="3">
                  <c:v>West</c:v>
                </c:pt>
              </c:strCache>
            </c:strRef>
          </c:cat>
          <c:val>
            <c:numRef>
              <c:f>'28. eu shares by region'!$F$22:$F$25</c:f>
              <c:numCache>
                <c:formatCode>0%</c:formatCode>
                <c:ptCount val="4"/>
                <c:pt idx="0">
                  <c:v>0.10409986230785641</c:v>
                </c:pt>
                <c:pt idx="1">
                  <c:v>9.2186955460204403E-2</c:v>
                </c:pt>
                <c:pt idx="2">
                  <c:v>0.11216951637030363</c:v>
                </c:pt>
                <c:pt idx="3">
                  <c:v>0.10894455273909937</c:v>
                </c:pt>
              </c:numCache>
            </c:numRef>
          </c:val>
          <c:extLst>
            <c:ext xmlns:c16="http://schemas.microsoft.com/office/drawing/2014/chart" uri="{C3380CC4-5D6E-409C-BE32-E72D297353CC}">
              <c16:uniqueId val="{00000004-3CA2-475C-9991-B9A05DF21F45}"/>
            </c:ext>
          </c:extLst>
        </c:ser>
        <c:ser>
          <c:idx val="5"/>
          <c:order val="5"/>
          <c:tx>
            <c:strRef>
              <c:f>'28. eu shares by region'!$G$21</c:f>
              <c:strCache>
                <c:ptCount val="1"/>
                <c:pt idx="0">
                  <c:v>cooking</c:v>
                </c:pt>
              </c:strCache>
            </c:strRef>
          </c:tx>
          <c:spPr>
            <a:solidFill>
              <a:schemeClr val="accent5">
                <a:lumMod val="60000"/>
                <a:lumOff val="40000"/>
              </a:schemeClr>
            </a:solidFill>
            <a:ln>
              <a:noFill/>
            </a:ln>
            <a:effectLst/>
          </c:spPr>
          <c:invertIfNegative val="0"/>
          <c:cat>
            <c:strRef>
              <c:f>'28. eu shares by region'!$A$22:$A$25</c:f>
              <c:strCache>
                <c:ptCount val="4"/>
                <c:pt idx="0">
                  <c:v>Northeast</c:v>
                </c:pt>
                <c:pt idx="1">
                  <c:v>Midwest</c:v>
                </c:pt>
                <c:pt idx="2">
                  <c:v>South</c:v>
                </c:pt>
                <c:pt idx="3">
                  <c:v>West</c:v>
                </c:pt>
              </c:strCache>
            </c:strRef>
          </c:cat>
          <c:val>
            <c:numRef>
              <c:f>'28. eu shares by region'!$G$22:$G$25</c:f>
              <c:numCache>
                <c:formatCode>0%</c:formatCode>
                <c:ptCount val="4"/>
                <c:pt idx="0">
                  <c:v>5.1431079062284731E-2</c:v>
                </c:pt>
                <c:pt idx="1">
                  <c:v>6.1388015711379161E-2</c:v>
                </c:pt>
                <c:pt idx="2">
                  <c:v>7.2309785226179188E-2</c:v>
                </c:pt>
                <c:pt idx="3">
                  <c:v>0.10400769093798748</c:v>
                </c:pt>
              </c:numCache>
            </c:numRef>
          </c:val>
          <c:extLst>
            <c:ext xmlns:c16="http://schemas.microsoft.com/office/drawing/2014/chart" uri="{C3380CC4-5D6E-409C-BE32-E72D297353CC}">
              <c16:uniqueId val="{00000005-3CA2-475C-9991-B9A05DF21F45}"/>
            </c:ext>
          </c:extLst>
        </c:ser>
        <c:ser>
          <c:idx val="6"/>
          <c:order val="6"/>
          <c:tx>
            <c:strRef>
              <c:f>'28. eu shares by region'!$H$21</c:f>
              <c:strCache>
                <c:ptCount val="1"/>
                <c:pt idx="0">
                  <c:v>refrigeration</c:v>
                </c:pt>
              </c:strCache>
            </c:strRef>
          </c:tx>
          <c:spPr>
            <a:solidFill>
              <a:schemeClr val="accent3"/>
            </a:solidFill>
            <a:ln>
              <a:noFill/>
            </a:ln>
            <a:effectLst/>
          </c:spPr>
          <c:invertIfNegative val="0"/>
          <c:cat>
            <c:strRef>
              <c:f>'28. eu shares by region'!$A$22:$A$25</c:f>
              <c:strCache>
                <c:ptCount val="4"/>
                <c:pt idx="0">
                  <c:v>Northeast</c:v>
                </c:pt>
                <c:pt idx="1">
                  <c:v>Midwest</c:v>
                </c:pt>
                <c:pt idx="2">
                  <c:v>South</c:v>
                </c:pt>
                <c:pt idx="3">
                  <c:v>West</c:v>
                </c:pt>
              </c:strCache>
            </c:strRef>
          </c:cat>
          <c:val>
            <c:numRef>
              <c:f>'28. eu shares by region'!$H$22:$H$25</c:f>
              <c:numCache>
                <c:formatCode>0%</c:formatCode>
                <c:ptCount val="4"/>
                <c:pt idx="0">
                  <c:v>3.9764717963860184E-2</c:v>
                </c:pt>
                <c:pt idx="1">
                  <c:v>5.1568938666506123E-2</c:v>
                </c:pt>
                <c:pt idx="2">
                  <c:v>5.6754567451979807E-2</c:v>
                </c:pt>
                <c:pt idx="3">
                  <c:v>6.8303890805285608E-2</c:v>
                </c:pt>
              </c:numCache>
            </c:numRef>
          </c:val>
          <c:extLst>
            <c:ext xmlns:c16="http://schemas.microsoft.com/office/drawing/2014/chart" uri="{C3380CC4-5D6E-409C-BE32-E72D297353CC}">
              <c16:uniqueId val="{00000006-3CA2-475C-9991-B9A05DF21F45}"/>
            </c:ext>
          </c:extLst>
        </c:ser>
        <c:ser>
          <c:idx val="7"/>
          <c:order val="7"/>
          <c:tx>
            <c:strRef>
              <c:f>'28. eu shares by region'!$I$21</c:f>
              <c:strCache>
                <c:ptCount val="1"/>
                <c:pt idx="0">
                  <c:v>office equipment</c:v>
                </c:pt>
              </c:strCache>
            </c:strRef>
          </c:tx>
          <c:spPr>
            <a:solidFill>
              <a:schemeClr val="accent3">
                <a:lumMod val="50000"/>
              </a:schemeClr>
            </a:solidFill>
            <a:ln>
              <a:noFill/>
            </a:ln>
            <a:effectLst/>
          </c:spPr>
          <c:invertIfNegative val="0"/>
          <c:cat>
            <c:strRef>
              <c:f>'28. eu shares by region'!$A$22:$A$25</c:f>
              <c:strCache>
                <c:ptCount val="4"/>
                <c:pt idx="0">
                  <c:v>Northeast</c:v>
                </c:pt>
                <c:pt idx="1">
                  <c:v>Midwest</c:v>
                </c:pt>
                <c:pt idx="2">
                  <c:v>South</c:v>
                </c:pt>
                <c:pt idx="3">
                  <c:v>West</c:v>
                </c:pt>
              </c:strCache>
            </c:strRef>
          </c:cat>
          <c:val>
            <c:numRef>
              <c:f>'28. eu shares by region'!$I$22:$I$25</c:f>
              <c:numCache>
                <c:formatCode>0%</c:formatCode>
                <c:ptCount val="4"/>
                <c:pt idx="0">
                  <c:v>6.2715050276031439E-3</c:v>
                </c:pt>
                <c:pt idx="1">
                  <c:v>5.6341543733530392E-3</c:v>
                </c:pt>
                <c:pt idx="2">
                  <c:v>7.5108838411892982E-3</c:v>
                </c:pt>
                <c:pt idx="3">
                  <c:v>8.2348600300754492E-3</c:v>
                </c:pt>
              </c:numCache>
            </c:numRef>
          </c:val>
          <c:extLst>
            <c:ext xmlns:c16="http://schemas.microsoft.com/office/drawing/2014/chart" uri="{C3380CC4-5D6E-409C-BE32-E72D297353CC}">
              <c16:uniqueId val="{00000007-3CA2-475C-9991-B9A05DF21F45}"/>
            </c:ext>
          </c:extLst>
        </c:ser>
        <c:ser>
          <c:idx val="8"/>
          <c:order val="8"/>
          <c:tx>
            <c:strRef>
              <c:f>'28. eu shares by region'!$J$21</c:f>
              <c:strCache>
                <c:ptCount val="1"/>
                <c:pt idx="0">
                  <c:v>computing</c:v>
                </c:pt>
              </c:strCache>
            </c:strRef>
          </c:tx>
          <c:spPr>
            <a:solidFill>
              <a:schemeClr val="accent2"/>
            </a:solidFill>
            <a:ln>
              <a:noFill/>
            </a:ln>
            <a:effectLst/>
          </c:spPr>
          <c:invertIfNegative val="0"/>
          <c:cat>
            <c:strRef>
              <c:f>'28. eu shares by region'!$A$22:$A$25</c:f>
              <c:strCache>
                <c:ptCount val="4"/>
                <c:pt idx="0">
                  <c:v>Northeast</c:v>
                </c:pt>
                <c:pt idx="1">
                  <c:v>Midwest</c:v>
                </c:pt>
                <c:pt idx="2">
                  <c:v>South</c:v>
                </c:pt>
                <c:pt idx="3">
                  <c:v>West</c:v>
                </c:pt>
              </c:strCache>
            </c:strRef>
          </c:cat>
          <c:val>
            <c:numRef>
              <c:f>'28. eu shares by region'!$J$22:$J$25</c:f>
              <c:numCache>
                <c:formatCode>0%</c:formatCode>
                <c:ptCount val="4"/>
                <c:pt idx="0">
                  <c:v>4.1568506184578358E-2</c:v>
                </c:pt>
                <c:pt idx="1">
                  <c:v>3.6627959566595925E-2</c:v>
                </c:pt>
                <c:pt idx="2">
                  <c:v>3.592481608293871E-2</c:v>
                </c:pt>
                <c:pt idx="3">
                  <c:v>4.9489133800624564E-2</c:v>
                </c:pt>
              </c:numCache>
            </c:numRef>
          </c:val>
          <c:extLst>
            <c:ext xmlns:c16="http://schemas.microsoft.com/office/drawing/2014/chart" uri="{C3380CC4-5D6E-409C-BE32-E72D297353CC}">
              <c16:uniqueId val="{00000008-3CA2-475C-9991-B9A05DF21F45}"/>
            </c:ext>
          </c:extLst>
        </c:ser>
        <c:ser>
          <c:idx val="9"/>
          <c:order val="9"/>
          <c:tx>
            <c:strRef>
              <c:f>'28. eu shares by region'!$K$21</c:f>
              <c:strCache>
                <c:ptCount val="1"/>
                <c:pt idx="0">
                  <c:v>other</c:v>
                </c:pt>
              </c:strCache>
            </c:strRef>
          </c:tx>
          <c:spPr>
            <a:solidFill>
              <a:schemeClr val="bg1">
                <a:lumMod val="75000"/>
              </a:schemeClr>
            </a:solidFill>
            <a:ln>
              <a:noFill/>
            </a:ln>
            <a:effectLst/>
          </c:spPr>
          <c:invertIfNegative val="0"/>
          <c:cat>
            <c:strRef>
              <c:f>'28. eu shares by region'!$A$22:$A$25</c:f>
              <c:strCache>
                <c:ptCount val="4"/>
                <c:pt idx="0">
                  <c:v>Northeast</c:v>
                </c:pt>
                <c:pt idx="1">
                  <c:v>Midwest</c:v>
                </c:pt>
                <c:pt idx="2">
                  <c:v>South</c:v>
                </c:pt>
                <c:pt idx="3">
                  <c:v>West</c:v>
                </c:pt>
              </c:strCache>
            </c:strRef>
          </c:cat>
          <c:val>
            <c:numRef>
              <c:f>'28. eu shares by region'!$K$22:$K$25</c:f>
              <c:numCache>
                <c:formatCode>0%</c:formatCode>
                <c:ptCount val="4"/>
                <c:pt idx="0">
                  <c:v>0.15262676822004859</c:v>
                </c:pt>
                <c:pt idx="1">
                  <c:v>0.14674610242131073</c:v>
                </c:pt>
                <c:pt idx="2">
                  <c:v>0.17038322978960205</c:v>
                </c:pt>
                <c:pt idx="3">
                  <c:v>0.16374761250717007</c:v>
                </c:pt>
              </c:numCache>
            </c:numRef>
          </c:val>
          <c:extLst>
            <c:ext xmlns:c16="http://schemas.microsoft.com/office/drawing/2014/chart" uri="{C3380CC4-5D6E-409C-BE32-E72D297353CC}">
              <c16:uniqueId val="{00000009-3CA2-475C-9991-B9A05DF21F45}"/>
            </c:ext>
          </c:extLst>
        </c:ser>
        <c:dLbls>
          <c:showLegendKey val="0"/>
          <c:showVal val="0"/>
          <c:showCatName val="0"/>
          <c:showSerName val="0"/>
          <c:showPercent val="0"/>
          <c:showBubbleSize val="0"/>
        </c:dLbls>
        <c:gapWidth val="50"/>
        <c:overlap val="100"/>
        <c:axId val="-689335440"/>
        <c:axId val="-689345776"/>
      </c:barChart>
      <c:catAx>
        <c:axId val="-6893354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9345776"/>
        <c:crosses val="autoZero"/>
        <c:auto val="1"/>
        <c:lblAlgn val="ctr"/>
        <c:lblOffset val="100"/>
        <c:noMultiLvlLbl val="0"/>
      </c:catAx>
      <c:valAx>
        <c:axId val="-68934577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933544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'29. eu intensities'!$B$2</c:f>
              <c:strCache>
                <c:ptCount val="1"/>
                <c:pt idx="0">
                  <c:v>intensity</c:v>
                </c:pt>
              </c:strCache>
            </c:strRef>
          </c:tx>
          <c:spPr>
            <a:solidFill>
              <a:schemeClr val="tx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0F11-4609-BAE9-AC450EDBD93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0F11-4609-BAE9-AC450EDBD938}"/>
              </c:ext>
            </c:extLst>
          </c:dPt>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5-0F11-4609-BAE9-AC450EDBD938}"/>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0F11-4609-BAE9-AC450EDBD938}"/>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0F11-4609-BAE9-AC450EDBD938}"/>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B-0F11-4609-BAE9-AC450EDBD938}"/>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D-0F11-4609-BAE9-AC450EDBD938}"/>
              </c:ext>
            </c:extLst>
          </c:dPt>
          <c:dPt>
            <c:idx val="7"/>
            <c:invertIfNegative val="0"/>
            <c:bubble3D val="0"/>
            <c:spPr>
              <a:solidFill>
                <a:schemeClr val="accent3">
                  <a:lumMod val="50000"/>
                </a:schemeClr>
              </a:solidFill>
              <a:ln>
                <a:noFill/>
              </a:ln>
              <a:effectLst/>
            </c:spPr>
            <c:extLst>
              <c:ext xmlns:c16="http://schemas.microsoft.com/office/drawing/2014/chart" uri="{C3380CC4-5D6E-409C-BE32-E72D297353CC}">
                <c16:uniqueId val="{0000000F-0F11-4609-BAE9-AC450EDBD938}"/>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1-0F11-4609-BAE9-AC450EDBD938}"/>
              </c:ext>
            </c:extLst>
          </c:dPt>
          <c:dPt>
            <c:idx val="9"/>
            <c:invertIfNegative val="0"/>
            <c:bubble3D val="0"/>
            <c:spPr>
              <a:solidFill>
                <a:schemeClr val="bg1">
                  <a:lumMod val="65000"/>
                </a:schemeClr>
              </a:solidFill>
              <a:ln>
                <a:noFill/>
              </a:ln>
              <a:effectLst/>
            </c:spPr>
            <c:extLst>
              <c:ext xmlns:c16="http://schemas.microsoft.com/office/drawing/2014/chart" uri="{C3380CC4-5D6E-409C-BE32-E72D297353CC}">
                <c16:uniqueId val="{00000013-0F11-4609-BAE9-AC450EDBD938}"/>
              </c:ext>
            </c:extLst>
          </c:dPt>
          <c:dLbls>
            <c:dLbl>
              <c:idx val="7"/>
              <c:layout>
                <c:manualLayout>
                  <c:x val="-2.6780845551633719E-2"/>
                  <c:y val="-0.1222222222222222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1"/>
              <c:extLst>
                <c:ext xmlns:c15="http://schemas.microsoft.com/office/drawing/2012/chart" uri="{CE6537A1-D6FC-4f65-9D91-7224C49458BB}">
                  <c15:layout>
                    <c:manualLayout>
                      <c:w val="2.3826628352490418E-2"/>
                      <c:h val="8.0555555555555561E-2"/>
                    </c:manualLayout>
                  </c15:layout>
                </c:ext>
                <c:ext xmlns:c16="http://schemas.microsoft.com/office/drawing/2014/chart" uri="{C3380CC4-5D6E-409C-BE32-E72D297353CC}">
                  <c16:uniqueId val="{0000000F-0F11-4609-BAE9-AC450EDBD93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'29. eu intensities'!$D$3:$D$12</c:f>
              <c:numCache>
                <c:formatCode>General</c:formatCode>
                <c:ptCount val="10"/>
                <c:pt idx="0">
                  <c:v>0</c:v>
                </c:pt>
                <c:pt idx="1">
                  <c:v>1</c:v>
                </c:pt>
                <c:pt idx="2">
                  <c:v>2</c:v>
                </c:pt>
                <c:pt idx="3">
                  <c:v>3</c:v>
                </c:pt>
                <c:pt idx="4">
                  <c:v>4</c:v>
                </c:pt>
                <c:pt idx="5">
                  <c:v>5</c:v>
                </c:pt>
                <c:pt idx="6">
                  <c:v>6</c:v>
                </c:pt>
                <c:pt idx="7">
                  <c:v>7</c:v>
                </c:pt>
                <c:pt idx="8">
                  <c:v>8</c:v>
                </c:pt>
                <c:pt idx="9">
                  <c:v>9</c:v>
                </c:pt>
              </c:numCache>
            </c:numRef>
          </c:xVal>
          <c:yVal>
            <c:numRef>
              <c:f>'29. eu intensities'!$C$3:$C$12</c:f>
              <c:numCache>
                <c:formatCode>General</c:formatCode>
                <c:ptCount val="10"/>
                <c:pt idx="0">
                  <c:v>0</c:v>
                </c:pt>
                <c:pt idx="1">
                  <c:v>0</c:v>
                </c:pt>
                <c:pt idx="2">
                  <c:v>0</c:v>
                </c:pt>
                <c:pt idx="3">
                  <c:v>0</c:v>
                </c:pt>
                <c:pt idx="4">
                  <c:v>0</c:v>
                </c:pt>
                <c:pt idx="5">
                  <c:v>0</c:v>
                </c:pt>
                <c:pt idx="6">
                  <c:v>0</c:v>
                </c:pt>
                <c:pt idx="7">
                  <c:v>0</c:v>
                </c:pt>
                <c:pt idx="8">
                  <c:v>0</c:v>
                </c:pt>
                <c:pt idx="9">
                  <c:v>0</c:v>
                </c:pt>
              </c:numCache>
            </c:numRef>
          </c:yVal>
          <c:bubbleSize>
            <c:numRef>
              <c:f>'29. eu intensities'!$B$3:$B$12</c:f>
              <c:numCache>
                <c:formatCode>0.0</c:formatCode>
                <c:ptCount val="10"/>
                <c:pt idx="0">
                  <c:v>25</c:v>
                </c:pt>
                <c:pt idx="1">
                  <c:v>7</c:v>
                </c:pt>
                <c:pt idx="2">
                  <c:v>7.96</c:v>
                </c:pt>
                <c:pt idx="3">
                  <c:v>3.96</c:v>
                </c:pt>
                <c:pt idx="4">
                  <c:v>7.53</c:v>
                </c:pt>
                <c:pt idx="5">
                  <c:v>11.37</c:v>
                </c:pt>
                <c:pt idx="6">
                  <c:v>4.76</c:v>
                </c:pt>
                <c:pt idx="7">
                  <c:v>0.54</c:v>
                </c:pt>
                <c:pt idx="8">
                  <c:v>3.12</c:v>
                </c:pt>
                <c:pt idx="9">
                  <c:v>11.39</c:v>
                </c:pt>
              </c:numCache>
            </c:numRef>
          </c:bubbleSize>
          <c:bubble3D val="0"/>
          <c:extLst>
            <c:ext xmlns:c16="http://schemas.microsoft.com/office/drawing/2014/chart" uri="{C3380CC4-5D6E-409C-BE32-E72D297353CC}">
              <c16:uniqueId val="{00000014-0F11-4609-BAE9-AC450EDBD938}"/>
            </c:ext>
          </c:extLst>
        </c:ser>
        <c:ser>
          <c:idx val="1"/>
          <c:order val="1"/>
          <c:tx>
            <c:strRef>
              <c:f>'29. eu intensities'!$A$2</c:f>
              <c:strCache>
                <c:ptCount val="1"/>
                <c:pt idx="0">
                  <c:v>end use</c:v>
                </c:pt>
              </c:strCache>
            </c:strRef>
          </c:tx>
          <c:spPr>
            <a:noFill/>
            <a:ln w="25400">
              <a:noFill/>
            </a:ln>
            <a:effectLst/>
          </c:spPr>
          <c:invertIfNegative val="0"/>
          <c:xVal>
            <c:numRef>
              <c:f>'29. eu intensities'!$D$3:$D$12</c:f>
              <c:numCache>
                <c:formatCode>General</c:formatCode>
                <c:ptCount val="10"/>
                <c:pt idx="0">
                  <c:v>0</c:v>
                </c:pt>
                <c:pt idx="1">
                  <c:v>1</c:v>
                </c:pt>
                <c:pt idx="2">
                  <c:v>2</c:v>
                </c:pt>
                <c:pt idx="3">
                  <c:v>3</c:v>
                </c:pt>
                <c:pt idx="4">
                  <c:v>4</c:v>
                </c:pt>
                <c:pt idx="5">
                  <c:v>5</c:v>
                </c:pt>
                <c:pt idx="6">
                  <c:v>6</c:v>
                </c:pt>
                <c:pt idx="7">
                  <c:v>7</c:v>
                </c:pt>
                <c:pt idx="8">
                  <c:v>8</c:v>
                </c:pt>
                <c:pt idx="9">
                  <c:v>9</c:v>
                </c:pt>
              </c:numCache>
            </c:numRef>
          </c:xVal>
          <c:yVal>
            <c:numRef>
              <c:f>'29. eu intensities'!$E$3:$E$12</c:f>
              <c:numCache>
                <c:formatCode>General</c:formatCode>
                <c:ptCount val="10"/>
                <c:pt idx="0">
                  <c:v>0.08</c:v>
                </c:pt>
                <c:pt idx="1">
                  <c:v>0.08</c:v>
                </c:pt>
                <c:pt idx="2">
                  <c:v>0.08</c:v>
                </c:pt>
                <c:pt idx="3">
                  <c:v>0.08</c:v>
                </c:pt>
                <c:pt idx="4">
                  <c:v>0.08</c:v>
                </c:pt>
                <c:pt idx="5">
                  <c:v>0.08</c:v>
                </c:pt>
                <c:pt idx="6">
                  <c:v>0.08</c:v>
                </c:pt>
                <c:pt idx="7">
                  <c:v>0.08</c:v>
                </c:pt>
                <c:pt idx="8">
                  <c:v>0.08</c:v>
                </c:pt>
                <c:pt idx="9">
                  <c:v>0.08</c:v>
                </c:pt>
              </c:numCache>
            </c:numRef>
          </c:yVal>
          <c:bubbleSize>
            <c:numRef>
              <c:f>'29. eu intensities'!$E$3:$E$12</c:f>
              <c:numCache>
                <c:formatCode>General</c:formatCode>
                <c:ptCount val="10"/>
                <c:pt idx="0">
                  <c:v>0.08</c:v>
                </c:pt>
                <c:pt idx="1">
                  <c:v>0.08</c:v>
                </c:pt>
                <c:pt idx="2">
                  <c:v>0.08</c:v>
                </c:pt>
                <c:pt idx="3">
                  <c:v>0.08</c:v>
                </c:pt>
                <c:pt idx="4">
                  <c:v>0.08</c:v>
                </c:pt>
                <c:pt idx="5">
                  <c:v>0.08</c:v>
                </c:pt>
                <c:pt idx="6">
                  <c:v>0.08</c:v>
                </c:pt>
                <c:pt idx="7">
                  <c:v>0.08</c:v>
                </c:pt>
                <c:pt idx="8">
                  <c:v>0.08</c:v>
                </c:pt>
                <c:pt idx="9">
                  <c:v>0.08</c:v>
                </c:pt>
              </c:numCache>
            </c:numRef>
          </c:bubbleSize>
          <c:bubble3D val="0"/>
          <c:extLst>
            <c:ext xmlns:c16="http://schemas.microsoft.com/office/drawing/2014/chart" uri="{C3380CC4-5D6E-409C-BE32-E72D297353CC}">
              <c16:uniqueId val="{00000015-0F11-4609-BAE9-AC450EDBD938}"/>
            </c:ext>
          </c:extLst>
        </c:ser>
        <c:dLbls>
          <c:showLegendKey val="0"/>
          <c:showVal val="0"/>
          <c:showCatName val="0"/>
          <c:showSerName val="0"/>
          <c:showPercent val="0"/>
          <c:showBubbleSize val="0"/>
        </c:dLbls>
        <c:bubbleScale val="300"/>
        <c:showNegBubbles val="0"/>
        <c:axId val="-689340880"/>
        <c:axId val="-689341424"/>
      </c:bubbleChart>
      <c:valAx>
        <c:axId val="-689340880"/>
        <c:scaling>
          <c:orientation val="minMax"/>
          <c:max val="10"/>
          <c:min val="-2"/>
        </c:scaling>
        <c:delete val="1"/>
        <c:axPos val="b"/>
        <c:numFmt formatCode="General" sourceLinked="1"/>
        <c:majorTickMark val="none"/>
        <c:minorTickMark val="none"/>
        <c:tickLblPos val="nextTo"/>
        <c:crossAx val="-689341424"/>
        <c:crosses val="autoZero"/>
        <c:crossBetween val="midCat"/>
      </c:valAx>
      <c:valAx>
        <c:axId val="-689341424"/>
        <c:scaling>
          <c:orientation val="minMax"/>
          <c:max val="0.2"/>
        </c:scaling>
        <c:delete val="1"/>
        <c:axPos val="l"/>
        <c:numFmt formatCode="General" sourceLinked="1"/>
        <c:majorTickMark val="out"/>
        <c:minorTickMark val="none"/>
        <c:tickLblPos val="nextTo"/>
        <c:crossAx val="-6893408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'sqft - intensities'!$D$1</c:f>
              <c:strCache>
                <c:ptCount val="1"/>
                <c:pt idx="0">
                  <c:v>ventilation</c:v>
                </c:pt>
              </c:strCache>
            </c:strRef>
          </c:tx>
          <c:spPr>
            <a:solidFill>
              <a:schemeClr val="accent1">
                <a:lumMod val="50000"/>
              </a:schemeClr>
            </a:solidFill>
            <a:ln>
              <a:noFill/>
            </a:ln>
            <a:effectLst/>
          </c:spPr>
          <c:invertIfNegative val="0"/>
          <c:cat>
            <c:strRef>
              <c:f>'sqft - intensities'!$A$2:$A$9</c:f>
              <c:strCache>
                <c:ptCount val="8"/>
                <c:pt idx="0">
                  <c:v>1,001 to 5,000</c:v>
                </c:pt>
                <c:pt idx="1">
                  <c:v>5,001 to 10,000</c:v>
                </c:pt>
                <c:pt idx="2">
                  <c:v>10,001 to 25,000</c:v>
                </c:pt>
                <c:pt idx="3">
                  <c:v>25,001 to 50,000</c:v>
                </c:pt>
                <c:pt idx="4">
                  <c:v>50,001 to 100,000</c:v>
                </c:pt>
                <c:pt idx="5">
                  <c:v>100,001 to 200,000</c:v>
                </c:pt>
                <c:pt idx="6">
                  <c:v>200,001 to 500,000</c:v>
                </c:pt>
                <c:pt idx="7">
                  <c:v>Over 500,000</c:v>
                </c:pt>
              </c:strCache>
            </c:strRef>
          </c:cat>
          <c:val>
            <c:numRef>
              <c:f>'sqft - intensities'!$D$2:$D$9</c:f>
              <c:numCache>
                <c:formatCode>0.0</c:formatCode>
                <c:ptCount val="8"/>
                <c:pt idx="0">
                  <c:v>6.276573</c:v>
                </c:pt>
                <c:pt idx="1">
                  <c:v>5.1103050000000003</c:v>
                </c:pt>
                <c:pt idx="2">
                  <c:v>4.9949539999999999</c:v>
                </c:pt>
                <c:pt idx="3">
                  <c:v>6.7128180000000004</c:v>
                </c:pt>
                <c:pt idx="4">
                  <c:v>7.7492229999999998</c:v>
                </c:pt>
                <c:pt idx="5">
                  <c:v>9.3520559999999993</c:v>
                </c:pt>
                <c:pt idx="6">
                  <c:v>11.101603000000001</c:v>
                </c:pt>
                <c:pt idx="7">
                  <c:v>13.416722999999999</c:v>
                </c:pt>
              </c:numCache>
            </c:numRef>
          </c:val>
          <c:extLst>
            <c:ext xmlns:c16="http://schemas.microsoft.com/office/drawing/2014/chart" uri="{C3380CC4-5D6E-409C-BE32-E72D297353CC}">
              <c16:uniqueId val="{00000000-9692-427E-BF02-359AD34C45E3}"/>
            </c:ext>
          </c:extLst>
        </c:ser>
        <c:dLbls>
          <c:showLegendKey val="0"/>
          <c:showVal val="0"/>
          <c:showCatName val="0"/>
          <c:showSerName val="0"/>
          <c:showPercent val="0"/>
          <c:showBubbleSize val="0"/>
        </c:dLbls>
        <c:gapWidth val="50"/>
        <c:axId val="-689334896"/>
        <c:axId val="-689348496"/>
      </c:barChart>
      <c:catAx>
        <c:axId val="-689334896"/>
        <c:scaling>
          <c:orientation val="maxMin"/>
        </c:scaling>
        <c:delete val="0"/>
        <c:axPos val="l"/>
        <c:numFmt formatCode="General" sourceLinked="1"/>
        <c:majorTickMark val="none"/>
        <c:minorTickMark val="none"/>
        <c:tickLblPos val="none"/>
        <c:spPr>
          <a:noFill/>
          <a:ln w="254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9348496"/>
        <c:crosses val="autoZero"/>
        <c:auto val="1"/>
        <c:lblAlgn val="ctr"/>
        <c:lblOffset val="100"/>
        <c:noMultiLvlLbl val="0"/>
      </c:catAx>
      <c:valAx>
        <c:axId val="-689348496"/>
        <c:scaling>
          <c:orientation val="minMax"/>
          <c:max val="30"/>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893348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000" b="1" dirty="0">
                <a:solidFill>
                  <a:sysClr val="windowText" lastClr="000000"/>
                </a:solidFill>
                <a:latin typeface="Arial" panose="020B0604020202020204" pitchFamily="34" charset="0"/>
                <a:cs typeface="Arial" panose="020B0604020202020204" pitchFamily="34" charset="0"/>
              </a:rPr>
              <a:t>space heating</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0"/>
          <c:order val="0"/>
          <c:tx>
            <c:strRef>
              <c:f>'sqft - intensities'!$B$1</c:f>
              <c:strCache>
                <c:ptCount val="1"/>
                <c:pt idx="0">
                  <c:v>space heating</c:v>
                </c:pt>
              </c:strCache>
            </c:strRef>
          </c:tx>
          <c:spPr>
            <a:solidFill>
              <a:schemeClr val="accent5"/>
            </a:solidFill>
            <a:ln>
              <a:noFill/>
            </a:ln>
            <a:effectLst/>
          </c:spPr>
          <c:invertIfNegative val="0"/>
          <c:cat>
            <c:strRef>
              <c:f>'sqft - intensities'!$A$2:$A$9</c:f>
              <c:strCache>
                <c:ptCount val="8"/>
                <c:pt idx="0">
                  <c:v>1,001 to 5,000</c:v>
                </c:pt>
                <c:pt idx="1">
                  <c:v>5,001 to 10,000</c:v>
                </c:pt>
                <c:pt idx="2">
                  <c:v>10,001 to 25,000</c:v>
                </c:pt>
                <c:pt idx="3">
                  <c:v>25,001 to 50,000</c:v>
                </c:pt>
                <c:pt idx="4">
                  <c:v>50,001 to 100,000</c:v>
                </c:pt>
                <c:pt idx="5">
                  <c:v>100,001 to 200,000</c:v>
                </c:pt>
                <c:pt idx="6">
                  <c:v>200,001 to 500,000</c:v>
                </c:pt>
                <c:pt idx="7">
                  <c:v>Over 500,000</c:v>
                </c:pt>
              </c:strCache>
            </c:strRef>
          </c:cat>
          <c:val>
            <c:numRef>
              <c:f>'sqft - intensities'!$B$2:$B$9</c:f>
              <c:numCache>
                <c:formatCode>0.0</c:formatCode>
                <c:ptCount val="8"/>
                <c:pt idx="0">
                  <c:v>26.96003</c:v>
                </c:pt>
                <c:pt idx="1">
                  <c:v>22.810002000000001</c:v>
                </c:pt>
                <c:pt idx="2">
                  <c:v>23.593692000000001</c:v>
                </c:pt>
                <c:pt idx="3">
                  <c:v>25.561267000000001</c:v>
                </c:pt>
                <c:pt idx="4">
                  <c:v>24.939525</c:v>
                </c:pt>
                <c:pt idx="5">
                  <c:v>23.762989000000001</c:v>
                </c:pt>
                <c:pt idx="6">
                  <c:v>28.123612999999999</c:v>
                </c:pt>
                <c:pt idx="7">
                  <c:v>24.774722000000001</c:v>
                </c:pt>
              </c:numCache>
            </c:numRef>
          </c:val>
          <c:extLst>
            <c:ext xmlns:c16="http://schemas.microsoft.com/office/drawing/2014/chart" uri="{C3380CC4-5D6E-409C-BE32-E72D297353CC}">
              <c16:uniqueId val="{00000000-7816-41E2-B05B-2D4532945652}"/>
            </c:ext>
          </c:extLst>
        </c:ser>
        <c:dLbls>
          <c:showLegendKey val="0"/>
          <c:showVal val="0"/>
          <c:showCatName val="0"/>
          <c:showSerName val="0"/>
          <c:showPercent val="0"/>
          <c:showBubbleSize val="0"/>
        </c:dLbls>
        <c:gapWidth val="50"/>
        <c:axId val="-689339248"/>
        <c:axId val="-689334352"/>
      </c:barChart>
      <c:catAx>
        <c:axId val="-689339248"/>
        <c:scaling>
          <c:orientation val="maxMin"/>
        </c:scaling>
        <c:delete val="0"/>
        <c:axPos val="l"/>
        <c:numFmt formatCode="General" sourceLinked="1"/>
        <c:majorTickMark val="none"/>
        <c:minorTickMark val="none"/>
        <c:tickLblPos val="none"/>
        <c:spPr>
          <a:noFill/>
          <a:ln w="254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9334352"/>
        <c:crosses val="autoZero"/>
        <c:auto val="1"/>
        <c:lblAlgn val="ctr"/>
        <c:lblOffset val="100"/>
        <c:noMultiLvlLbl val="0"/>
      </c:catAx>
      <c:valAx>
        <c:axId val="-689334352"/>
        <c:scaling>
          <c:orientation val="minMax"/>
          <c:max val="40"/>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89339248"/>
        <c:crosses val="autoZero"/>
        <c:crossBetween val="between"/>
        <c:majorUnit val="1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'sqft - intensities'!$E$1</c:f>
              <c:strCache>
                <c:ptCount val="1"/>
                <c:pt idx="0">
                  <c:v>water heating</c:v>
                </c:pt>
              </c:strCache>
            </c:strRef>
          </c:tx>
          <c:spPr>
            <a:solidFill>
              <a:schemeClr val="accent1">
                <a:lumMod val="60000"/>
                <a:lumOff val="40000"/>
              </a:schemeClr>
            </a:solidFill>
            <a:ln>
              <a:noFill/>
            </a:ln>
            <a:effectLst/>
          </c:spPr>
          <c:invertIfNegative val="0"/>
          <c:cat>
            <c:strRef>
              <c:f>'sqft - intensities'!$A$2:$A$9</c:f>
              <c:strCache>
                <c:ptCount val="8"/>
                <c:pt idx="0">
                  <c:v>1,001 to 5,000</c:v>
                </c:pt>
                <c:pt idx="1">
                  <c:v>5,001 to 10,000</c:v>
                </c:pt>
                <c:pt idx="2">
                  <c:v>10,001 to 25,000</c:v>
                </c:pt>
                <c:pt idx="3">
                  <c:v>25,001 to 50,000</c:v>
                </c:pt>
                <c:pt idx="4">
                  <c:v>50,001 to 100,000</c:v>
                </c:pt>
                <c:pt idx="5">
                  <c:v>100,001 to 200,000</c:v>
                </c:pt>
                <c:pt idx="6">
                  <c:v>200,001 to 500,000</c:v>
                </c:pt>
                <c:pt idx="7">
                  <c:v>Over 500,000</c:v>
                </c:pt>
              </c:strCache>
            </c:strRef>
          </c:cat>
          <c:val>
            <c:numRef>
              <c:f>'sqft - intensities'!$E$2:$E$9</c:f>
              <c:numCache>
                <c:formatCode>0.0</c:formatCode>
                <c:ptCount val="8"/>
                <c:pt idx="0">
                  <c:v>5.1757280000000003</c:v>
                </c:pt>
                <c:pt idx="1">
                  <c:v>3.2775059999999998</c:v>
                </c:pt>
                <c:pt idx="2">
                  <c:v>2.8300900000000002</c:v>
                </c:pt>
                <c:pt idx="3">
                  <c:v>4.3163600000000004</c:v>
                </c:pt>
                <c:pt idx="4">
                  <c:v>4.5434950000000001</c:v>
                </c:pt>
                <c:pt idx="5">
                  <c:v>3.650207</c:v>
                </c:pt>
                <c:pt idx="6">
                  <c:v>4.0882849999999999</c:v>
                </c:pt>
                <c:pt idx="7">
                  <c:v>4.3779260000000004</c:v>
                </c:pt>
              </c:numCache>
            </c:numRef>
          </c:val>
          <c:extLst>
            <c:ext xmlns:c16="http://schemas.microsoft.com/office/drawing/2014/chart" uri="{C3380CC4-5D6E-409C-BE32-E72D297353CC}">
              <c16:uniqueId val="{00000000-7CCA-4FB5-B32F-AAE5DFAD2BA2}"/>
            </c:ext>
          </c:extLst>
        </c:ser>
        <c:dLbls>
          <c:showLegendKey val="0"/>
          <c:showVal val="0"/>
          <c:showCatName val="0"/>
          <c:showSerName val="0"/>
          <c:showPercent val="0"/>
          <c:showBubbleSize val="0"/>
        </c:dLbls>
        <c:gapWidth val="50"/>
        <c:axId val="-689347408"/>
        <c:axId val="-689333808"/>
      </c:barChart>
      <c:catAx>
        <c:axId val="-689347408"/>
        <c:scaling>
          <c:orientation val="maxMin"/>
        </c:scaling>
        <c:delete val="0"/>
        <c:axPos val="l"/>
        <c:numFmt formatCode="General" sourceLinked="1"/>
        <c:majorTickMark val="none"/>
        <c:minorTickMark val="none"/>
        <c:tickLblPos val="none"/>
        <c:spPr>
          <a:noFill/>
          <a:ln w="254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9333808"/>
        <c:crosses val="autoZero"/>
        <c:auto val="1"/>
        <c:lblAlgn val="ctr"/>
        <c:lblOffset val="100"/>
        <c:noMultiLvlLbl val="0"/>
      </c:catAx>
      <c:valAx>
        <c:axId val="-689333808"/>
        <c:scaling>
          <c:orientation val="minMax"/>
          <c:max val="30"/>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en-US"/>
          </a:p>
        </c:txPr>
        <c:crossAx val="-689347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'sqft - intensities'!$F$1</c:f>
              <c:strCache>
                <c:ptCount val="1"/>
                <c:pt idx="0">
                  <c:v>lighting</c:v>
                </c:pt>
              </c:strCache>
            </c:strRef>
          </c:tx>
          <c:spPr>
            <a:solidFill>
              <a:schemeClr val="accent4"/>
            </a:solidFill>
            <a:ln>
              <a:noFill/>
            </a:ln>
            <a:effectLst/>
          </c:spPr>
          <c:invertIfNegative val="0"/>
          <c:cat>
            <c:strRef>
              <c:f>'sqft - intensities'!$A$2:$A$9</c:f>
              <c:strCache>
                <c:ptCount val="8"/>
                <c:pt idx="0">
                  <c:v>1,001 to 5,000</c:v>
                </c:pt>
                <c:pt idx="1">
                  <c:v>5,001 to 10,000</c:v>
                </c:pt>
                <c:pt idx="2">
                  <c:v>10,001 to 25,000</c:v>
                </c:pt>
                <c:pt idx="3">
                  <c:v>25,001 to 50,000</c:v>
                </c:pt>
                <c:pt idx="4">
                  <c:v>50,001 to 100,000</c:v>
                </c:pt>
                <c:pt idx="5">
                  <c:v>100,001 to 200,000</c:v>
                </c:pt>
                <c:pt idx="6">
                  <c:v>200,001 to 500,000</c:v>
                </c:pt>
                <c:pt idx="7">
                  <c:v>Over 500,000</c:v>
                </c:pt>
              </c:strCache>
            </c:strRef>
          </c:cat>
          <c:val>
            <c:numRef>
              <c:f>'sqft - intensities'!$F$2:$F$9</c:f>
              <c:numCache>
                <c:formatCode>0.0</c:formatCode>
                <c:ptCount val="8"/>
                <c:pt idx="0">
                  <c:v>7.0907010000000001</c:v>
                </c:pt>
                <c:pt idx="1">
                  <c:v>6.2311629999999996</c:v>
                </c:pt>
                <c:pt idx="2">
                  <c:v>6.1024529999999997</c:v>
                </c:pt>
                <c:pt idx="3">
                  <c:v>7.8235809999999999</c:v>
                </c:pt>
                <c:pt idx="4">
                  <c:v>7.5683860000000003</c:v>
                </c:pt>
                <c:pt idx="5">
                  <c:v>8.3726099999999999</c:v>
                </c:pt>
                <c:pt idx="6">
                  <c:v>8.6312719999999992</c:v>
                </c:pt>
                <c:pt idx="7">
                  <c:v>8.6119050000000001</c:v>
                </c:pt>
              </c:numCache>
            </c:numRef>
          </c:val>
          <c:extLst>
            <c:ext xmlns:c16="http://schemas.microsoft.com/office/drawing/2014/chart" uri="{C3380CC4-5D6E-409C-BE32-E72D297353CC}">
              <c16:uniqueId val="{00000000-7740-45AE-BAA3-6826A4E465E3}"/>
            </c:ext>
          </c:extLst>
        </c:ser>
        <c:dLbls>
          <c:showLegendKey val="0"/>
          <c:showVal val="0"/>
          <c:showCatName val="0"/>
          <c:showSerName val="0"/>
          <c:showPercent val="0"/>
          <c:showBubbleSize val="0"/>
        </c:dLbls>
        <c:gapWidth val="50"/>
        <c:axId val="-689340336"/>
        <c:axId val="-689338704"/>
      </c:barChart>
      <c:catAx>
        <c:axId val="-689340336"/>
        <c:scaling>
          <c:orientation val="maxMin"/>
        </c:scaling>
        <c:delete val="0"/>
        <c:axPos val="l"/>
        <c:numFmt formatCode="General" sourceLinked="1"/>
        <c:majorTickMark val="none"/>
        <c:minorTickMark val="none"/>
        <c:tickLblPos val="none"/>
        <c:spPr>
          <a:noFill/>
          <a:ln w="254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9338704"/>
        <c:crosses val="autoZero"/>
        <c:auto val="1"/>
        <c:lblAlgn val="ctr"/>
        <c:lblOffset val="100"/>
        <c:noMultiLvlLbl val="0"/>
      </c:catAx>
      <c:valAx>
        <c:axId val="-689338704"/>
        <c:scaling>
          <c:orientation val="minMax"/>
          <c:max val="30"/>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893403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'sqft - intensities'!$G$1</c:f>
              <c:strCache>
                <c:ptCount val="1"/>
                <c:pt idx="0">
                  <c:v>cooking</c:v>
                </c:pt>
              </c:strCache>
            </c:strRef>
          </c:tx>
          <c:spPr>
            <a:solidFill>
              <a:schemeClr val="accent5">
                <a:lumMod val="60000"/>
                <a:lumOff val="40000"/>
              </a:schemeClr>
            </a:solidFill>
            <a:ln>
              <a:noFill/>
            </a:ln>
            <a:effectLst/>
          </c:spPr>
          <c:invertIfNegative val="0"/>
          <c:cat>
            <c:strRef>
              <c:f>'sqft - intensities'!$A$2:$A$9</c:f>
              <c:strCache>
                <c:ptCount val="8"/>
                <c:pt idx="0">
                  <c:v>1,001 to 5,000</c:v>
                </c:pt>
                <c:pt idx="1">
                  <c:v>5,001 to 10,000</c:v>
                </c:pt>
                <c:pt idx="2">
                  <c:v>10,001 to 25,000</c:v>
                </c:pt>
                <c:pt idx="3">
                  <c:v>25,001 to 50,000</c:v>
                </c:pt>
                <c:pt idx="4">
                  <c:v>50,001 to 100,000</c:v>
                </c:pt>
                <c:pt idx="5">
                  <c:v>100,001 to 200,000</c:v>
                </c:pt>
                <c:pt idx="6">
                  <c:v>200,001 to 500,000</c:v>
                </c:pt>
                <c:pt idx="7">
                  <c:v>Over 500,000</c:v>
                </c:pt>
              </c:strCache>
            </c:strRef>
          </c:cat>
          <c:val>
            <c:numRef>
              <c:f>'sqft - intensities'!$G$2:$G$9</c:f>
              <c:numCache>
                <c:formatCode>0.0</c:formatCode>
                <c:ptCount val="8"/>
                <c:pt idx="0">
                  <c:v>37.664059999999999</c:v>
                </c:pt>
                <c:pt idx="1">
                  <c:v>26.461258999999998</c:v>
                </c:pt>
                <c:pt idx="2">
                  <c:v>10.143833000000001</c:v>
                </c:pt>
                <c:pt idx="3">
                  <c:v>7.7650990000000002</c:v>
                </c:pt>
                <c:pt idx="4">
                  <c:v>8.1624219999999994</c:v>
                </c:pt>
                <c:pt idx="5">
                  <c:v>8.1907300000000003</c:v>
                </c:pt>
                <c:pt idx="6">
                  <c:v>9.1612380000000009</c:v>
                </c:pt>
                <c:pt idx="7">
                  <c:v>10.700675</c:v>
                </c:pt>
              </c:numCache>
            </c:numRef>
          </c:val>
          <c:extLst>
            <c:ext xmlns:c16="http://schemas.microsoft.com/office/drawing/2014/chart" uri="{C3380CC4-5D6E-409C-BE32-E72D297353CC}">
              <c16:uniqueId val="{00000000-904E-41EA-881C-27461D1290B4}"/>
            </c:ext>
          </c:extLst>
        </c:ser>
        <c:dLbls>
          <c:showLegendKey val="0"/>
          <c:showVal val="0"/>
          <c:showCatName val="0"/>
          <c:showSerName val="0"/>
          <c:showPercent val="0"/>
          <c:showBubbleSize val="0"/>
        </c:dLbls>
        <c:gapWidth val="50"/>
        <c:axId val="-689337616"/>
        <c:axId val="-689333264"/>
      </c:barChart>
      <c:catAx>
        <c:axId val="-689337616"/>
        <c:scaling>
          <c:orientation val="maxMin"/>
        </c:scaling>
        <c:delete val="0"/>
        <c:axPos val="l"/>
        <c:numFmt formatCode="General" sourceLinked="1"/>
        <c:majorTickMark val="none"/>
        <c:minorTickMark val="none"/>
        <c:tickLblPos val="none"/>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333264"/>
        <c:crosses val="autoZero"/>
        <c:auto val="1"/>
        <c:lblAlgn val="ctr"/>
        <c:lblOffset val="100"/>
        <c:noMultiLvlLbl val="0"/>
      </c:catAx>
      <c:valAx>
        <c:axId val="-689333264"/>
        <c:scaling>
          <c:orientation val="minMax"/>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933761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'30. sqft intensities'!$C$1</c:f>
              <c:strCache>
                <c:ptCount val="1"/>
                <c:pt idx="0">
                  <c:v>cooling</c:v>
                </c:pt>
              </c:strCache>
            </c:strRef>
          </c:tx>
          <c:spPr>
            <a:solidFill>
              <a:schemeClr val="accent1"/>
            </a:solidFill>
            <a:ln>
              <a:noFill/>
            </a:ln>
            <a:effectLst/>
          </c:spPr>
          <c:invertIfNegative val="0"/>
          <c:cat>
            <c:strRef>
              <c:f>'30. sqft intensities'!$A$2:$A$9</c:f>
              <c:strCache>
                <c:ptCount val="8"/>
                <c:pt idx="0">
                  <c:v>1,001 to 5,000</c:v>
                </c:pt>
                <c:pt idx="1">
                  <c:v>5,001 to 10,000</c:v>
                </c:pt>
                <c:pt idx="2">
                  <c:v>10,001 to 25,000</c:v>
                </c:pt>
                <c:pt idx="3">
                  <c:v>25,001 to 50,000</c:v>
                </c:pt>
                <c:pt idx="4">
                  <c:v>50,001 to 100,000</c:v>
                </c:pt>
                <c:pt idx="5">
                  <c:v>100,001 to 200,000</c:v>
                </c:pt>
                <c:pt idx="6">
                  <c:v>200,001 to 500,000</c:v>
                </c:pt>
                <c:pt idx="7">
                  <c:v>Over 500,000</c:v>
                </c:pt>
              </c:strCache>
            </c:strRef>
          </c:cat>
          <c:val>
            <c:numRef>
              <c:f>'30. sqft intensities'!$C$2:$C$9</c:f>
              <c:numCache>
                <c:formatCode>0.0</c:formatCode>
                <c:ptCount val="8"/>
                <c:pt idx="0">
                  <c:v>9.8585799999999999</c:v>
                </c:pt>
                <c:pt idx="1">
                  <c:v>7.8391719999999996</c:v>
                </c:pt>
                <c:pt idx="2">
                  <c:v>6.2486610000000002</c:v>
                </c:pt>
                <c:pt idx="3">
                  <c:v>7.0650820000000003</c:v>
                </c:pt>
                <c:pt idx="4">
                  <c:v>6.7015880000000001</c:v>
                </c:pt>
                <c:pt idx="5">
                  <c:v>6.4749629999999998</c:v>
                </c:pt>
                <c:pt idx="6">
                  <c:v>7.0633569999999999</c:v>
                </c:pt>
                <c:pt idx="7">
                  <c:v>6.0457739999999998</c:v>
                </c:pt>
              </c:numCache>
            </c:numRef>
          </c:val>
          <c:extLst>
            <c:ext xmlns:c16="http://schemas.microsoft.com/office/drawing/2014/chart" uri="{C3380CC4-5D6E-409C-BE32-E72D297353CC}">
              <c16:uniqueId val="{00000000-56C5-4F6B-B883-430AC218E7FB}"/>
            </c:ext>
          </c:extLst>
        </c:ser>
        <c:dLbls>
          <c:showLegendKey val="0"/>
          <c:showVal val="0"/>
          <c:showCatName val="0"/>
          <c:showSerName val="0"/>
          <c:showPercent val="0"/>
          <c:showBubbleSize val="0"/>
        </c:dLbls>
        <c:gapWidth val="50"/>
        <c:axId val="-689342512"/>
        <c:axId val="-689344688"/>
      </c:barChart>
      <c:catAx>
        <c:axId val="-689342512"/>
        <c:scaling>
          <c:orientation val="maxMin"/>
        </c:scaling>
        <c:delete val="0"/>
        <c:axPos val="l"/>
        <c:numFmt formatCode="General" sourceLinked="1"/>
        <c:majorTickMark val="none"/>
        <c:minorTickMark val="none"/>
        <c:tickLblPos val="none"/>
        <c:spPr>
          <a:noFill/>
          <a:ln w="254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9344688"/>
        <c:crosses val="autoZero"/>
        <c:auto val="1"/>
        <c:lblAlgn val="ctr"/>
        <c:lblOffset val="100"/>
        <c:noMultiLvlLbl val="0"/>
      </c:catAx>
      <c:valAx>
        <c:axId val="-689344688"/>
        <c:scaling>
          <c:orientation val="minMax"/>
          <c:max val="30"/>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en-US"/>
          </a:p>
        </c:txPr>
        <c:crossAx val="-68934251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'31. pba intensities'!$A$2</c:f>
              <c:strCache>
                <c:ptCount val="1"/>
                <c:pt idx="0">
                  <c:v>education</c:v>
                </c:pt>
              </c:strCache>
            </c:strRef>
          </c:tx>
          <c:spPr>
            <a:ln w="25400" cap="rnd">
              <a:noFill/>
              <a:round/>
            </a:ln>
            <a:effectLst/>
          </c:spPr>
          <c:marker>
            <c:symbol val="circle"/>
            <c:size val="12"/>
            <c:spPr>
              <a:solidFill>
                <a:schemeClr val="accent1"/>
              </a:solidFill>
              <a:ln w="9525">
                <a:noFill/>
              </a:ln>
              <a:effectLst/>
            </c:spPr>
          </c:marker>
          <c:dPt>
            <c:idx val="0"/>
            <c:marker>
              <c:symbol val="circle"/>
              <c:size val="12"/>
              <c:spPr>
                <a:solidFill>
                  <a:schemeClr val="accent5"/>
                </a:solidFill>
                <a:ln w="9525">
                  <a:noFill/>
                </a:ln>
                <a:effectLst/>
              </c:spPr>
            </c:marker>
            <c:bubble3D val="0"/>
            <c:extLst>
              <c:ext xmlns:c16="http://schemas.microsoft.com/office/drawing/2014/chart" uri="{C3380CC4-5D6E-409C-BE32-E72D297353CC}">
                <c16:uniqueId val="{00000000-4256-4B46-98B1-6E72B6FAC33D}"/>
              </c:ext>
            </c:extLst>
          </c:dPt>
          <c:dPt>
            <c:idx val="2"/>
            <c:marker>
              <c:symbol val="circle"/>
              <c:size val="12"/>
              <c:spPr>
                <a:solidFill>
                  <a:schemeClr val="accent1">
                    <a:lumMod val="50000"/>
                  </a:schemeClr>
                </a:solidFill>
                <a:ln w="9525">
                  <a:noFill/>
                </a:ln>
                <a:effectLst/>
              </c:spPr>
            </c:marker>
            <c:bubble3D val="0"/>
            <c:extLst>
              <c:ext xmlns:c16="http://schemas.microsoft.com/office/drawing/2014/chart" uri="{C3380CC4-5D6E-409C-BE32-E72D297353CC}">
                <c16:uniqueId val="{00000001-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2-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03-4256-4B46-98B1-6E72B6FAC33D}"/>
              </c:ext>
            </c:extLst>
          </c:dPt>
          <c:xVal>
            <c:numRef>
              <c:f>'31. pba intensities'!$B$2:$F$2</c:f>
              <c:numCache>
                <c:formatCode>0.0</c:formatCode>
                <c:ptCount val="5"/>
                <c:pt idx="0">
                  <c:v>27.582259000000001</c:v>
                </c:pt>
                <c:pt idx="1">
                  <c:v>7.2898839999999998</c:v>
                </c:pt>
                <c:pt idx="2">
                  <c:v>4.7840290000000003</c:v>
                </c:pt>
                <c:pt idx="4">
                  <c:v>5.4897359999999997</c:v>
                </c:pt>
              </c:numCache>
            </c:numRef>
          </c:xVal>
          <c:yVal>
            <c:numRef>
              <c:f>'31. pba intensities'!$L$2:$P$2</c:f>
              <c:numCache>
                <c:formatCode>General</c:formatCode>
                <c:ptCount val="5"/>
                <c:pt idx="0">
                  <c:v>8</c:v>
                </c:pt>
                <c:pt idx="1">
                  <c:v>8</c:v>
                </c:pt>
                <c:pt idx="2">
                  <c:v>8</c:v>
                </c:pt>
                <c:pt idx="3">
                  <c:v>8</c:v>
                </c:pt>
                <c:pt idx="4">
                  <c:v>8</c:v>
                </c:pt>
              </c:numCache>
            </c:numRef>
          </c:yVal>
          <c:smooth val="0"/>
          <c:extLst>
            <c:ext xmlns:c16="http://schemas.microsoft.com/office/drawing/2014/chart" uri="{C3380CC4-5D6E-409C-BE32-E72D297353CC}">
              <c16:uniqueId val="{00000004-4256-4B46-98B1-6E72B6FAC33D}"/>
            </c:ext>
          </c:extLst>
        </c:ser>
        <c:ser>
          <c:idx val="1"/>
          <c:order val="1"/>
          <c:tx>
            <c:strRef>
              <c:f>'31. pba intensities'!$A$3</c:f>
              <c:strCache>
                <c:ptCount val="1"/>
                <c:pt idx="0">
                  <c:v>food sales</c:v>
                </c:pt>
              </c:strCache>
            </c:strRef>
          </c:tx>
          <c:spPr>
            <a:ln w="25400" cap="rnd">
              <a:noFill/>
              <a:round/>
            </a:ln>
            <a:effectLst/>
          </c:spPr>
          <c:marker>
            <c:symbol val="circle"/>
            <c:size val="12"/>
            <c:spPr>
              <a:solidFill>
                <a:schemeClr val="accent2"/>
              </a:solidFill>
              <a:ln w="9525">
                <a:noFill/>
              </a:ln>
              <a:effectLst/>
            </c:spPr>
          </c:marker>
          <c:dPt>
            <c:idx val="0"/>
            <c:marker>
              <c:symbol val="circle"/>
              <c:size val="12"/>
              <c:spPr>
                <a:solidFill>
                  <a:schemeClr val="accent5"/>
                </a:solidFill>
                <a:ln w="9525">
                  <a:noFill/>
                </a:ln>
                <a:effectLst/>
              </c:spPr>
            </c:marker>
            <c:bubble3D val="0"/>
            <c:extLst>
              <c:ext xmlns:c16="http://schemas.microsoft.com/office/drawing/2014/chart" uri="{C3380CC4-5D6E-409C-BE32-E72D297353CC}">
                <c16:uniqueId val="{00000005-4256-4B46-98B1-6E72B6FAC33D}"/>
              </c:ext>
            </c:extLst>
          </c:dPt>
          <c:dPt>
            <c:idx val="1"/>
            <c:marker>
              <c:symbol val="circle"/>
              <c:size val="12"/>
              <c:spPr>
                <a:solidFill>
                  <a:schemeClr val="accent1"/>
                </a:solidFill>
                <a:ln w="9525">
                  <a:noFill/>
                </a:ln>
                <a:effectLst/>
              </c:spPr>
            </c:marker>
            <c:bubble3D val="0"/>
            <c:extLst>
              <c:ext xmlns:c16="http://schemas.microsoft.com/office/drawing/2014/chart" uri="{C3380CC4-5D6E-409C-BE32-E72D297353CC}">
                <c16:uniqueId val="{00000006-4256-4B46-98B1-6E72B6FAC33D}"/>
              </c:ext>
            </c:extLst>
          </c:dPt>
          <c:dPt>
            <c:idx val="2"/>
            <c:marker>
              <c:symbol val="circle"/>
              <c:size val="13"/>
              <c:spPr>
                <a:solidFill>
                  <a:schemeClr val="accent1">
                    <a:lumMod val="50000"/>
                  </a:schemeClr>
                </a:solidFill>
                <a:ln w="9525">
                  <a:noFill/>
                </a:ln>
                <a:effectLst/>
              </c:spPr>
            </c:marker>
            <c:bubble3D val="0"/>
            <c:extLst>
              <c:ext xmlns:c16="http://schemas.microsoft.com/office/drawing/2014/chart" uri="{C3380CC4-5D6E-409C-BE32-E72D297353CC}">
                <c16:uniqueId val="{00000007-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8-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09-4256-4B46-98B1-6E72B6FAC33D}"/>
              </c:ext>
            </c:extLst>
          </c:dPt>
          <c:xVal>
            <c:numRef>
              <c:f>'31. pba intensities'!$B$3:$F$3</c:f>
              <c:numCache>
                <c:formatCode>0.0</c:formatCode>
                <c:ptCount val="5"/>
                <c:pt idx="0">
                  <c:v>36.627679000000001</c:v>
                </c:pt>
                <c:pt idx="1">
                  <c:v>7.1499889999999997</c:v>
                </c:pt>
                <c:pt idx="2">
                  <c:v>13.108256000000001</c:v>
                </c:pt>
                <c:pt idx="4">
                  <c:v>13.092382000000001</c:v>
                </c:pt>
              </c:numCache>
            </c:numRef>
          </c:xVal>
          <c:yVal>
            <c:numRef>
              <c:f>'31. pba intensities'!$L$3:$P$3</c:f>
              <c:numCache>
                <c:formatCode>General</c:formatCode>
                <c:ptCount val="5"/>
                <c:pt idx="0">
                  <c:v>7.5</c:v>
                </c:pt>
                <c:pt idx="1">
                  <c:v>7.5</c:v>
                </c:pt>
                <c:pt idx="2">
                  <c:v>7.5</c:v>
                </c:pt>
                <c:pt idx="3">
                  <c:v>7.5</c:v>
                </c:pt>
                <c:pt idx="4">
                  <c:v>7.5</c:v>
                </c:pt>
              </c:numCache>
            </c:numRef>
          </c:yVal>
          <c:smooth val="0"/>
          <c:extLst>
            <c:ext xmlns:c16="http://schemas.microsoft.com/office/drawing/2014/chart" uri="{C3380CC4-5D6E-409C-BE32-E72D297353CC}">
              <c16:uniqueId val="{0000000A-4256-4B46-98B1-6E72B6FAC33D}"/>
            </c:ext>
          </c:extLst>
        </c:ser>
        <c:ser>
          <c:idx val="2"/>
          <c:order val="2"/>
          <c:tx>
            <c:strRef>
              <c:f>'31. pba intensities'!$A$4</c:f>
              <c:strCache>
                <c:ptCount val="1"/>
                <c:pt idx="0">
                  <c:v>food service</c:v>
                </c:pt>
              </c:strCache>
            </c:strRef>
          </c:tx>
          <c:spPr>
            <a:ln w="25400" cap="rnd">
              <a:noFill/>
              <a:round/>
            </a:ln>
            <a:effectLst/>
          </c:spPr>
          <c:marker>
            <c:symbol val="circle"/>
            <c:size val="12"/>
            <c:spPr>
              <a:solidFill>
                <a:schemeClr val="accent3"/>
              </a:solidFill>
              <a:ln w="9525">
                <a:noFill/>
              </a:ln>
              <a:effectLst/>
            </c:spPr>
          </c:marker>
          <c:dPt>
            <c:idx val="0"/>
            <c:marker>
              <c:symbol val="circle"/>
              <c:size val="12"/>
              <c:spPr>
                <a:solidFill>
                  <a:schemeClr val="accent5"/>
                </a:solidFill>
                <a:ln w="9525">
                  <a:noFill/>
                </a:ln>
                <a:effectLst/>
              </c:spPr>
            </c:marker>
            <c:bubble3D val="0"/>
            <c:extLst>
              <c:ext xmlns:c16="http://schemas.microsoft.com/office/drawing/2014/chart" uri="{C3380CC4-5D6E-409C-BE32-E72D297353CC}">
                <c16:uniqueId val="{0000000B-4256-4B46-98B1-6E72B6FAC33D}"/>
              </c:ext>
            </c:extLst>
          </c:dPt>
          <c:dPt>
            <c:idx val="1"/>
            <c:marker>
              <c:symbol val="circle"/>
              <c:size val="12"/>
              <c:spPr>
                <a:solidFill>
                  <a:schemeClr val="accent1"/>
                </a:solidFill>
                <a:ln w="9525">
                  <a:noFill/>
                </a:ln>
                <a:effectLst/>
              </c:spPr>
            </c:marker>
            <c:bubble3D val="0"/>
            <c:extLst>
              <c:ext xmlns:c16="http://schemas.microsoft.com/office/drawing/2014/chart" uri="{C3380CC4-5D6E-409C-BE32-E72D297353CC}">
                <c16:uniqueId val="{0000000C-4256-4B46-98B1-6E72B6FAC33D}"/>
              </c:ext>
            </c:extLst>
          </c:dPt>
          <c:dPt>
            <c:idx val="2"/>
            <c:marker>
              <c:symbol val="circle"/>
              <c:size val="12"/>
              <c:spPr>
                <a:solidFill>
                  <a:schemeClr val="accent1">
                    <a:lumMod val="50000"/>
                  </a:schemeClr>
                </a:solidFill>
                <a:ln w="9525">
                  <a:noFill/>
                </a:ln>
                <a:effectLst/>
              </c:spPr>
            </c:marker>
            <c:bubble3D val="0"/>
            <c:extLst>
              <c:ext xmlns:c16="http://schemas.microsoft.com/office/drawing/2014/chart" uri="{C3380CC4-5D6E-409C-BE32-E72D297353CC}">
                <c16:uniqueId val="{0000000D-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E-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0F-4256-4B46-98B1-6E72B6FAC33D}"/>
              </c:ext>
            </c:extLst>
          </c:dPt>
          <c:xVal>
            <c:numRef>
              <c:f>'31. pba intensities'!$B$4:$F$4</c:f>
              <c:numCache>
                <c:formatCode>0.0</c:formatCode>
                <c:ptCount val="5"/>
                <c:pt idx="0">
                  <c:v>35.610694000000002</c:v>
                </c:pt>
                <c:pt idx="1">
                  <c:v>19.076045000000001</c:v>
                </c:pt>
                <c:pt idx="2">
                  <c:v>16.621770999999999</c:v>
                </c:pt>
                <c:pt idx="4">
                  <c:v>10.794143</c:v>
                </c:pt>
              </c:numCache>
            </c:numRef>
          </c:xVal>
          <c:yVal>
            <c:numRef>
              <c:f>'31. pba intensities'!$L$4:$P$4</c:f>
              <c:numCache>
                <c:formatCode>General</c:formatCode>
                <c:ptCount val="5"/>
                <c:pt idx="0">
                  <c:v>7</c:v>
                </c:pt>
                <c:pt idx="1">
                  <c:v>7</c:v>
                </c:pt>
                <c:pt idx="2">
                  <c:v>7</c:v>
                </c:pt>
                <c:pt idx="3">
                  <c:v>7</c:v>
                </c:pt>
                <c:pt idx="4">
                  <c:v>7</c:v>
                </c:pt>
              </c:numCache>
            </c:numRef>
          </c:yVal>
          <c:smooth val="0"/>
          <c:extLst>
            <c:ext xmlns:c16="http://schemas.microsoft.com/office/drawing/2014/chart" uri="{C3380CC4-5D6E-409C-BE32-E72D297353CC}">
              <c16:uniqueId val="{00000010-4256-4B46-98B1-6E72B6FAC33D}"/>
            </c:ext>
          </c:extLst>
        </c:ser>
        <c:ser>
          <c:idx val="3"/>
          <c:order val="3"/>
          <c:tx>
            <c:strRef>
              <c:f>'31. pba intensities'!$A$5</c:f>
              <c:strCache>
                <c:ptCount val="1"/>
                <c:pt idx="0">
                  <c:v>inpatient health care</c:v>
                </c:pt>
              </c:strCache>
            </c:strRef>
          </c:tx>
          <c:spPr>
            <a:ln w="25400" cap="rnd">
              <a:noFill/>
              <a:round/>
            </a:ln>
            <a:effectLst/>
          </c:spPr>
          <c:marker>
            <c:symbol val="circle"/>
            <c:size val="12"/>
            <c:spPr>
              <a:solidFill>
                <a:schemeClr val="accent4"/>
              </a:solidFill>
              <a:ln w="9525">
                <a:noFill/>
              </a:ln>
              <a:effectLst/>
            </c:spPr>
          </c:marker>
          <c:dPt>
            <c:idx val="0"/>
            <c:marker>
              <c:symbol val="circle"/>
              <c:size val="12"/>
              <c:spPr>
                <a:solidFill>
                  <a:schemeClr val="accent5"/>
                </a:solidFill>
                <a:ln w="9525">
                  <a:noFill/>
                </a:ln>
                <a:effectLst/>
              </c:spPr>
            </c:marker>
            <c:bubble3D val="0"/>
            <c:extLst>
              <c:ext xmlns:c16="http://schemas.microsoft.com/office/drawing/2014/chart" uri="{C3380CC4-5D6E-409C-BE32-E72D297353CC}">
                <c16:uniqueId val="{00000011-4256-4B46-98B1-6E72B6FAC33D}"/>
              </c:ext>
            </c:extLst>
          </c:dPt>
          <c:dPt>
            <c:idx val="1"/>
            <c:marker>
              <c:symbol val="circle"/>
              <c:size val="12"/>
              <c:spPr>
                <a:solidFill>
                  <a:schemeClr val="accent1"/>
                </a:solidFill>
                <a:ln w="9525">
                  <a:noFill/>
                </a:ln>
                <a:effectLst/>
              </c:spPr>
            </c:marker>
            <c:bubble3D val="0"/>
            <c:extLst>
              <c:ext xmlns:c16="http://schemas.microsoft.com/office/drawing/2014/chart" uri="{C3380CC4-5D6E-409C-BE32-E72D297353CC}">
                <c16:uniqueId val="{00000012-4256-4B46-98B1-6E72B6FAC33D}"/>
              </c:ext>
            </c:extLst>
          </c:dPt>
          <c:dPt>
            <c:idx val="2"/>
            <c:marker>
              <c:symbol val="circle"/>
              <c:size val="12"/>
              <c:spPr>
                <a:solidFill>
                  <a:schemeClr val="accent1">
                    <a:lumMod val="50000"/>
                  </a:schemeClr>
                </a:solidFill>
                <a:ln w="9525">
                  <a:noFill/>
                </a:ln>
                <a:effectLst/>
              </c:spPr>
            </c:marker>
            <c:bubble3D val="0"/>
            <c:extLst>
              <c:ext xmlns:c16="http://schemas.microsoft.com/office/drawing/2014/chart" uri="{C3380CC4-5D6E-409C-BE32-E72D297353CC}">
                <c16:uniqueId val="{00000013-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14-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15-4256-4B46-98B1-6E72B6FAC33D}"/>
              </c:ext>
            </c:extLst>
          </c:dPt>
          <c:xVal>
            <c:numRef>
              <c:f>'31. pba intensities'!$B$5:$F$5</c:f>
              <c:numCache>
                <c:formatCode>0.0</c:formatCode>
                <c:ptCount val="5"/>
                <c:pt idx="0">
                  <c:v>62.627659000000001</c:v>
                </c:pt>
                <c:pt idx="1">
                  <c:v>13.761222999999999</c:v>
                </c:pt>
                <c:pt idx="2">
                  <c:v>28.566658</c:v>
                </c:pt>
                <c:pt idx="4">
                  <c:v>11.933623000000001</c:v>
                </c:pt>
              </c:numCache>
            </c:numRef>
          </c:xVal>
          <c:yVal>
            <c:numRef>
              <c:f>'31. pba intensities'!$L$5:$P$5</c:f>
              <c:numCache>
                <c:formatCode>General</c:formatCode>
                <c:ptCount val="5"/>
                <c:pt idx="0">
                  <c:v>6.5</c:v>
                </c:pt>
                <c:pt idx="1">
                  <c:v>6.5</c:v>
                </c:pt>
                <c:pt idx="2">
                  <c:v>6.5</c:v>
                </c:pt>
                <c:pt idx="3">
                  <c:v>6.5</c:v>
                </c:pt>
                <c:pt idx="4">
                  <c:v>6.5</c:v>
                </c:pt>
              </c:numCache>
            </c:numRef>
          </c:yVal>
          <c:smooth val="0"/>
          <c:extLst>
            <c:ext xmlns:c16="http://schemas.microsoft.com/office/drawing/2014/chart" uri="{C3380CC4-5D6E-409C-BE32-E72D297353CC}">
              <c16:uniqueId val="{00000016-4256-4B46-98B1-6E72B6FAC33D}"/>
            </c:ext>
          </c:extLst>
        </c:ser>
        <c:ser>
          <c:idx val="4"/>
          <c:order val="4"/>
          <c:tx>
            <c:strRef>
              <c:f>'31. pba intensities'!$A$6</c:f>
              <c:strCache>
                <c:ptCount val="1"/>
                <c:pt idx="0">
                  <c:v>outpatient health care</c:v>
                </c:pt>
              </c:strCache>
            </c:strRef>
          </c:tx>
          <c:spPr>
            <a:ln w="25400" cap="rnd">
              <a:noFill/>
              <a:round/>
            </a:ln>
            <a:effectLst/>
          </c:spPr>
          <c:marker>
            <c:symbol val="circle"/>
            <c:size val="12"/>
            <c:spPr>
              <a:solidFill>
                <a:schemeClr val="accent5"/>
              </a:solidFill>
              <a:ln w="9525">
                <a:noFill/>
              </a:ln>
              <a:effectLst/>
            </c:spPr>
          </c:marker>
          <c:dPt>
            <c:idx val="1"/>
            <c:marker>
              <c:symbol val="circle"/>
              <c:size val="12"/>
              <c:spPr>
                <a:solidFill>
                  <a:schemeClr val="accent1"/>
                </a:solidFill>
                <a:ln w="9525">
                  <a:noFill/>
                </a:ln>
                <a:effectLst/>
              </c:spPr>
            </c:marker>
            <c:bubble3D val="0"/>
            <c:extLst>
              <c:ext xmlns:c16="http://schemas.microsoft.com/office/drawing/2014/chart" uri="{C3380CC4-5D6E-409C-BE32-E72D297353CC}">
                <c16:uniqueId val="{00000017-4256-4B46-98B1-6E72B6FAC33D}"/>
              </c:ext>
            </c:extLst>
          </c:dPt>
          <c:dPt>
            <c:idx val="2"/>
            <c:marker>
              <c:symbol val="circle"/>
              <c:size val="12"/>
              <c:spPr>
                <a:solidFill>
                  <a:schemeClr val="accent1">
                    <a:lumMod val="50000"/>
                  </a:schemeClr>
                </a:solidFill>
                <a:ln w="9525">
                  <a:noFill/>
                </a:ln>
                <a:effectLst/>
              </c:spPr>
            </c:marker>
            <c:bubble3D val="0"/>
            <c:extLst>
              <c:ext xmlns:c16="http://schemas.microsoft.com/office/drawing/2014/chart" uri="{C3380CC4-5D6E-409C-BE32-E72D297353CC}">
                <c16:uniqueId val="{00000018-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19-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1A-4256-4B46-98B1-6E72B6FAC33D}"/>
              </c:ext>
            </c:extLst>
          </c:dPt>
          <c:xVal>
            <c:numRef>
              <c:f>'31. pba intensities'!$B$6:$F$6</c:f>
              <c:numCache>
                <c:formatCode>0.0</c:formatCode>
                <c:ptCount val="5"/>
                <c:pt idx="0">
                  <c:v>21.822900000000001</c:v>
                </c:pt>
                <c:pt idx="1">
                  <c:v>4.8671680000000004</c:v>
                </c:pt>
                <c:pt idx="2">
                  <c:v>19.055167000000001</c:v>
                </c:pt>
                <c:pt idx="4">
                  <c:v>12.498284</c:v>
                </c:pt>
              </c:numCache>
            </c:numRef>
          </c:xVal>
          <c:yVal>
            <c:numRef>
              <c:f>'31. pba intensities'!$L$6:$P$6</c:f>
              <c:numCache>
                <c:formatCode>General</c:formatCode>
                <c:ptCount val="5"/>
                <c:pt idx="0">
                  <c:v>6</c:v>
                </c:pt>
                <c:pt idx="1">
                  <c:v>6</c:v>
                </c:pt>
                <c:pt idx="2">
                  <c:v>6</c:v>
                </c:pt>
                <c:pt idx="3">
                  <c:v>6</c:v>
                </c:pt>
                <c:pt idx="4">
                  <c:v>6</c:v>
                </c:pt>
              </c:numCache>
            </c:numRef>
          </c:yVal>
          <c:smooth val="0"/>
          <c:extLst>
            <c:ext xmlns:c16="http://schemas.microsoft.com/office/drawing/2014/chart" uri="{C3380CC4-5D6E-409C-BE32-E72D297353CC}">
              <c16:uniqueId val="{0000001B-4256-4B46-98B1-6E72B6FAC33D}"/>
            </c:ext>
          </c:extLst>
        </c:ser>
        <c:ser>
          <c:idx val="5"/>
          <c:order val="5"/>
          <c:tx>
            <c:strRef>
              <c:f>'31. pba intensities'!$A$7</c:f>
              <c:strCache>
                <c:ptCount val="1"/>
                <c:pt idx="0">
                  <c:v>lodging</c:v>
                </c:pt>
              </c:strCache>
            </c:strRef>
          </c:tx>
          <c:spPr>
            <a:ln w="25400" cap="rnd">
              <a:noFill/>
              <a:round/>
            </a:ln>
            <a:effectLst/>
          </c:spPr>
          <c:marker>
            <c:symbol val="circle"/>
            <c:size val="12"/>
            <c:spPr>
              <a:solidFill>
                <a:schemeClr val="accent6"/>
              </a:solidFill>
              <a:ln w="9525">
                <a:noFill/>
              </a:ln>
              <a:effectLst/>
            </c:spPr>
          </c:marker>
          <c:dPt>
            <c:idx val="0"/>
            <c:marker>
              <c:symbol val="circle"/>
              <c:size val="12"/>
              <c:spPr>
                <a:solidFill>
                  <a:schemeClr val="accent5"/>
                </a:solidFill>
                <a:ln w="9525">
                  <a:noFill/>
                </a:ln>
                <a:effectLst/>
              </c:spPr>
            </c:marker>
            <c:bubble3D val="0"/>
            <c:extLst>
              <c:ext xmlns:c16="http://schemas.microsoft.com/office/drawing/2014/chart" uri="{C3380CC4-5D6E-409C-BE32-E72D297353CC}">
                <c16:uniqueId val="{0000001C-4256-4B46-98B1-6E72B6FAC33D}"/>
              </c:ext>
            </c:extLst>
          </c:dPt>
          <c:dPt>
            <c:idx val="1"/>
            <c:marker>
              <c:symbol val="circle"/>
              <c:size val="12"/>
              <c:spPr>
                <a:solidFill>
                  <a:schemeClr val="accent1"/>
                </a:solidFill>
                <a:ln w="9525">
                  <a:noFill/>
                </a:ln>
                <a:effectLst/>
              </c:spPr>
            </c:marker>
            <c:bubble3D val="0"/>
            <c:extLst>
              <c:ext xmlns:c16="http://schemas.microsoft.com/office/drawing/2014/chart" uri="{C3380CC4-5D6E-409C-BE32-E72D297353CC}">
                <c16:uniqueId val="{0000001D-4256-4B46-98B1-6E72B6FAC33D}"/>
              </c:ext>
            </c:extLst>
          </c:dPt>
          <c:dPt>
            <c:idx val="2"/>
            <c:marker>
              <c:symbol val="circle"/>
              <c:size val="12"/>
              <c:spPr>
                <a:solidFill>
                  <a:schemeClr val="accent1">
                    <a:lumMod val="50000"/>
                  </a:schemeClr>
                </a:solidFill>
                <a:ln w="9525">
                  <a:noFill/>
                </a:ln>
                <a:effectLst/>
              </c:spPr>
            </c:marker>
            <c:bubble3D val="0"/>
            <c:extLst>
              <c:ext xmlns:c16="http://schemas.microsoft.com/office/drawing/2014/chart" uri="{C3380CC4-5D6E-409C-BE32-E72D297353CC}">
                <c16:uniqueId val="{0000001E-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1F-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20-4256-4B46-98B1-6E72B6FAC33D}"/>
              </c:ext>
            </c:extLst>
          </c:dPt>
          <c:xVal>
            <c:numRef>
              <c:f>'31. pba intensities'!$B$7:$F$7</c:f>
              <c:numCache>
                <c:formatCode>0.0</c:formatCode>
                <c:ptCount val="5"/>
                <c:pt idx="0">
                  <c:v>15.716149</c:v>
                </c:pt>
                <c:pt idx="1">
                  <c:v>6.04413</c:v>
                </c:pt>
                <c:pt idx="2">
                  <c:v>12.465318</c:v>
                </c:pt>
                <c:pt idx="4">
                  <c:v>7.2143610000000002</c:v>
                </c:pt>
              </c:numCache>
            </c:numRef>
          </c:xVal>
          <c:yVal>
            <c:numRef>
              <c:f>'31. pba intensities'!$L$7:$P$7</c:f>
              <c:numCache>
                <c:formatCode>General</c:formatCode>
                <c:ptCount val="5"/>
                <c:pt idx="0">
                  <c:v>5.5</c:v>
                </c:pt>
                <c:pt idx="1">
                  <c:v>5.5</c:v>
                </c:pt>
                <c:pt idx="2">
                  <c:v>5.5</c:v>
                </c:pt>
                <c:pt idx="3">
                  <c:v>5.5</c:v>
                </c:pt>
                <c:pt idx="4">
                  <c:v>5.5</c:v>
                </c:pt>
              </c:numCache>
            </c:numRef>
          </c:yVal>
          <c:smooth val="0"/>
          <c:extLst>
            <c:ext xmlns:c16="http://schemas.microsoft.com/office/drawing/2014/chart" uri="{C3380CC4-5D6E-409C-BE32-E72D297353CC}">
              <c16:uniqueId val="{00000021-4256-4B46-98B1-6E72B6FAC33D}"/>
            </c:ext>
          </c:extLst>
        </c:ser>
        <c:ser>
          <c:idx val="6"/>
          <c:order val="6"/>
          <c:tx>
            <c:strRef>
              <c:f>'31. pba intensities'!$A$8</c:f>
              <c:strCache>
                <c:ptCount val="1"/>
                <c:pt idx="0">
                  <c:v>retail (other than mall)</c:v>
                </c:pt>
              </c:strCache>
            </c:strRef>
          </c:tx>
          <c:spPr>
            <a:ln w="25400" cap="rnd">
              <a:noFill/>
              <a:round/>
            </a:ln>
            <a:effectLst/>
          </c:spPr>
          <c:marker>
            <c:symbol val="circle"/>
            <c:size val="12"/>
            <c:spPr>
              <a:solidFill>
                <a:schemeClr val="accent1">
                  <a:lumMod val="60000"/>
                </a:schemeClr>
              </a:solidFill>
              <a:ln w="9525">
                <a:noFill/>
              </a:ln>
              <a:effectLst/>
            </c:spPr>
          </c:marker>
          <c:dPt>
            <c:idx val="0"/>
            <c:marker>
              <c:symbol val="circle"/>
              <c:size val="12"/>
              <c:spPr>
                <a:solidFill>
                  <a:schemeClr val="accent5"/>
                </a:solidFill>
                <a:ln w="9525">
                  <a:noFill/>
                </a:ln>
                <a:effectLst/>
              </c:spPr>
            </c:marker>
            <c:bubble3D val="0"/>
            <c:extLst>
              <c:ext xmlns:c16="http://schemas.microsoft.com/office/drawing/2014/chart" uri="{C3380CC4-5D6E-409C-BE32-E72D297353CC}">
                <c16:uniqueId val="{00000022-4256-4B46-98B1-6E72B6FAC33D}"/>
              </c:ext>
            </c:extLst>
          </c:dPt>
          <c:dPt>
            <c:idx val="1"/>
            <c:marker>
              <c:symbol val="circle"/>
              <c:size val="12"/>
              <c:spPr>
                <a:solidFill>
                  <a:schemeClr val="accent1"/>
                </a:solidFill>
                <a:ln w="9525">
                  <a:noFill/>
                </a:ln>
                <a:effectLst/>
              </c:spPr>
            </c:marker>
            <c:bubble3D val="0"/>
            <c:extLst>
              <c:ext xmlns:c16="http://schemas.microsoft.com/office/drawing/2014/chart" uri="{C3380CC4-5D6E-409C-BE32-E72D297353CC}">
                <c16:uniqueId val="{00000023-4256-4B46-98B1-6E72B6FAC33D}"/>
              </c:ext>
            </c:extLst>
          </c:dPt>
          <c:dPt>
            <c:idx val="2"/>
            <c:marker>
              <c:symbol val="circle"/>
              <c:size val="12"/>
              <c:spPr>
                <a:solidFill>
                  <a:schemeClr val="accent1">
                    <a:lumMod val="50000"/>
                  </a:schemeClr>
                </a:solidFill>
                <a:ln w="9525">
                  <a:noFill/>
                </a:ln>
                <a:effectLst/>
              </c:spPr>
            </c:marker>
            <c:bubble3D val="0"/>
            <c:extLst>
              <c:ext xmlns:c16="http://schemas.microsoft.com/office/drawing/2014/chart" uri="{C3380CC4-5D6E-409C-BE32-E72D297353CC}">
                <c16:uniqueId val="{00000024-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25-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26-4256-4B46-98B1-6E72B6FAC33D}"/>
              </c:ext>
            </c:extLst>
          </c:dPt>
          <c:xVal>
            <c:numRef>
              <c:f>'31. pba intensities'!$B$8:$F$8</c:f>
              <c:numCache>
                <c:formatCode>0.0</c:formatCode>
                <c:ptCount val="5"/>
                <c:pt idx="0">
                  <c:v>16.459921999999999</c:v>
                </c:pt>
                <c:pt idx="1">
                  <c:v>6.3839170000000003</c:v>
                </c:pt>
                <c:pt idx="2">
                  <c:v>11.70595</c:v>
                </c:pt>
                <c:pt idx="4">
                  <c:v>11.951926</c:v>
                </c:pt>
              </c:numCache>
            </c:numRef>
          </c:xVal>
          <c:yVal>
            <c:numRef>
              <c:f>'31. pba intensities'!$L$8:$P$8</c:f>
              <c:numCache>
                <c:formatCode>General</c:formatCode>
                <c:ptCount val="5"/>
                <c:pt idx="0">
                  <c:v>5</c:v>
                </c:pt>
                <c:pt idx="1">
                  <c:v>5</c:v>
                </c:pt>
                <c:pt idx="2">
                  <c:v>5</c:v>
                </c:pt>
                <c:pt idx="3">
                  <c:v>5</c:v>
                </c:pt>
                <c:pt idx="4">
                  <c:v>5</c:v>
                </c:pt>
              </c:numCache>
            </c:numRef>
          </c:yVal>
          <c:smooth val="0"/>
          <c:extLst>
            <c:ext xmlns:c16="http://schemas.microsoft.com/office/drawing/2014/chart" uri="{C3380CC4-5D6E-409C-BE32-E72D297353CC}">
              <c16:uniqueId val="{00000027-4256-4B46-98B1-6E72B6FAC33D}"/>
            </c:ext>
          </c:extLst>
        </c:ser>
        <c:ser>
          <c:idx val="7"/>
          <c:order val="7"/>
          <c:tx>
            <c:strRef>
              <c:f>'31. pba intensities'!$A$9</c:f>
              <c:strCache>
                <c:ptCount val="1"/>
                <c:pt idx="0">
                  <c:v>enclosed and strip malls</c:v>
                </c:pt>
              </c:strCache>
            </c:strRef>
          </c:tx>
          <c:spPr>
            <a:ln w="25400" cap="rnd">
              <a:noFill/>
              <a:round/>
            </a:ln>
            <a:effectLst/>
          </c:spPr>
          <c:marker>
            <c:symbol val="circle"/>
            <c:size val="12"/>
            <c:spPr>
              <a:solidFill>
                <a:schemeClr val="accent2">
                  <a:lumMod val="60000"/>
                </a:schemeClr>
              </a:solidFill>
              <a:ln w="9525">
                <a:noFill/>
              </a:ln>
              <a:effectLst/>
            </c:spPr>
          </c:marker>
          <c:dPt>
            <c:idx val="0"/>
            <c:marker>
              <c:symbol val="circle"/>
              <c:size val="12"/>
              <c:spPr>
                <a:solidFill>
                  <a:schemeClr val="accent5"/>
                </a:solidFill>
                <a:ln w="9525">
                  <a:noFill/>
                </a:ln>
                <a:effectLst/>
              </c:spPr>
            </c:marker>
            <c:bubble3D val="0"/>
            <c:extLst>
              <c:ext xmlns:c16="http://schemas.microsoft.com/office/drawing/2014/chart" uri="{C3380CC4-5D6E-409C-BE32-E72D297353CC}">
                <c16:uniqueId val="{00000028-4256-4B46-98B1-6E72B6FAC33D}"/>
              </c:ext>
            </c:extLst>
          </c:dPt>
          <c:dPt>
            <c:idx val="1"/>
            <c:marker>
              <c:symbol val="circle"/>
              <c:size val="12"/>
              <c:spPr>
                <a:solidFill>
                  <a:schemeClr val="accent1"/>
                </a:solidFill>
                <a:ln w="9525">
                  <a:noFill/>
                </a:ln>
                <a:effectLst/>
              </c:spPr>
            </c:marker>
            <c:bubble3D val="0"/>
            <c:extLst>
              <c:ext xmlns:c16="http://schemas.microsoft.com/office/drawing/2014/chart" uri="{C3380CC4-5D6E-409C-BE32-E72D297353CC}">
                <c16:uniqueId val="{00000029-4256-4B46-98B1-6E72B6FAC33D}"/>
              </c:ext>
            </c:extLst>
          </c:dPt>
          <c:dPt>
            <c:idx val="2"/>
            <c:marker>
              <c:symbol val="circle"/>
              <c:size val="12"/>
              <c:spPr>
                <a:solidFill>
                  <a:schemeClr val="accent1">
                    <a:lumMod val="50000"/>
                  </a:schemeClr>
                </a:solidFill>
                <a:ln w="9525">
                  <a:noFill/>
                </a:ln>
                <a:effectLst/>
              </c:spPr>
            </c:marker>
            <c:bubble3D val="0"/>
            <c:extLst>
              <c:ext xmlns:c16="http://schemas.microsoft.com/office/drawing/2014/chart" uri="{C3380CC4-5D6E-409C-BE32-E72D297353CC}">
                <c16:uniqueId val="{0000002A-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2B-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2C-4256-4B46-98B1-6E72B6FAC33D}"/>
              </c:ext>
            </c:extLst>
          </c:dPt>
          <c:xVal>
            <c:numRef>
              <c:f>'31. pba intensities'!$B$9:$F$9</c:f>
              <c:numCache>
                <c:formatCode>0.0</c:formatCode>
                <c:ptCount val="5"/>
                <c:pt idx="0">
                  <c:v>28.497612</c:v>
                </c:pt>
                <c:pt idx="1">
                  <c:v>7.0681139999999996</c:v>
                </c:pt>
                <c:pt idx="2">
                  <c:v>10.051151000000001</c:v>
                </c:pt>
                <c:pt idx="4">
                  <c:v>14.115716000000001</c:v>
                </c:pt>
              </c:numCache>
            </c:numRef>
          </c:xVal>
          <c:yVal>
            <c:numRef>
              <c:f>'31. pba intensities'!$L$9:$P$9</c:f>
              <c:numCache>
                <c:formatCode>General</c:formatCode>
                <c:ptCount val="5"/>
                <c:pt idx="0">
                  <c:v>4.5</c:v>
                </c:pt>
                <c:pt idx="1">
                  <c:v>4.5</c:v>
                </c:pt>
                <c:pt idx="2">
                  <c:v>4.5</c:v>
                </c:pt>
                <c:pt idx="3">
                  <c:v>4.5</c:v>
                </c:pt>
                <c:pt idx="4">
                  <c:v>4.5</c:v>
                </c:pt>
              </c:numCache>
            </c:numRef>
          </c:yVal>
          <c:smooth val="0"/>
          <c:extLst>
            <c:ext xmlns:c16="http://schemas.microsoft.com/office/drawing/2014/chart" uri="{C3380CC4-5D6E-409C-BE32-E72D297353CC}">
              <c16:uniqueId val="{0000002D-4256-4B46-98B1-6E72B6FAC33D}"/>
            </c:ext>
          </c:extLst>
        </c:ser>
        <c:ser>
          <c:idx val="8"/>
          <c:order val="8"/>
          <c:tx>
            <c:strRef>
              <c:f>'31. pba intensities'!$A$10</c:f>
              <c:strCache>
                <c:ptCount val="1"/>
                <c:pt idx="0">
                  <c:v>office</c:v>
                </c:pt>
              </c:strCache>
            </c:strRef>
          </c:tx>
          <c:spPr>
            <a:ln w="25400" cap="rnd">
              <a:noFill/>
              <a:round/>
            </a:ln>
            <a:effectLst/>
          </c:spPr>
          <c:marker>
            <c:symbol val="circle"/>
            <c:size val="12"/>
            <c:spPr>
              <a:solidFill>
                <a:schemeClr val="accent3">
                  <a:lumMod val="60000"/>
                </a:schemeClr>
              </a:solidFill>
              <a:ln w="9525">
                <a:noFill/>
              </a:ln>
              <a:effectLst/>
            </c:spPr>
          </c:marker>
          <c:dPt>
            <c:idx val="0"/>
            <c:marker>
              <c:symbol val="circle"/>
              <c:size val="12"/>
              <c:spPr>
                <a:solidFill>
                  <a:schemeClr val="accent5"/>
                </a:solidFill>
                <a:ln w="9525">
                  <a:noFill/>
                </a:ln>
                <a:effectLst/>
              </c:spPr>
            </c:marker>
            <c:bubble3D val="0"/>
            <c:extLst>
              <c:ext xmlns:c16="http://schemas.microsoft.com/office/drawing/2014/chart" uri="{C3380CC4-5D6E-409C-BE32-E72D297353CC}">
                <c16:uniqueId val="{0000002E-4256-4B46-98B1-6E72B6FAC33D}"/>
              </c:ext>
            </c:extLst>
          </c:dPt>
          <c:dPt>
            <c:idx val="1"/>
            <c:marker>
              <c:symbol val="circle"/>
              <c:size val="12"/>
              <c:spPr>
                <a:solidFill>
                  <a:schemeClr val="accent1"/>
                </a:solidFill>
                <a:ln w="9525">
                  <a:noFill/>
                </a:ln>
                <a:effectLst/>
              </c:spPr>
            </c:marker>
            <c:bubble3D val="0"/>
            <c:extLst>
              <c:ext xmlns:c16="http://schemas.microsoft.com/office/drawing/2014/chart" uri="{C3380CC4-5D6E-409C-BE32-E72D297353CC}">
                <c16:uniqueId val="{0000002F-4256-4B46-98B1-6E72B6FAC33D}"/>
              </c:ext>
            </c:extLst>
          </c:dPt>
          <c:dPt>
            <c:idx val="2"/>
            <c:marker>
              <c:symbol val="circle"/>
              <c:size val="12"/>
              <c:spPr>
                <a:solidFill>
                  <a:schemeClr val="accent1">
                    <a:lumMod val="50000"/>
                  </a:schemeClr>
                </a:solidFill>
                <a:ln w="9525">
                  <a:noFill/>
                </a:ln>
                <a:effectLst/>
              </c:spPr>
            </c:marker>
            <c:bubble3D val="0"/>
            <c:extLst>
              <c:ext xmlns:c16="http://schemas.microsoft.com/office/drawing/2014/chart" uri="{C3380CC4-5D6E-409C-BE32-E72D297353CC}">
                <c16:uniqueId val="{00000030-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31-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32-4256-4B46-98B1-6E72B6FAC33D}"/>
              </c:ext>
            </c:extLst>
          </c:dPt>
          <c:xVal>
            <c:numRef>
              <c:f>'31. pba intensities'!$B$10:$F$10</c:f>
              <c:numCache>
                <c:formatCode>0.0</c:formatCode>
                <c:ptCount val="5"/>
                <c:pt idx="0">
                  <c:v>20.065847999999999</c:v>
                </c:pt>
                <c:pt idx="1">
                  <c:v>5.1239290000000004</c:v>
                </c:pt>
                <c:pt idx="2">
                  <c:v>12.85777</c:v>
                </c:pt>
                <c:pt idx="4">
                  <c:v>7.8358840000000001</c:v>
                </c:pt>
              </c:numCache>
            </c:numRef>
          </c:xVal>
          <c:yVal>
            <c:numRef>
              <c:f>'31. pba intensities'!$L$10:$P$10</c:f>
              <c:numCache>
                <c:formatCode>General</c:formatCode>
                <c:ptCount val="5"/>
                <c:pt idx="0">
                  <c:v>4</c:v>
                </c:pt>
                <c:pt idx="1">
                  <c:v>4</c:v>
                </c:pt>
                <c:pt idx="2">
                  <c:v>4</c:v>
                </c:pt>
                <c:pt idx="3">
                  <c:v>4</c:v>
                </c:pt>
                <c:pt idx="4">
                  <c:v>4</c:v>
                </c:pt>
              </c:numCache>
            </c:numRef>
          </c:yVal>
          <c:smooth val="0"/>
          <c:extLst>
            <c:ext xmlns:c16="http://schemas.microsoft.com/office/drawing/2014/chart" uri="{C3380CC4-5D6E-409C-BE32-E72D297353CC}">
              <c16:uniqueId val="{00000033-4256-4B46-98B1-6E72B6FAC33D}"/>
            </c:ext>
          </c:extLst>
        </c:ser>
        <c:ser>
          <c:idx val="9"/>
          <c:order val="9"/>
          <c:tx>
            <c:strRef>
              <c:f>'31. pba intensities'!$A$11</c:f>
              <c:strCache>
                <c:ptCount val="1"/>
                <c:pt idx="0">
                  <c:v>public assembly</c:v>
                </c:pt>
              </c:strCache>
            </c:strRef>
          </c:tx>
          <c:spPr>
            <a:ln w="25400" cap="rnd">
              <a:noFill/>
              <a:round/>
            </a:ln>
            <a:effectLst/>
          </c:spPr>
          <c:marker>
            <c:symbol val="circle"/>
            <c:size val="12"/>
            <c:spPr>
              <a:solidFill>
                <a:schemeClr val="accent4">
                  <a:lumMod val="60000"/>
                </a:schemeClr>
              </a:solidFill>
              <a:ln w="9525">
                <a:noFill/>
              </a:ln>
              <a:effectLst/>
            </c:spPr>
          </c:marker>
          <c:dPt>
            <c:idx val="0"/>
            <c:marker>
              <c:symbol val="circle"/>
              <c:size val="12"/>
              <c:spPr>
                <a:solidFill>
                  <a:schemeClr val="accent5"/>
                </a:solidFill>
                <a:ln w="9525">
                  <a:noFill/>
                </a:ln>
                <a:effectLst/>
              </c:spPr>
            </c:marker>
            <c:bubble3D val="0"/>
            <c:extLst>
              <c:ext xmlns:c16="http://schemas.microsoft.com/office/drawing/2014/chart" uri="{C3380CC4-5D6E-409C-BE32-E72D297353CC}">
                <c16:uniqueId val="{00000034-4256-4B46-98B1-6E72B6FAC33D}"/>
              </c:ext>
            </c:extLst>
          </c:dPt>
          <c:dPt>
            <c:idx val="1"/>
            <c:marker>
              <c:symbol val="circle"/>
              <c:size val="12"/>
              <c:spPr>
                <a:solidFill>
                  <a:schemeClr val="accent1"/>
                </a:solidFill>
                <a:ln w="9525">
                  <a:noFill/>
                </a:ln>
                <a:effectLst/>
              </c:spPr>
            </c:marker>
            <c:bubble3D val="0"/>
            <c:extLst>
              <c:ext xmlns:c16="http://schemas.microsoft.com/office/drawing/2014/chart" uri="{C3380CC4-5D6E-409C-BE32-E72D297353CC}">
                <c16:uniqueId val="{00000035-4256-4B46-98B1-6E72B6FAC33D}"/>
              </c:ext>
            </c:extLst>
          </c:dPt>
          <c:dPt>
            <c:idx val="2"/>
            <c:marker>
              <c:symbol val="circle"/>
              <c:size val="12"/>
              <c:spPr>
                <a:solidFill>
                  <a:schemeClr val="accent1">
                    <a:lumMod val="50000"/>
                  </a:schemeClr>
                </a:solidFill>
                <a:ln w="9525">
                  <a:noFill/>
                </a:ln>
                <a:effectLst/>
              </c:spPr>
            </c:marker>
            <c:bubble3D val="0"/>
            <c:extLst>
              <c:ext xmlns:c16="http://schemas.microsoft.com/office/drawing/2014/chart" uri="{C3380CC4-5D6E-409C-BE32-E72D297353CC}">
                <c16:uniqueId val="{00000036-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37-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38-4256-4B46-98B1-6E72B6FAC33D}"/>
              </c:ext>
            </c:extLst>
          </c:dPt>
          <c:xVal>
            <c:numRef>
              <c:f>'31. pba intensities'!$B$11:$F$11</c:f>
              <c:numCache>
                <c:formatCode>0.0</c:formatCode>
                <c:ptCount val="5"/>
                <c:pt idx="0">
                  <c:v>41.442394999999998</c:v>
                </c:pt>
                <c:pt idx="1">
                  <c:v>15.794669000000001</c:v>
                </c:pt>
                <c:pt idx="2">
                  <c:v>3.9969070000000002</c:v>
                </c:pt>
                <c:pt idx="4">
                  <c:v>5.1267139999999998</c:v>
                </c:pt>
              </c:numCache>
            </c:numRef>
          </c:xVal>
          <c:yVal>
            <c:numRef>
              <c:f>'31. pba intensities'!$L$11:$P$11</c:f>
              <c:numCache>
                <c:formatCode>General</c:formatCode>
                <c:ptCount val="5"/>
                <c:pt idx="0">
                  <c:v>3.5</c:v>
                </c:pt>
                <c:pt idx="1">
                  <c:v>3.5</c:v>
                </c:pt>
                <c:pt idx="2">
                  <c:v>3.5</c:v>
                </c:pt>
                <c:pt idx="3">
                  <c:v>3.5</c:v>
                </c:pt>
                <c:pt idx="4">
                  <c:v>3.5</c:v>
                </c:pt>
              </c:numCache>
            </c:numRef>
          </c:yVal>
          <c:smooth val="0"/>
          <c:extLst>
            <c:ext xmlns:c16="http://schemas.microsoft.com/office/drawing/2014/chart" uri="{C3380CC4-5D6E-409C-BE32-E72D297353CC}">
              <c16:uniqueId val="{00000039-4256-4B46-98B1-6E72B6FAC33D}"/>
            </c:ext>
          </c:extLst>
        </c:ser>
        <c:ser>
          <c:idx val="10"/>
          <c:order val="10"/>
          <c:tx>
            <c:strRef>
              <c:f>'31. pba intensities'!$A$12</c:f>
              <c:strCache>
                <c:ptCount val="1"/>
                <c:pt idx="0">
                  <c:v>public order and safety</c:v>
                </c:pt>
              </c:strCache>
            </c:strRef>
          </c:tx>
          <c:spPr>
            <a:ln w="25400" cap="rnd">
              <a:noFill/>
              <a:round/>
            </a:ln>
            <a:effectLst/>
          </c:spPr>
          <c:marker>
            <c:symbol val="circle"/>
            <c:size val="12"/>
            <c:spPr>
              <a:solidFill>
                <a:schemeClr val="accent5">
                  <a:lumMod val="60000"/>
                </a:schemeClr>
              </a:solidFill>
              <a:ln w="9525">
                <a:noFill/>
              </a:ln>
              <a:effectLst/>
            </c:spPr>
          </c:marker>
          <c:dPt>
            <c:idx val="0"/>
            <c:marker>
              <c:symbol val="circle"/>
              <c:size val="12"/>
              <c:spPr>
                <a:solidFill>
                  <a:schemeClr val="accent5"/>
                </a:solidFill>
                <a:ln w="9525">
                  <a:noFill/>
                </a:ln>
                <a:effectLst/>
              </c:spPr>
            </c:marker>
            <c:bubble3D val="0"/>
            <c:extLst>
              <c:ext xmlns:c16="http://schemas.microsoft.com/office/drawing/2014/chart" uri="{C3380CC4-5D6E-409C-BE32-E72D297353CC}">
                <c16:uniqueId val="{0000003A-4256-4B46-98B1-6E72B6FAC33D}"/>
              </c:ext>
            </c:extLst>
          </c:dPt>
          <c:dPt>
            <c:idx val="1"/>
            <c:marker>
              <c:symbol val="circle"/>
              <c:size val="12"/>
              <c:spPr>
                <a:solidFill>
                  <a:schemeClr val="accent1"/>
                </a:solidFill>
                <a:ln w="9525">
                  <a:noFill/>
                </a:ln>
                <a:effectLst/>
              </c:spPr>
            </c:marker>
            <c:bubble3D val="0"/>
            <c:extLst>
              <c:ext xmlns:c16="http://schemas.microsoft.com/office/drawing/2014/chart" uri="{C3380CC4-5D6E-409C-BE32-E72D297353CC}">
                <c16:uniqueId val="{0000003B-4256-4B46-98B1-6E72B6FAC33D}"/>
              </c:ext>
            </c:extLst>
          </c:dPt>
          <c:dPt>
            <c:idx val="2"/>
            <c:marker>
              <c:symbol val="circle"/>
              <c:size val="12"/>
              <c:spPr>
                <a:solidFill>
                  <a:schemeClr val="accent1">
                    <a:lumMod val="50000"/>
                  </a:schemeClr>
                </a:solidFill>
                <a:ln w="9525">
                  <a:noFill/>
                </a:ln>
                <a:effectLst/>
              </c:spPr>
            </c:marker>
            <c:bubble3D val="0"/>
            <c:extLst>
              <c:ext xmlns:c16="http://schemas.microsoft.com/office/drawing/2014/chart" uri="{C3380CC4-5D6E-409C-BE32-E72D297353CC}">
                <c16:uniqueId val="{0000003C-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3D-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3E-4256-4B46-98B1-6E72B6FAC33D}"/>
              </c:ext>
            </c:extLst>
          </c:dPt>
          <c:xVal>
            <c:numRef>
              <c:f>'31. pba intensities'!$B$12:$F$12</c:f>
              <c:numCache>
                <c:formatCode>0.0</c:formatCode>
                <c:ptCount val="5"/>
                <c:pt idx="0">
                  <c:v>30.161519999999999</c:v>
                </c:pt>
                <c:pt idx="1">
                  <c:v>9.1672899999999995</c:v>
                </c:pt>
                <c:pt idx="2">
                  <c:v>6.0506719999999996</c:v>
                </c:pt>
                <c:pt idx="4">
                  <c:v>11.515226999999999</c:v>
                </c:pt>
              </c:numCache>
            </c:numRef>
          </c:xVal>
          <c:yVal>
            <c:numRef>
              <c:f>'31. pba intensities'!$L$12:$P$12</c:f>
              <c:numCache>
                <c:formatCode>General</c:formatCode>
                <c:ptCount val="5"/>
                <c:pt idx="0">
                  <c:v>3</c:v>
                </c:pt>
                <c:pt idx="1">
                  <c:v>3</c:v>
                </c:pt>
                <c:pt idx="2">
                  <c:v>3</c:v>
                </c:pt>
                <c:pt idx="3">
                  <c:v>3</c:v>
                </c:pt>
                <c:pt idx="4">
                  <c:v>3</c:v>
                </c:pt>
              </c:numCache>
            </c:numRef>
          </c:yVal>
          <c:smooth val="0"/>
          <c:extLst>
            <c:ext xmlns:c16="http://schemas.microsoft.com/office/drawing/2014/chart" uri="{C3380CC4-5D6E-409C-BE32-E72D297353CC}">
              <c16:uniqueId val="{0000003F-4256-4B46-98B1-6E72B6FAC33D}"/>
            </c:ext>
          </c:extLst>
        </c:ser>
        <c:ser>
          <c:idx val="11"/>
          <c:order val="11"/>
          <c:tx>
            <c:strRef>
              <c:f>'31. pba intensities'!$A$13</c:f>
              <c:strCache>
                <c:ptCount val="1"/>
                <c:pt idx="0">
                  <c:v>religious worship</c:v>
                </c:pt>
              </c:strCache>
            </c:strRef>
          </c:tx>
          <c:spPr>
            <a:ln w="25400" cap="rnd">
              <a:noFill/>
              <a:round/>
            </a:ln>
            <a:effectLst/>
          </c:spPr>
          <c:marker>
            <c:symbol val="circle"/>
            <c:size val="12"/>
            <c:spPr>
              <a:solidFill>
                <a:schemeClr val="accent6">
                  <a:lumMod val="60000"/>
                </a:schemeClr>
              </a:solidFill>
              <a:ln w="9525">
                <a:noFill/>
              </a:ln>
              <a:effectLst/>
            </c:spPr>
          </c:marker>
          <c:dPt>
            <c:idx val="0"/>
            <c:marker>
              <c:symbol val="circle"/>
              <c:size val="12"/>
              <c:spPr>
                <a:solidFill>
                  <a:schemeClr val="accent5"/>
                </a:solidFill>
                <a:ln w="9525">
                  <a:noFill/>
                </a:ln>
                <a:effectLst/>
              </c:spPr>
            </c:marker>
            <c:bubble3D val="0"/>
            <c:extLst>
              <c:ext xmlns:c16="http://schemas.microsoft.com/office/drawing/2014/chart" uri="{C3380CC4-5D6E-409C-BE32-E72D297353CC}">
                <c16:uniqueId val="{00000040-4256-4B46-98B1-6E72B6FAC33D}"/>
              </c:ext>
            </c:extLst>
          </c:dPt>
          <c:dPt>
            <c:idx val="1"/>
            <c:marker>
              <c:symbol val="circle"/>
              <c:size val="12"/>
              <c:spPr>
                <a:solidFill>
                  <a:schemeClr val="accent1"/>
                </a:solidFill>
                <a:ln w="9525">
                  <a:noFill/>
                </a:ln>
                <a:effectLst/>
              </c:spPr>
            </c:marker>
            <c:bubble3D val="0"/>
            <c:extLst>
              <c:ext xmlns:c16="http://schemas.microsoft.com/office/drawing/2014/chart" uri="{C3380CC4-5D6E-409C-BE32-E72D297353CC}">
                <c16:uniqueId val="{00000041-4256-4B46-98B1-6E72B6FAC33D}"/>
              </c:ext>
            </c:extLst>
          </c:dPt>
          <c:dPt>
            <c:idx val="2"/>
            <c:marker>
              <c:symbol val="circle"/>
              <c:size val="12"/>
              <c:spPr>
                <a:solidFill>
                  <a:schemeClr val="accent1">
                    <a:lumMod val="50000"/>
                  </a:schemeClr>
                </a:solidFill>
                <a:ln w="9525">
                  <a:noFill/>
                </a:ln>
                <a:effectLst/>
              </c:spPr>
            </c:marker>
            <c:bubble3D val="0"/>
            <c:extLst>
              <c:ext xmlns:c16="http://schemas.microsoft.com/office/drawing/2014/chart" uri="{C3380CC4-5D6E-409C-BE32-E72D297353CC}">
                <c16:uniqueId val="{00000042-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43-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44-4256-4B46-98B1-6E72B6FAC33D}"/>
              </c:ext>
            </c:extLst>
          </c:dPt>
          <c:xVal>
            <c:numRef>
              <c:f>'31. pba intensities'!$B$13:$F$13</c:f>
              <c:numCache>
                <c:formatCode>0.0</c:formatCode>
                <c:ptCount val="5"/>
                <c:pt idx="0">
                  <c:v>17.766368</c:v>
                </c:pt>
                <c:pt idx="1">
                  <c:v>4.0372170000000001</c:v>
                </c:pt>
                <c:pt idx="2">
                  <c:v>2.9093140000000002</c:v>
                </c:pt>
                <c:pt idx="4">
                  <c:v>3.403356</c:v>
                </c:pt>
              </c:numCache>
            </c:numRef>
          </c:xVal>
          <c:yVal>
            <c:numRef>
              <c:f>'31. pba intensities'!$L$13:$P$13</c:f>
              <c:numCache>
                <c:formatCode>General</c:formatCode>
                <c:ptCount val="5"/>
                <c:pt idx="0">
                  <c:v>2.5</c:v>
                </c:pt>
                <c:pt idx="1">
                  <c:v>2.5</c:v>
                </c:pt>
                <c:pt idx="2">
                  <c:v>2.5</c:v>
                </c:pt>
                <c:pt idx="3">
                  <c:v>2.5</c:v>
                </c:pt>
                <c:pt idx="4">
                  <c:v>2.5</c:v>
                </c:pt>
              </c:numCache>
            </c:numRef>
          </c:yVal>
          <c:smooth val="0"/>
          <c:extLst>
            <c:ext xmlns:c16="http://schemas.microsoft.com/office/drawing/2014/chart" uri="{C3380CC4-5D6E-409C-BE32-E72D297353CC}">
              <c16:uniqueId val="{00000045-4256-4B46-98B1-6E72B6FAC33D}"/>
            </c:ext>
          </c:extLst>
        </c:ser>
        <c:ser>
          <c:idx val="12"/>
          <c:order val="12"/>
          <c:tx>
            <c:strRef>
              <c:f>'31. pba intensities'!$A$14</c:f>
              <c:strCache>
                <c:ptCount val="1"/>
                <c:pt idx="0">
                  <c:v>service</c:v>
                </c:pt>
              </c:strCache>
            </c:strRef>
          </c:tx>
          <c:spPr>
            <a:ln w="25400" cap="rnd">
              <a:noFill/>
              <a:round/>
            </a:ln>
            <a:effectLst/>
          </c:spPr>
          <c:marker>
            <c:symbol val="circle"/>
            <c:size val="12"/>
            <c:spPr>
              <a:solidFill>
                <a:schemeClr val="accent1"/>
              </a:solidFill>
              <a:ln w="9525">
                <a:noFill/>
              </a:ln>
              <a:effectLst/>
            </c:spPr>
          </c:marker>
          <c:dPt>
            <c:idx val="0"/>
            <c:marker>
              <c:symbol val="circle"/>
              <c:size val="12"/>
              <c:spPr>
                <a:solidFill>
                  <a:schemeClr val="accent5"/>
                </a:solidFill>
                <a:ln w="9525">
                  <a:noFill/>
                </a:ln>
                <a:effectLst/>
              </c:spPr>
            </c:marker>
            <c:bubble3D val="0"/>
            <c:extLst>
              <c:ext xmlns:c16="http://schemas.microsoft.com/office/drawing/2014/chart" uri="{C3380CC4-5D6E-409C-BE32-E72D297353CC}">
                <c16:uniqueId val="{00000046-4256-4B46-98B1-6E72B6FAC33D}"/>
              </c:ext>
            </c:extLst>
          </c:dPt>
          <c:dPt>
            <c:idx val="2"/>
            <c:marker>
              <c:symbol val="circle"/>
              <c:size val="12"/>
              <c:spPr>
                <a:solidFill>
                  <a:schemeClr val="accent1">
                    <a:lumMod val="50000"/>
                  </a:schemeClr>
                </a:solidFill>
                <a:ln w="9525">
                  <a:noFill/>
                </a:ln>
                <a:effectLst/>
              </c:spPr>
            </c:marker>
            <c:bubble3D val="0"/>
            <c:extLst>
              <c:ext xmlns:c16="http://schemas.microsoft.com/office/drawing/2014/chart" uri="{C3380CC4-5D6E-409C-BE32-E72D297353CC}">
                <c16:uniqueId val="{00000047-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48-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49-4256-4B46-98B1-6E72B6FAC33D}"/>
              </c:ext>
            </c:extLst>
          </c:dPt>
          <c:xVal>
            <c:numRef>
              <c:f>'31. pba intensities'!$B$14:$F$14</c:f>
              <c:numCache>
                <c:formatCode>0.0</c:formatCode>
                <c:ptCount val="5"/>
                <c:pt idx="0">
                  <c:v>33.709516000000001</c:v>
                </c:pt>
                <c:pt idx="1">
                  <c:v>5.0387110000000002</c:v>
                </c:pt>
                <c:pt idx="2">
                  <c:v>3.012108</c:v>
                </c:pt>
                <c:pt idx="4">
                  <c:v>7.9100029999999997</c:v>
                </c:pt>
              </c:numCache>
            </c:numRef>
          </c:xVal>
          <c:yVal>
            <c:numRef>
              <c:f>'31. pba intensities'!$L$14:$P$14</c:f>
              <c:numCache>
                <c:formatCode>General</c:formatCode>
                <c:ptCount val="5"/>
                <c:pt idx="0">
                  <c:v>2</c:v>
                </c:pt>
                <c:pt idx="1">
                  <c:v>2</c:v>
                </c:pt>
                <c:pt idx="2">
                  <c:v>2</c:v>
                </c:pt>
                <c:pt idx="3">
                  <c:v>2</c:v>
                </c:pt>
                <c:pt idx="4">
                  <c:v>2</c:v>
                </c:pt>
              </c:numCache>
            </c:numRef>
          </c:yVal>
          <c:smooth val="0"/>
          <c:extLst>
            <c:ext xmlns:c16="http://schemas.microsoft.com/office/drawing/2014/chart" uri="{C3380CC4-5D6E-409C-BE32-E72D297353CC}">
              <c16:uniqueId val="{0000004A-4256-4B46-98B1-6E72B6FAC33D}"/>
            </c:ext>
          </c:extLst>
        </c:ser>
        <c:ser>
          <c:idx val="13"/>
          <c:order val="13"/>
          <c:tx>
            <c:strRef>
              <c:f>'31. pba intensities'!$A$15</c:f>
              <c:strCache>
                <c:ptCount val="1"/>
                <c:pt idx="0">
                  <c:v>warehouse and storage</c:v>
                </c:pt>
              </c:strCache>
            </c:strRef>
          </c:tx>
          <c:spPr>
            <a:ln w="25400" cap="rnd">
              <a:noFill/>
              <a:round/>
            </a:ln>
            <a:effectLst/>
          </c:spPr>
          <c:marker>
            <c:symbol val="circle"/>
            <c:size val="12"/>
            <c:spPr>
              <a:solidFill>
                <a:schemeClr val="accent2">
                  <a:lumMod val="80000"/>
                  <a:lumOff val="20000"/>
                </a:schemeClr>
              </a:solidFill>
              <a:ln w="9525">
                <a:noFill/>
              </a:ln>
              <a:effectLst/>
            </c:spPr>
          </c:marker>
          <c:dPt>
            <c:idx val="0"/>
            <c:marker>
              <c:symbol val="circle"/>
              <c:size val="12"/>
              <c:spPr>
                <a:solidFill>
                  <a:schemeClr val="accent5"/>
                </a:solidFill>
                <a:ln w="9525">
                  <a:noFill/>
                </a:ln>
                <a:effectLst/>
              </c:spPr>
            </c:marker>
            <c:bubble3D val="0"/>
            <c:extLst>
              <c:ext xmlns:c16="http://schemas.microsoft.com/office/drawing/2014/chart" uri="{C3380CC4-5D6E-409C-BE32-E72D297353CC}">
                <c16:uniqueId val="{0000004B-4256-4B46-98B1-6E72B6FAC33D}"/>
              </c:ext>
            </c:extLst>
          </c:dPt>
          <c:dPt>
            <c:idx val="1"/>
            <c:marker>
              <c:symbol val="circle"/>
              <c:size val="12"/>
              <c:spPr>
                <a:solidFill>
                  <a:schemeClr val="accent1"/>
                </a:solidFill>
                <a:ln w="9525">
                  <a:noFill/>
                </a:ln>
                <a:effectLst/>
              </c:spPr>
            </c:marker>
            <c:bubble3D val="0"/>
            <c:extLst>
              <c:ext xmlns:c16="http://schemas.microsoft.com/office/drawing/2014/chart" uri="{C3380CC4-5D6E-409C-BE32-E72D297353CC}">
                <c16:uniqueId val="{0000004C-4256-4B46-98B1-6E72B6FAC33D}"/>
              </c:ext>
            </c:extLst>
          </c:dPt>
          <c:dPt>
            <c:idx val="2"/>
            <c:marker>
              <c:symbol val="circle"/>
              <c:size val="12"/>
              <c:spPr>
                <a:solidFill>
                  <a:schemeClr val="accent1">
                    <a:lumMod val="50000"/>
                  </a:schemeClr>
                </a:solidFill>
                <a:ln w="9525">
                  <a:noFill/>
                </a:ln>
                <a:effectLst/>
              </c:spPr>
            </c:marker>
            <c:bubble3D val="0"/>
            <c:extLst>
              <c:ext xmlns:c16="http://schemas.microsoft.com/office/drawing/2014/chart" uri="{C3380CC4-5D6E-409C-BE32-E72D297353CC}">
                <c16:uniqueId val="{0000004D-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4E-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4F-4256-4B46-98B1-6E72B6FAC33D}"/>
              </c:ext>
            </c:extLst>
          </c:dPt>
          <c:xVal>
            <c:numRef>
              <c:f>'31. pba intensities'!$B$15:$F$15</c:f>
              <c:numCache>
                <c:formatCode>0.0</c:formatCode>
                <c:ptCount val="5"/>
                <c:pt idx="0">
                  <c:v>15.783264000000001</c:v>
                </c:pt>
                <c:pt idx="1">
                  <c:v>3.9205730000000001</c:v>
                </c:pt>
                <c:pt idx="2">
                  <c:v>1.685235</c:v>
                </c:pt>
                <c:pt idx="4">
                  <c:v>5.0790990000000003</c:v>
                </c:pt>
              </c:numCache>
            </c:numRef>
          </c:xVal>
          <c:yVal>
            <c:numRef>
              <c:f>'31. pba intensities'!$L$15:$P$15</c:f>
              <c:numCache>
                <c:formatCode>General</c:formatCode>
                <c:ptCount val="5"/>
                <c:pt idx="0">
                  <c:v>1.5</c:v>
                </c:pt>
                <c:pt idx="1">
                  <c:v>1.5</c:v>
                </c:pt>
                <c:pt idx="2">
                  <c:v>1.5</c:v>
                </c:pt>
                <c:pt idx="3">
                  <c:v>1.5</c:v>
                </c:pt>
                <c:pt idx="4">
                  <c:v>1.5</c:v>
                </c:pt>
              </c:numCache>
            </c:numRef>
          </c:yVal>
          <c:smooth val="0"/>
          <c:extLst>
            <c:ext xmlns:c16="http://schemas.microsoft.com/office/drawing/2014/chart" uri="{C3380CC4-5D6E-409C-BE32-E72D297353CC}">
              <c16:uniqueId val="{00000050-4256-4B46-98B1-6E72B6FAC33D}"/>
            </c:ext>
          </c:extLst>
        </c:ser>
        <c:ser>
          <c:idx val="14"/>
          <c:order val="14"/>
          <c:tx>
            <c:strRef>
              <c:f>'31. pba intensities'!$A$16</c:f>
              <c:strCache>
                <c:ptCount val="1"/>
                <c:pt idx="0">
                  <c:v>other</c:v>
                </c:pt>
              </c:strCache>
            </c:strRef>
          </c:tx>
          <c:spPr>
            <a:ln w="25400" cap="rnd">
              <a:noFill/>
              <a:round/>
            </a:ln>
            <a:effectLst/>
          </c:spPr>
          <c:marker>
            <c:symbol val="circle"/>
            <c:size val="12"/>
            <c:spPr>
              <a:solidFill>
                <a:schemeClr val="accent3">
                  <a:lumMod val="80000"/>
                  <a:lumOff val="20000"/>
                </a:schemeClr>
              </a:solidFill>
              <a:ln w="9525">
                <a:noFill/>
              </a:ln>
              <a:effectLst/>
            </c:spPr>
          </c:marker>
          <c:dPt>
            <c:idx val="0"/>
            <c:marker>
              <c:symbol val="circle"/>
              <c:size val="12"/>
              <c:spPr>
                <a:solidFill>
                  <a:schemeClr val="accent5"/>
                </a:solidFill>
                <a:ln w="9525">
                  <a:noFill/>
                </a:ln>
                <a:effectLst/>
              </c:spPr>
            </c:marker>
            <c:bubble3D val="0"/>
            <c:extLst>
              <c:ext xmlns:c16="http://schemas.microsoft.com/office/drawing/2014/chart" uri="{C3380CC4-5D6E-409C-BE32-E72D297353CC}">
                <c16:uniqueId val="{00000051-4256-4B46-98B1-6E72B6FAC33D}"/>
              </c:ext>
            </c:extLst>
          </c:dPt>
          <c:dPt>
            <c:idx val="1"/>
            <c:marker>
              <c:symbol val="circle"/>
              <c:size val="12"/>
              <c:spPr>
                <a:solidFill>
                  <a:schemeClr val="accent1"/>
                </a:solidFill>
                <a:ln w="9525">
                  <a:noFill/>
                </a:ln>
                <a:effectLst/>
              </c:spPr>
            </c:marker>
            <c:bubble3D val="0"/>
            <c:extLst>
              <c:ext xmlns:c16="http://schemas.microsoft.com/office/drawing/2014/chart" uri="{C3380CC4-5D6E-409C-BE32-E72D297353CC}">
                <c16:uniqueId val="{00000052-4256-4B46-98B1-6E72B6FAC33D}"/>
              </c:ext>
            </c:extLst>
          </c:dPt>
          <c:dPt>
            <c:idx val="2"/>
            <c:marker>
              <c:symbol val="circle"/>
              <c:size val="12"/>
              <c:spPr>
                <a:solidFill>
                  <a:schemeClr val="accent1">
                    <a:lumMod val="50000"/>
                  </a:schemeClr>
                </a:solidFill>
                <a:ln w="9525">
                  <a:noFill/>
                </a:ln>
                <a:effectLst/>
              </c:spPr>
            </c:marker>
            <c:bubble3D val="0"/>
            <c:extLst>
              <c:ext xmlns:c16="http://schemas.microsoft.com/office/drawing/2014/chart" uri="{C3380CC4-5D6E-409C-BE32-E72D297353CC}">
                <c16:uniqueId val="{00000053-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54-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55-4256-4B46-98B1-6E72B6FAC33D}"/>
              </c:ext>
            </c:extLst>
          </c:dPt>
          <c:xVal>
            <c:numRef>
              <c:f>'31. pba intensities'!$B$16:$F$16</c:f>
              <c:numCache>
                <c:formatCode>0.0</c:formatCode>
                <c:ptCount val="5"/>
                <c:pt idx="0">
                  <c:v>39.458193000000001</c:v>
                </c:pt>
                <c:pt idx="1">
                  <c:v>13.67</c:v>
                </c:pt>
                <c:pt idx="2">
                  <c:v>7.3403650000000003</c:v>
                </c:pt>
                <c:pt idx="4">
                  <c:v>12.698620999999999</c:v>
                </c:pt>
              </c:numCache>
            </c:numRef>
          </c:xVal>
          <c:yVal>
            <c:numRef>
              <c:f>'31. pba intensities'!$L$16:$P$16</c:f>
              <c:numCache>
                <c:formatCode>General</c:formatCode>
                <c:ptCount val="5"/>
                <c:pt idx="0">
                  <c:v>1</c:v>
                </c:pt>
                <c:pt idx="1">
                  <c:v>1</c:v>
                </c:pt>
                <c:pt idx="2">
                  <c:v>1</c:v>
                </c:pt>
                <c:pt idx="3">
                  <c:v>1</c:v>
                </c:pt>
                <c:pt idx="4">
                  <c:v>1</c:v>
                </c:pt>
              </c:numCache>
            </c:numRef>
          </c:yVal>
          <c:smooth val="0"/>
          <c:extLst>
            <c:ext xmlns:c16="http://schemas.microsoft.com/office/drawing/2014/chart" uri="{C3380CC4-5D6E-409C-BE32-E72D297353CC}">
              <c16:uniqueId val="{00000056-4256-4B46-98B1-6E72B6FAC33D}"/>
            </c:ext>
          </c:extLst>
        </c:ser>
        <c:ser>
          <c:idx val="15"/>
          <c:order val="15"/>
          <c:tx>
            <c:strRef>
              <c:f>'31. pba intensities'!$A$17</c:f>
              <c:strCache>
                <c:ptCount val="1"/>
                <c:pt idx="0">
                  <c:v>vacant</c:v>
                </c:pt>
              </c:strCache>
            </c:strRef>
          </c:tx>
          <c:spPr>
            <a:ln w="25400" cap="rnd">
              <a:noFill/>
              <a:round/>
            </a:ln>
            <a:effectLst/>
          </c:spPr>
          <c:marker>
            <c:symbol val="circle"/>
            <c:size val="12"/>
            <c:spPr>
              <a:solidFill>
                <a:schemeClr val="accent4">
                  <a:lumMod val="80000"/>
                  <a:lumOff val="20000"/>
                </a:schemeClr>
              </a:solidFill>
              <a:ln w="9525">
                <a:noFill/>
              </a:ln>
              <a:effectLst/>
            </c:spPr>
          </c:marker>
          <c:dPt>
            <c:idx val="0"/>
            <c:marker>
              <c:symbol val="circle"/>
              <c:size val="12"/>
              <c:spPr>
                <a:solidFill>
                  <a:schemeClr val="accent5"/>
                </a:solidFill>
                <a:ln w="9525">
                  <a:noFill/>
                </a:ln>
                <a:effectLst/>
              </c:spPr>
            </c:marker>
            <c:bubble3D val="0"/>
            <c:extLst>
              <c:ext xmlns:c16="http://schemas.microsoft.com/office/drawing/2014/chart" uri="{C3380CC4-5D6E-409C-BE32-E72D297353CC}">
                <c16:uniqueId val="{00000057-4256-4B46-98B1-6E72B6FAC33D}"/>
              </c:ext>
            </c:extLst>
          </c:dPt>
          <c:dPt>
            <c:idx val="1"/>
            <c:marker>
              <c:symbol val="circle"/>
              <c:size val="12"/>
              <c:spPr>
                <a:solidFill>
                  <a:schemeClr val="accent1"/>
                </a:solidFill>
                <a:ln w="9525">
                  <a:noFill/>
                </a:ln>
                <a:effectLst/>
              </c:spPr>
            </c:marker>
            <c:bubble3D val="0"/>
            <c:extLst>
              <c:ext xmlns:c16="http://schemas.microsoft.com/office/drawing/2014/chart" uri="{C3380CC4-5D6E-409C-BE32-E72D297353CC}">
                <c16:uniqueId val="{00000058-4256-4B46-98B1-6E72B6FAC33D}"/>
              </c:ext>
            </c:extLst>
          </c:dPt>
          <c:dPt>
            <c:idx val="2"/>
            <c:marker>
              <c:symbol val="circle"/>
              <c:size val="12"/>
              <c:spPr>
                <a:solidFill>
                  <a:schemeClr val="accent1">
                    <a:lumMod val="50000"/>
                  </a:schemeClr>
                </a:solidFill>
                <a:ln w="9525">
                  <a:noFill/>
                </a:ln>
                <a:effectLst/>
              </c:spPr>
            </c:marker>
            <c:bubble3D val="0"/>
            <c:extLst>
              <c:ext xmlns:c16="http://schemas.microsoft.com/office/drawing/2014/chart" uri="{C3380CC4-5D6E-409C-BE32-E72D297353CC}">
                <c16:uniqueId val="{00000059-4256-4B46-98B1-6E72B6FAC33D}"/>
              </c:ext>
            </c:extLst>
          </c:dPt>
          <c:dPt>
            <c:idx val="3"/>
            <c:marker>
              <c:symbol val="circle"/>
              <c:size val="12"/>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5A-4256-4B46-98B1-6E72B6FAC33D}"/>
              </c:ext>
            </c:extLst>
          </c:dPt>
          <c:dPt>
            <c:idx val="4"/>
            <c:marker>
              <c:symbol val="circle"/>
              <c:size val="12"/>
              <c:spPr>
                <a:solidFill>
                  <a:schemeClr val="accent4"/>
                </a:solidFill>
                <a:ln w="9525">
                  <a:noFill/>
                </a:ln>
                <a:effectLst/>
              </c:spPr>
            </c:marker>
            <c:bubble3D val="0"/>
            <c:extLst>
              <c:ext xmlns:c16="http://schemas.microsoft.com/office/drawing/2014/chart" uri="{C3380CC4-5D6E-409C-BE32-E72D297353CC}">
                <c16:uniqueId val="{0000005B-4256-4B46-98B1-6E72B6FAC33D}"/>
              </c:ext>
            </c:extLst>
          </c:dPt>
          <c:xVal>
            <c:numRef>
              <c:f>'31. pba intensities'!$B$17:$F$17</c:f>
              <c:numCache>
                <c:formatCode>0.0</c:formatCode>
                <c:ptCount val="5"/>
                <c:pt idx="0">
                  <c:v>17.645482999999999</c:v>
                </c:pt>
                <c:pt idx="1">
                  <c:v>5.3571479999999996</c:v>
                </c:pt>
                <c:pt idx="2">
                  <c:v>1.204439</c:v>
                </c:pt>
                <c:pt idx="4">
                  <c:v>2.5734439999999998</c:v>
                </c:pt>
              </c:numCache>
            </c:numRef>
          </c:xVal>
          <c:yVal>
            <c:numRef>
              <c:f>'31. pba intensities'!$L$17:$P$17</c:f>
              <c:numCache>
                <c:formatCode>General</c:formatCode>
                <c:ptCount val="5"/>
                <c:pt idx="0">
                  <c:v>0.5</c:v>
                </c:pt>
                <c:pt idx="1">
                  <c:v>0.5</c:v>
                </c:pt>
                <c:pt idx="2">
                  <c:v>0.5</c:v>
                </c:pt>
                <c:pt idx="3">
                  <c:v>0.5</c:v>
                </c:pt>
                <c:pt idx="4">
                  <c:v>0.5</c:v>
                </c:pt>
              </c:numCache>
            </c:numRef>
          </c:yVal>
          <c:smooth val="0"/>
          <c:extLst>
            <c:ext xmlns:c16="http://schemas.microsoft.com/office/drawing/2014/chart" uri="{C3380CC4-5D6E-409C-BE32-E72D297353CC}">
              <c16:uniqueId val="{0000005C-4256-4B46-98B1-6E72B6FAC33D}"/>
            </c:ext>
          </c:extLst>
        </c:ser>
        <c:dLbls>
          <c:showLegendKey val="0"/>
          <c:showVal val="0"/>
          <c:showCatName val="0"/>
          <c:showSerName val="0"/>
          <c:showPercent val="0"/>
          <c:showBubbleSize val="0"/>
        </c:dLbls>
        <c:axId val="-689345232"/>
        <c:axId val="-689347952"/>
      </c:scatterChart>
      <c:valAx>
        <c:axId val="-6893452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solidFill>
                      <a:sysClr val="windowText" lastClr="000000"/>
                    </a:solidFill>
                    <a:latin typeface="Arial" panose="020B0604020202020204" pitchFamily="34" charset="0"/>
                    <a:cs typeface="Arial" panose="020B0604020202020204" pitchFamily="34" charset="0"/>
                  </a:rPr>
                  <a:t>thousand Btu</a:t>
                </a:r>
                <a:r>
                  <a:rPr lang="en-US" baseline="0" dirty="0">
                    <a:solidFill>
                      <a:sysClr val="windowText" lastClr="000000"/>
                    </a:solidFill>
                    <a:latin typeface="Arial" panose="020B0604020202020204" pitchFamily="34" charset="0"/>
                    <a:cs typeface="Arial" panose="020B0604020202020204" pitchFamily="34" charset="0"/>
                  </a:rPr>
                  <a:t> per </a:t>
                </a:r>
                <a:r>
                  <a:rPr lang="en-US" dirty="0">
                    <a:solidFill>
                      <a:sysClr val="windowText" lastClr="000000"/>
                    </a:solidFill>
                    <a:latin typeface="Arial" panose="020B0604020202020204" pitchFamily="34" charset="0"/>
                    <a:cs typeface="Arial" panose="020B0604020202020204" pitchFamily="34" charset="0"/>
                  </a:rPr>
                  <a:t>square foot</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9347952"/>
        <c:crosses val="autoZero"/>
        <c:crossBetween val="midCat"/>
      </c:valAx>
      <c:valAx>
        <c:axId val="-689347952"/>
        <c:scaling>
          <c:orientation val="minMax"/>
          <c:max val="8.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345232"/>
        <c:crosses val="autoZero"/>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dirty="0"/>
              <a:t>space heating</a:t>
            </a:r>
          </a:p>
        </c:rich>
      </c:tx>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'climate intensities'!$B$1</c:f>
              <c:strCache>
                <c:ptCount val="1"/>
                <c:pt idx="0">
                  <c:v>heating</c:v>
                </c:pt>
              </c:strCache>
            </c:strRef>
          </c:tx>
          <c:spPr>
            <a:solidFill>
              <a:schemeClr val="accent5"/>
            </a:solidFill>
            <a:ln>
              <a:noFill/>
            </a:ln>
            <a:effectLst/>
          </c:spPr>
          <c:invertIfNegative val="0"/>
          <c:cat>
            <c:strRef>
              <c:f>'climate intensities'!$A$2:$A$6</c:f>
              <c:strCache>
                <c:ptCount val="5"/>
                <c:pt idx="0">
                  <c:v>Cold or very cold</c:v>
                </c:pt>
                <c:pt idx="1">
                  <c:v>Cool</c:v>
                </c:pt>
                <c:pt idx="2">
                  <c:v>Mixed mild</c:v>
                </c:pt>
                <c:pt idx="3">
                  <c:v>Warm</c:v>
                </c:pt>
                <c:pt idx="4">
                  <c:v>Hot or very hot</c:v>
                </c:pt>
              </c:strCache>
            </c:strRef>
          </c:cat>
          <c:val>
            <c:numRef>
              <c:f>'climate intensities'!$B$2:$B$6</c:f>
              <c:numCache>
                <c:formatCode>0.0</c:formatCode>
                <c:ptCount val="5"/>
                <c:pt idx="0">
                  <c:v>36.096763000000003</c:v>
                </c:pt>
                <c:pt idx="1">
                  <c:v>33.259286000000003</c:v>
                </c:pt>
                <c:pt idx="2">
                  <c:v>29.271902000000001</c:v>
                </c:pt>
                <c:pt idx="3">
                  <c:v>16.521006</c:v>
                </c:pt>
                <c:pt idx="4">
                  <c:v>6.301577</c:v>
                </c:pt>
              </c:numCache>
            </c:numRef>
          </c:val>
          <c:extLst>
            <c:ext xmlns:c16="http://schemas.microsoft.com/office/drawing/2014/chart" uri="{C3380CC4-5D6E-409C-BE32-E72D297353CC}">
              <c16:uniqueId val="{00000000-DB51-4607-B1C5-791961F2EBF9}"/>
            </c:ext>
          </c:extLst>
        </c:ser>
        <c:dLbls>
          <c:showLegendKey val="0"/>
          <c:showVal val="0"/>
          <c:showCatName val="0"/>
          <c:showSerName val="0"/>
          <c:showPercent val="0"/>
          <c:showBubbleSize val="0"/>
        </c:dLbls>
        <c:gapWidth val="70"/>
        <c:axId val="-689344144"/>
        <c:axId val="-689343056"/>
      </c:barChart>
      <c:catAx>
        <c:axId val="-689344144"/>
        <c:scaling>
          <c:orientation val="maxMin"/>
        </c:scaling>
        <c:delete val="0"/>
        <c:axPos val="l"/>
        <c:numFmt formatCode="General" sourceLinked="1"/>
        <c:majorTickMark val="none"/>
        <c:minorTickMark val="none"/>
        <c:tickLblPos val="none"/>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343056"/>
        <c:crosses val="autoZero"/>
        <c:auto val="1"/>
        <c:lblAlgn val="ctr"/>
        <c:lblOffset val="100"/>
        <c:noMultiLvlLbl val="0"/>
      </c:catAx>
      <c:valAx>
        <c:axId val="-689343056"/>
        <c:scaling>
          <c:orientation val="minMax"/>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934414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'9. shares'!$L$2</c:f>
              <c:strCache>
                <c:ptCount val="1"/>
                <c:pt idx="0">
                  <c:v>electricity</c:v>
                </c:pt>
              </c:strCache>
            </c:strRef>
          </c:tx>
          <c:spPr>
            <a:solidFill>
              <a:schemeClr val="tx2"/>
            </a:solidFill>
            <a:ln>
              <a:noFill/>
            </a:ln>
            <a:effectLst/>
          </c:spPr>
          <c:invertIfNegative val="0"/>
          <c:cat>
            <c:numRef>
              <c:f>'9. shares'!$M$1:$V$1</c:f>
              <c:numCache>
                <c:formatCode>General</c:formatCode>
                <c:ptCount val="10"/>
                <c:pt idx="0">
                  <c:v>1979</c:v>
                </c:pt>
                <c:pt idx="1">
                  <c:v>1983</c:v>
                </c:pt>
                <c:pt idx="2">
                  <c:v>1986</c:v>
                </c:pt>
                <c:pt idx="3">
                  <c:v>1989</c:v>
                </c:pt>
                <c:pt idx="4">
                  <c:v>1992</c:v>
                </c:pt>
                <c:pt idx="5">
                  <c:v>1995</c:v>
                </c:pt>
                <c:pt idx="6">
                  <c:v>1999</c:v>
                </c:pt>
                <c:pt idx="7">
                  <c:v>2003</c:v>
                </c:pt>
                <c:pt idx="8">
                  <c:v>2012</c:v>
                </c:pt>
                <c:pt idx="9">
                  <c:v>2018</c:v>
                </c:pt>
              </c:numCache>
            </c:numRef>
          </c:cat>
          <c:val>
            <c:numRef>
              <c:f>'9. shares'!$M$2:$V$2</c:f>
              <c:numCache>
                <c:formatCode>0%</c:formatCode>
                <c:ptCount val="10"/>
                <c:pt idx="0">
                  <c:v>0.38444368131868134</c:v>
                </c:pt>
                <c:pt idx="1">
                  <c:v>0.44141838786327908</c:v>
                </c:pt>
                <c:pt idx="2">
                  <c:v>0.48020896122161943</c:v>
                </c:pt>
                <c:pt idx="3">
                  <c:v>0.47909467864547339</c:v>
                </c:pt>
                <c:pt idx="4">
                  <c:v>0.47522768670309656</c:v>
                </c:pt>
                <c:pt idx="5">
                  <c:v>0.4900413378429162</c:v>
                </c:pt>
                <c:pt idx="6">
                  <c:v>0.54038025466596895</c:v>
                </c:pt>
                <c:pt idx="7">
                  <c:v>0.54560784914916449</c:v>
                </c:pt>
                <c:pt idx="8">
                  <c:v>0.60898908673176333</c:v>
                </c:pt>
                <c:pt idx="9">
                  <c:v>0.60123699013454657</c:v>
                </c:pt>
              </c:numCache>
            </c:numRef>
          </c:val>
          <c:extLst>
            <c:ext xmlns:c16="http://schemas.microsoft.com/office/drawing/2014/chart" uri="{C3380CC4-5D6E-409C-BE32-E72D297353CC}">
              <c16:uniqueId val="{00000000-81B6-4A12-973A-904DF2B9A797}"/>
            </c:ext>
          </c:extLst>
        </c:ser>
        <c:ser>
          <c:idx val="1"/>
          <c:order val="1"/>
          <c:tx>
            <c:strRef>
              <c:f>'9. shares'!$L$3</c:f>
              <c:strCache>
                <c:ptCount val="1"/>
                <c:pt idx="0">
                  <c:v>natural gas</c:v>
                </c:pt>
              </c:strCache>
            </c:strRef>
          </c:tx>
          <c:spPr>
            <a:solidFill>
              <a:schemeClr val="accent1"/>
            </a:solidFill>
            <a:ln>
              <a:noFill/>
            </a:ln>
            <a:effectLst/>
          </c:spPr>
          <c:invertIfNegative val="0"/>
          <c:cat>
            <c:numRef>
              <c:f>'9. shares'!$M$1:$V$1</c:f>
              <c:numCache>
                <c:formatCode>General</c:formatCode>
                <c:ptCount val="10"/>
                <c:pt idx="0">
                  <c:v>1979</c:v>
                </c:pt>
                <c:pt idx="1">
                  <c:v>1983</c:v>
                </c:pt>
                <c:pt idx="2">
                  <c:v>1986</c:v>
                </c:pt>
                <c:pt idx="3">
                  <c:v>1989</c:v>
                </c:pt>
                <c:pt idx="4">
                  <c:v>1992</c:v>
                </c:pt>
                <c:pt idx="5">
                  <c:v>1995</c:v>
                </c:pt>
                <c:pt idx="6">
                  <c:v>1999</c:v>
                </c:pt>
                <c:pt idx="7">
                  <c:v>2003</c:v>
                </c:pt>
                <c:pt idx="8">
                  <c:v>2012</c:v>
                </c:pt>
                <c:pt idx="9">
                  <c:v>2018</c:v>
                </c:pt>
              </c:numCache>
            </c:numRef>
          </c:cat>
          <c:val>
            <c:numRef>
              <c:f>'9. shares'!$M$3:$V$3</c:f>
              <c:numCache>
                <c:formatCode>0%</c:formatCode>
                <c:ptCount val="10"/>
                <c:pt idx="0">
                  <c:v>0.43784340659340659</c:v>
                </c:pt>
                <c:pt idx="1">
                  <c:v>0.43355876439407787</c:v>
                </c:pt>
                <c:pt idx="2">
                  <c:v>0.34619248543299175</c:v>
                </c:pt>
                <c:pt idx="3">
                  <c:v>0.35815480304077402</c:v>
                </c:pt>
                <c:pt idx="4">
                  <c:v>0.3959927140255009</c:v>
                </c:pt>
                <c:pt idx="5">
                  <c:v>0.36565201052236002</c:v>
                </c:pt>
                <c:pt idx="6">
                  <c:v>0.35286935286935289</c:v>
                </c:pt>
                <c:pt idx="7">
                  <c:v>0.32193775869998464</c:v>
                </c:pt>
                <c:pt idx="8">
                  <c:v>0.32280298678920161</c:v>
                </c:pt>
                <c:pt idx="9">
                  <c:v>0.33891304375655801</c:v>
                </c:pt>
              </c:numCache>
            </c:numRef>
          </c:val>
          <c:extLst>
            <c:ext xmlns:c16="http://schemas.microsoft.com/office/drawing/2014/chart" uri="{C3380CC4-5D6E-409C-BE32-E72D297353CC}">
              <c16:uniqueId val="{00000001-81B6-4A12-973A-904DF2B9A797}"/>
            </c:ext>
          </c:extLst>
        </c:ser>
        <c:ser>
          <c:idx val="2"/>
          <c:order val="2"/>
          <c:tx>
            <c:strRef>
              <c:f>'9. shares'!$L$4</c:f>
              <c:strCache>
                <c:ptCount val="1"/>
                <c:pt idx="0">
                  <c:v>fuel oil</c:v>
                </c:pt>
              </c:strCache>
            </c:strRef>
          </c:tx>
          <c:spPr>
            <a:solidFill>
              <a:schemeClr val="accent2">
                <a:lumMod val="60000"/>
                <a:lumOff val="40000"/>
              </a:schemeClr>
            </a:solidFill>
            <a:ln>
              <a:noFill/>
            </a:ln>
            <a:effectLst/>
          </c:spPr>
          <c:invertIfNegative val="0"/>
          <c:cat>
            <c:numRef>
              <c:f>'9. shares'!$M$1:$V$1</c:f>
              <c:numCache>
                <c:formatCode>General</c:formatCode>
                <c:ptCount val="10"/>
                <c:pt idx="0">
                  <c:v>1979</c:v>
                </c:pt>
                <c:pt idx="1">
                  <c:v>1983</c:v>
                </c:pt>
                <c:pt idx="2">
                  <c:v>1986</c:v>
                </c:pt>
                <c:pt idx="3">
                  <c:v>1989</c:v>
                </c:pt>
                <c:pt idx="4">
                  <c:v>1992</c:v>
                </c:pt>
                <c:pt idx="5">
                  <c:v>1995</c:v>
                </c:pt>
                <c:pt idx="6">
                  <c:v>1999</c:v>
                </c:pt>
                <c:pt idx="7">
                  <c:v>2003</c:v>
                </c:pt>
                <c:pt idx="8">
                  <c:v>2012</c:v>
                </c:pt>
                <c:pt idx="9">
                  <c:v>2018</c:v>
                </c:pt>
              </c:numCache>
            </c:numRef>
          </c:cat>
          <c:val>
            <c:numRef>
              <c:f>'9. shares'!$M$4:$V$4</c:f>
              <c:numCache>
                <c:formatCode>0%</c:formatCode>
                <c:ptCount val="10"/>
                <c:pt idx="0">
                  <c:v>0.13719093406593408</c:v>
                </c:pt>
                <c:pt idx="1">
                  <c:v>6.5070371047340522E-2</c:v>
                </c:pt>
                <c:pt idx="2">
                  <c:v>8.880851918826603E-2</c:v>
                </c:pt>
                <c:pt idx="3">
                  <c:v>6.1679336558396684E-2</c:v>
                </c:pt>
                <c:pt idx="4">
                  <c:v>4.9544626593806922E-2</c:v>
                </c:pt>
                <c:pt idx="5">
                  <c:v>4.4156332205937621E-2</c:v>
                </c:pt>
                <c:pt idx="6">
                  <c:v>3.1222745508459795E-2</c:v>
                </c:pt>
                <c:pt idx="7">
                  <c:v>3.4953242373141194E-2</c:v>
                </c:pt>
                <c:pt idx="8">
                  <c:v>1.9241815048822514E-2</c:v>
                </c:pt>
                <c:pt idx="9">
                  <c:v>1.4915567189258856E-2</c:v>
                </c:pt>
              </c:numCache>
            </c:numRef>
          </c:val>
          <c:extLst>
            <c:ext xmlns:c16="http://schemas.microsoft.com/office/drawing/2014/chart" uri="{C3380CC4-5D6E-409C-BE32-E72D297353CC}">
              <c16:uniqueId val="{00000002-81B6-4A12-973A-904DF2B9A797}"/>
            </c:ext>
          </c:extLst>
        </c:ser>
        <c:ser>
          <c:idx val="3"/>
          <c:order val="3"/>
          <c:tx>
            <c:strRef>
              <c:f>'9. shares'!$L$5</c:f>
              <c:strCache>
                <c:ptCount val="1"/>
                <c:pt idx="0">
                  <c:v>district heat</c:v>
                </c:pt>
              </c:strCache>
            </c:strRef>
          </c:tx>
          <c:spPr>
            <a:solidFill>
              <a:schemeClr val="accent5">
                <a:lumMod val="60000"/>
                <a:lumOff val="40000"/>
              </a:schemeClr>
            </a:solidFill>
            <a:ln>
              <a:noFill/>
            </a:ln>
            <a:effectLst/>
          </c:spPr>
          <c:invertIfNegative val="0"/>
          <c:cat>
            <c:numRef>
              <c:f>'9. shares'!$M$1:$V$1</c:f>
              <c:numCache>
                <c:formatCode>General</c:formatCode>
                <c:ptCount val="10"/>
                <c:pt idx="0">
                  <c:v>1979</c:v>
                </c:pt>
                <c:pt idx="1">
                  <c:v>1983</c:v>
                </c:pt>
                <c:pt idx="2">
                  <c:v>1986</c:v>
                </c:pt>
                <c:pt idx="3">
                  <c:v>1989</c:v>
                </c:pt>
                <c:pt idx="4">
                  <c:v>1992</c:v>
                </c:pt>
                <c:pt idx="5">
                  <c:v>1995</c:v>
                </c:pt>
                <c:pt idx="6">
                  <c:v>1999</c:v>
                </c:pt>
                <c:pt idx="7">
                  <c:v>2003</c:v>
                </c:pt>
                <c:pt idx="8">
                  <c:v>2012</c:v>
                </c:pt>
                <c:pt idx="9">
                  <c:v>2018</c:v>
                </c:pt>
              </c:numCache>
            </c:numRef>
          </c:cat>
          <c:val>
            <c:numRef>
              <c:f>'9. shares'!$M$5:$V$5</c:f>
              <c:numCache>
                <c:formatCode>0%</c:formatCode>
                <c:ptCount val="10"/>
                <c:pt idx="0">
                  <c:v>4.0521978021978024E-2</c:v>
                </c:pt>
                <c:pt idx="1">
                  <c:v>5.9952476695302501E-2</c:v>
                </c:pt>
                <c:pt idx="2">
                  <c:v>8.4790034157122759E-2</c:v>
                </c:pt>
                <c:pt idx="3">
                  <c:v>0.10107118175535591</c:v>
                </c:pt>
                <c:pt idx="4">
                  <c:v>7.9234972677595633E-2</c:v>
                </c:pt>
                <c:pt idx="5">
                  <c:v>0.10015031942878617</c:v>
                </c:pt>
                <c:pt idx="6">
                  <c:v>7.5527646956218386E-2</c:v>
                </c:pt>
                <c:pt idx="7">
                  <c:v>9.7501149777709642E-2</c:v>
                </c:pt>
                <c:pt idx="8">
                  <c:v>4.8966111430212525E-2</c:v>
                </c:pt>
                <c:pt idx="9">
                  <c:v>4.4934398919636534E-2</c:v>
                </c:pt>
              </c:numCache>
            </c:numRef>
          </c:val>
          <c:extLst>
            <c:ext xmlns:c16="http://schemas.microsoft.com/office/drawing/2014/chart" uri="{C3380CC4-5D6E-409C-BE32-E72D297353CC}">
              <c16:uniqueId val="{00000003-81B6-4A12-973A-904DF2B9A797}"/>
            </c:ext>
          </c:extLst>
        </c:ser>
        <c:dLbls>
          <c:showLegendKey val="0"/>
          <c:showVal val="0"/>
          <c:showCatName val="0"/>
          <c:showSerName val="0"/>
          <c:showPercent val="0"/>
          <c:showBubbleSize val="0"/>
        </c:dLbls>
        <c:gapWidth val="50"/>
        <c:overlap val="100"/>
        <c:axId val="-805598272"/>
        <c:axId val="-805595552"/>
      </c:barChart>
      <c:catAx>
        <c:axId val="-80559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5595552"/>
        <c:crosses val="autoZero"/>
        <c:auto val="1"/>
        <c:lblAlgn val="ctr"/>
        <c:lblOffset val="100"/>
        <c:noMultiLvlLbl val="0"/>
      </c:catAx>
      <c:valAx>
        <c:axId val="-8055955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0559827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'climate intensities'!$C$1</c:f>
              <c:strCache>
                <c:ptCount val="1"/>
                <c:pt idx="0">
                  <c:v>cooling</c:v>
                </c:pt>
              </c:strCache>
            </c:strRef>
          </c:tx>
          <c:spPr>
            <a:solidFill>
              <a:schemeClr val="accent1"/>
            </a:solidFill>
            <a:ln>
              <a:noFill/>
            </a:ln>
            <a:effectLst/>
          </c:spPr>
          <c:invertIfNegative val="0"/>
          <c:cat>
            <c:strRef>
              <c:f>'climate intensities'!$A$2:$A$6</c:f>
              <c:strCache>
                <c:ptCount val="5"/>
                <c:pt idx="0">
                  <c:v>Cold or very cold</c:v>
                </c:pt>
                <c:pt idx="1">
                  <c:v>Cool</c:v>
                </c:pt>
                <c:pt idx="2">
                  <c:v>Mixed mild</c:v>
                </c:pt>
                <c:pt idx="3">
                  <c:v>Warm</c:v>
                </c:pt>
                <c:pt idx="4">
                  <c:v>Hot or very hot</c:v>
                </c:pt>
              </c:strCache>
            </c:strRef>
          </c:cat>
          <c:val>
            <c:numRef>
              <c:f>'climate intensities'!$C$2:$C$6</c:f>
              <c:numCache>
                <c:formatCode>0.0</c:formatCode>
                <c:ptCount val="5"/>
                <c:pt idx="0">
                  <c:v>2.2865009999999999</c:v>
                </c:pt>
                <c:pt idx="1">
                  <c:v>3.5894979999999999</c:v>
                </c:pt>
                <c:pt idx="2">
                  <c:v>6.1939650000000004</c:v>
                </c:pt>
                <c:pt idx="3">
                  <c:v>8.620044</c:v>
                </c:pt>
                <c:pt idx="4">
                  <c:v>14.218373</c:v>
                </c:pt>
              </c:numCache>
            </c:numRef>
          </c:val>
          <c:extLst>
            <c:ext xmlns:c16="http://schemas.microsoft.com/office/drawing/2014/chart" uri="{C3380CC4-5D6E-409C-BE32-E72D297353CC}">
              <c16:uniqueId val="{00000000-9361-4786-9D3F-D7A79F7753B6}"/>
            </c:ext>
          </c:extLst>
        </c:ser>
        <c:dLbls>
          <c:showLegendKey val="0"/>
          <c:showVal val="0"/>
          <c:showCatName val="0"/>
          <c:showSerName val="0"/>
          <c:showPercent val="0"/>
          <c:showBubbleSize val="0"/>
        </c:dLbls>
        <c:gapWidth val="70"/>
        <c:axId val="-688564912"/>
        <c:axId val="-688552944"/>
      </c:barChart>
      <c:catAx>
        <c:axId val="-688564912"/>
        <c:scaling>
          <c:orientation val="maxMin"/>
        </c:scaling>
        <c:delete val="0"/>
        <c:axPos val="l"/>
        <c:numFmt formatCode="General" sourceLinked="1"/>
        <c:majorTickMark val="none"/>
        <c:minorTickMark val="none"/>
        <c:tickLblPos val="none"/>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552944"/>
        <c:crosses val="autoZero"/>
        <c:auto val="1"/>
        <c:lblAlgn val="ctr"/>
        <c:lblOffset val="100"/>
        <c:noMultiLvlLbl val="0"/>
      </c:catAx>
      <c:valAx>
        <c:axId val="-688552944"/>
        <c:scaling>
          <c:orientation val="minMax"/>
          <c:max val="40"/>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en-US"/>
          </a:p>
        </c:txPr>
        <c:crossAx val="-68856491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'climate intensities'!$D$1</c:f>
              <c:strCache>
                <c:ptCount val="1"/>
                <c:pt idx="0">
                  <c:v>ventilation</c:v>
                </c:pt>
              </c:strCache>
            </c:strRef>
          </c:tx>
          <c:spPr>
            <a:solidFill>
              <a:schemeClr val="accent1">
                <a:lumMod val="50000"/>
              </a:schemeClr>
            </a:solidFill>
            <a:ln>
              <a:noFill/>
            </a:ln>
            <a:effectLst/>
          </c:spPr>
          <c:invertIfNegative val="0"/>
          <c:cat>
            <c:strRef>
              <c:f>'climate intensities'!$A$2:$A$6</c:f>
              <c:strCache>
                <c:ptCount val="5"/>
                <c:pt idx="0">
                  <c:v>Cold or very cold</c:v>
                </c:pt>
                <c:pt idx="1">
                  <c:v>Cool</c:v>
                </c:pt>
                <c:pt idx="2">
                  <c:v>Mixed mild</c:v>
                </c:pt>
                <c:pt idx="3">
                  <c:v>Warm</c:v>
                </c:pt>
                <c:pt idx="4">
                  <c:v>Hot or very hot</c:v>
                </c:pt>
              </c:strCache>
            </c:strRef>
          </c:cat>
          <c:val>
            <c:numRef>
              <c:f>'climate intensities'!$D$2:$D$6</c:f>
              <c:numCache>
                <c:formatCode>0.0</c:formatCode>
                <c:ptCount val="5"/>
                <c:pt idx="0">
                  <c:v>7.4491370000000003</c:v>
                </c:pt>
                <c:pt idx="1">
                  <c:v>7.7034969999999996</c:v>
                </c:pt>
                <c:pt idx="2">
                  <c:v>8.7363079999999993</c:v>
                </c:pt>
                <c:pt idx="3">
                  <c:v>7.7825769999999999</c:v>
                </c:pt>
                <c:pt idx="4">
                  <c:v>7.5816359999999996</c:v>
                </c:pt>
              </c:numCache>
            </c:numRef>
          </c:val>
          <c:extLst>
            <c:ext xmlns:c16="http://schemas.microsoft.com/office/drawing/2014/chart" uri="{C3380CC4-5D6E-409C-BE32-E72D297353CC}">
              <c16:uniqueId val="{00000000-A9D9-47AF-B8FC-F3B107379D66}"/>
            </c:ext>
          </c:extLst>
        </c:ser>
        <c:dLbls>
          <c:showLegendKey val="0"/>
          <c:showVal val="0"/>
          <c:showCatName val="0"/>
          <c:showSerName val="0"/>
          <c:showPercent val="0"/>
          <c:showBubbleSize val="0"/>
        </c:dLbls>
        <c:gapWidth val="70"/>
        <c:axId val="-688563280"/>
        <c:axId val="-688560560"/>
      </c:barChart>
      <c:catAx>
        <c:axId val="-688563280"/>
        <c:scaling>
          <c:orientation val="maxMin"/>
        </c:scaling>
        <c:delete val="0"/>
        <c:axPos val="l"/>
        <c:numFmt formatCode="General" sourceLinked="1"/>
        <c:majorTickMark val="none"/>
        <c:minorTickMark val="none"/>
        <c:tickLblPos val="none"/>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560560"/>
        <c:crosses val="autoZero"/>
        <c:auto val="1"/>
        <c:lblAlgn val="ctr"/>
        <c:lblOffset val="100"/>
        <c:noMultiLvlLbl val="0"/>
      </c:catAx>
      <c:valAx>
        <c:axId val="-688560560"/>
        <c:scaling>
          <c:orientation val="minMax"/>
          <c:max val="40"/>
          <c:min val="0"/>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8856328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'climate intensities'!$E$1</c:f>
              <c:strCache>
                <c:ptCount val="1"/>
                <c:pt idx="0">
                  <c:v>water heating</c:v>
                </c:pt>
              </c:strCache>
            </c:strRef>
          </c:tx>
          <c:spPr>
            <a:solidFill>
              <a:schemeClr val="accent1">
                <a:lumMod val="60000"/>
                <a:lumOff val="40000"/>
              </a:schemeClr>
            </a:solidFill>
            <a:ln>
              <a:noFill/>
            </a:ln>
            <a:effectLst/>
          </c:spPr>
          <c:invertIfNegative val="0"/>
          <c:cat>
            <c:strRef>
              <c:f>'climate intensities'!$A$2:$A$6</c:f>
              <c:strCache>
                <c:ptCount val="5"/>
                <c:pt idx="0">
                  <c:v>Cold or very cold</c:v>
                </c:pt>
                <c:pt idx="1">
                  <c:v>Cool</c:v>
                </c:pt>
                <c:pt idx="2">
                  <c:v>Mixed mild</c:v>
                </c:pt>
                <c:pt idx="3">
                  <c:v>Warm</c:v>
                </c:pt>
                <c:pt idx="4">
                  <c:v>Hot or very hot</c:v>
                </c:pt>
              </c:strCache>
            </c:strRef>
          </c:cat>
          <c:val>
            <c:numRef>
              <c:f>'climate intensities'!$E$2:$E$6</c:f>
              <c:numCache>
                <c:formatCode>0.0</c:formatCode>
                <c:ptCount val="5"/>
                <c:pt idx="0">
                  <c:v>2.8162240000000001</c:v>
                </c:pt>
                <c:pt idx="1">
                  <c:v>3.7391329999999998</c:v>
                </c:pt>
                <c:pt idx="2">
                  <c:v>4.1294500000000003</c:v>
                </c:pt>
                <c:pt idx="3">
                  <c:v>4.4212389999999999</c:v>
                </c:pt>
                <c:pt idx="4">
                  <c:v>3.789056</c:v>
                </c:pt>
              </c:numCache>
            </c:numRef>
          </c:val>
          <c:extLst>
            <c:ext xmlns:c16="http://schemas.microsoft.com/office/drawing/2014/chart" uri="{C3380CC4-5D6E-409C-BE32-E72D297353CC}">
              <c16:uniqueId val="{00000000-B5D0-4161-8842-1C219CEB3785}"/>
            </c:ext>
          </c:extLst>
        </c:ser>
        <c:dLbls>
          <c:showLegendKey val="0"/>
          <c:showVal val="0"/>
          <c:showCatName val="0"/>
          <c:showSerName val="0"/>
          <c:showPercent val="0"/>
          <c:showBubbleSize val="0"/>
        </c:dLbls>
        <c:gapWidth val="70"/>
        <c:axId val="-688561648"/>
        <c:axId val="-688559472"/>
      </c:barChart>
      <c:catAx>
        <c:axId val="-688561648"/>
        <c:scaling>
          <c:orientation val="maxMin"/>
        </c:scaling>
        <c:delete val="0"/>
        <c:axPos val="l"/>
        <c:numFmt formatCode="General" sourceLinked="1"/>
        <c:majorTickMark val="none"/>
        <c:minorTickMark val="none"/>
        <c:tickLblPos val="none"/>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559472"/>
        <c:crosses val="autoZero"/>
        <c:auto val="1"/>
        <c:lblAlgn val="ctr"/>
        <c:lblOffset val="100"/>
        <c:noMultiLvlLbl val="0"/>
      </c:catAx>
      <c:valAx>
        <c:axId val="-688559472"/>
        <c:scaling>
          <c:orientation val="minMax"/>
          <c:max val="40"/>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en-US"/>
          </a:p>
        </c:txPr>
        <c:crossAx val="-68856164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'33-34. eu by fuel'!$Q$3</c:f>
              <c:strCache>
                <c:ptCount val="1"/>
                <c:pt idx="0">
                  <c:v>space heating</c:v>
                </c:pt>
              </c:strCache>
            </c:strRef>
          </c:tx>
          <c:spPr>
            <a:solidFill>
              <a:schemeClr val="accent5"/>
            </a:solidFill>
            <a:ln>
              <a:noFill/>
            </a:ln>
            <a:effectLst/>
          </c:spPr>
          <c:invertIfNegative val="0"/>
          <c:cat>
            <c:strRef>
              <c:f>'33-34. eu by fuel'!$R$2:$U$2</c:f>
              <c:strCache>
                <c:ptCount val="4"/>
                <c:pt idx="0">
                  <c:v>electricity</c:v>
                </c:pt>
                <c:pt idx="1">
                  <c:v>natural gas</c:v>
                </c:pt>
                <c:pt idx="2">
                  <c:v>district heat</c:v>
                </c:pt>
                <c:pt idx="3">
                  <c:v>fuel oil</c:v>
                </c:pt>
              </c:strCache>
            </c:strRef>
          </c:cat>
          <c:val>
            <c:numRef>
              <c:f>'33-34. eu by fuel'!$R$3:$U$3</c:f>
              <c:numCache>
                <c:formatCode>General</c:formatCode>
                <c:ptCount val="4"/>
                <c:pt idx="0" formatCode="0">
                  <c:v>239.189372725</c:v>
                </c:pt>
                <c:pt idx="1">
                  <c:v>1578</c:v>
                </c:pt>
                <c:pt idx="2">
                  <c:v>270</c:v>
                </c:pt>
                <c:pt idx="3" formatCode="0">
                  <c:v>80.5</c:v>
                </c:pt>
              </c:numCache>
            </c:numRef>
          </c:val>
          <c:extLst>
            <c:ext xmlns:c16="http://schemas.microsoft.com/office/drawing/2014/chart" uri="{C3380CC4-5D6E-409C-BE32-E72D297353CC}">
              <c16:uniqueId val="{00000000-108B-4EEB-9DC5-F6AB275CB266}"/>
            </c:ext>
          </c:extLst>
        </c:ser>
        <c:ser>
          <c:idx val="1"/>
          <c:order val="1"/>
          <c:tx>
            <c:strRef>
              <c:f>'33-34. eu by fuel'!$Q$4</c:f>
              <c:strCache>
                <c:ptCount val="1"/>
                <c:pt idx="0">
                  <c:v>cooling</c:v>
                </c:pt>
              </c:strCache>
            </c:strRef>
          </c:tx>
          <c:spPr>
            <a:solidFill>
              <a:schemeClr val="accent1"/>
            </a:solidFill>
            <a:ln>
              <a:noFill/>
            </a:ln>
            <a:effectLst/>
          </c:spPr>
          <c:invertIfNegative val="0"/>
          <c:cat>
            <c:strRef>
              <c:f>'33-34. eu by fuel'!$R$2:$U$2</c:f>
              <c:strCache>
                <c:ptCount val="4"/>
                <c:pt idx="0">
                  <c:v>electricity</c:v>
                </c:pt>
                <c:pt idx="1">
                  <c:v>natural gas</c:v>
                </c:pt>
                <c:pt idx="2">
                  <c:v>district heat</c:v>
                </c:pt>
                <c:pt idx="3">
                  <c:v>fuel oil</c:v>
                </c:pt>
              </c:strCache>
            </c:strRef>
          </c:cat>
          <c:val>
            <c:numRef>
              <c:f>'33-34. eu by fuel'!$R$4:$U$4</c:f>
              <c:numCache>
                <c:formatCode>General</c:formatCode>
                <c:ptCount val="4"/>
                <c:pt idx="0" formatCode="0">
                  <c:v>580.28999969400002</c:v>
                </c:pt>
              </c:numCache>
            </c:numRef>
          </c:val>
          <c:extLst>
            <c:ext xmlns:c16="http://schemas.microsoft.com/office/drawing/2014/chart" uri="{C3380CC4-5D6E-409C-BE32-E72D297353CC}">
              <c16:uniqueId val="{00000001-108B-4EEB-9DC5-F6AB275CB266}"/>
            </c:ext>
          </c:extLst>
        </c:ser>
        <c:ser>
          <c:idx val="2"/>
          <c:order val="2"/>
          <c:tx>
            <c:strRef>
              <c:f>'33-34. eu by fuel'!$Q$5</c:f>
              <c:strCache>
                <c:ptCount val="1"/>
                <c:pt idx="0">
                  <c:v>ventilation</c:v>
                </c:pt>
              </c:strCache>
            </c:strRef>
          </c:tx>
          <c:spPr>
            <a:solidFill>
              <a:schemeClr val="accent1">
                <a:lumMod val="50000"/>
              </a:schemeClr>
            </a:solidFill>
            <a:ln>
              <a:noFill/>
            </a:ln>
            <a:effectLst/>
          </c:spPr>
          <c:invertIfNegative val="0"/>
          <c:cat>
            <c:strRef>
              <c:f>'33-34. eu by fuel'!$R$2:$U$2</c:f>
              <c:strCache>
                <c:ptCount val="4"/>
                <c:pt idx="0">
                  <c:v>electricity</c:v>
                </c:pt>
                <c:pt idx="1">
                  <c:v>natural gas</c:v>
                </c:pt>
                <c:pt idx="2">
                  <c:v>district heat</c:v>
                </c:pt>
                <c:pt idx="3">
                  <c:v>fuel oil</c:v>
                </c:pt>
              </c:strCache>
            </c:strRef>
          </c:cat>
          <c:val>
            <c:numRef>
              <c:f>'33-34. eu by fuel'!$R$5:$U$5</c:f>
              <c:numCache>
                <c:formatCode>General</c:formatCode>
                <c:ptCount val="4"/>
                <c:pt idx="0" formatCode="0">
                  <c:v>728.11550802800002</c:v>
                </c:pt>
              </c:numCache>
            </c:numRef>
          </c:val>
          <c:extLst>
            <c:ext xmlns:c16="http://schemas.microsoft.com/office/drawing/2014/chart" uri="{C3380CC4-5D6E-409C-BE32-E72D297353CC}">
              <c16:uniqueId val="{00000002-108B-4EEB-9DC5-F6AB275CB266}"/>
            </c:ext>
          </c:extLst>
        </c:ser>
        <c:ser>
          <c:idx val="3"/>
          <c:order val="3"/>
          <c:tx>
            <c:strRef>
              <c:f>'33-34. eu by fuel'!$Q$6</c:f>
              <c:strCache>
                <c:ptCount val="1"/>
                <c:pt idx="0">
                  <c:v>water heating</c:v>
                </c:pt>
              </c:strCache>
            </c:strRef>
          </c:tx>
          <c:spPr>
            <a:solidFill>
              <a:schemeClr val="accent1">
                <a:lumMod val="60000"/>
                <a:lumOff val="40000"/>
              </a:schemeClr>
            </a:solidFill>
            <a:ln>
              <a:noFill/>
            </a:ln>
            <a:effectLst/>
          </c:spPr>
          <c:invertIfNegative val="0"/>
          <c:cat>
            <c:strRef>
              <c:f>'33-34. eu by fuel'!$R$2:$U$2</c:f>
              <c:strCache>
                <c:ptCount val="4"/>
                <c:pt idx="0">
                  <c:v>electricity</c:v>
                </c:pt>
                <c:pt idx="1">
                  <c:v>natural gas</c:v>
                </c:pt>
                <c:pt idx="2">
                  <c:v>district heat</c:v>
                </c:pt>
                <c:pt idx="3">
                  <c:v>fuel oil</c:v>
                </c:pt>
              </c:strCache>
            </c:strRef>
          </c:cat>
          <c:val>
            <c:numRef>
              <c:f>'33-34. eu by fuel'!$R$6:$U$6</c:f>
              <c:numCache>
                <c:formatCode>General</c:formatCode>
                <c:ptCount val="4"/>
                <c:pt idx="0" formatCode="0">
                  <c:v>80.436403408999993</c:v>
                </c:pt>
                <c:pt idx="1">
                  <c:v>230</c:v>
                </c:pt>
                <c:pt idx="2">
                  <c:v>29</c:v>
                </c:pt>
                <c:pt idx="3" formatCode="0">
                  <c:v>4</c:v>
                </c:pt>
              </c:numCache>
            </c:numRef>
          </c:val>
          <c:extLst>
            <c:ext xmlns:c16="http://schemas.microsoft.com/office/drawing/2014/chart" uri="{C3380CC4-5D6E-409C-BE32-E72D297353CC}">
              <c16:uniqueId val="{00000003-108B-4EEB-9DC5-F6AB275CB266}"/>
            </c:ext>
          </c:extLst>
        </c:ser>
        <c:ser>
          <c:idx val="4"/>
          <c:order val="4"/>
          <c:tx>
            <c:strRef>
              <c:f>'33-34. eu by fuel'!$Q$7</c:f>
              <c:strCache>
                <c:ptCount val="1"/>
                <c:pt idx="0">
                  <c:v>lighting</c:v>
                </c:pt>
              </c:strCache>
            </c:strRef>
          </c:tx>
          <c:spPr>
            <a:solidFill>
              <a:schemeClr val="accent4"/>
            </a:solidFill>
            <a:ln>
              <a:noFill/>
            </a:ln>
            <a:effectLst/>
          </c:spPr>
          <c:invertIfNegative val="0"/>
          <c:cat>
            <c:strRef>
              <c:f>'33-34. eu by fuel'!$R$2:$U$2</c:f>
              <c:strCache>
                <c:ptCount val="4"/>
                <c:pt idx="0">
                  <c:v>electricity</c:v>
                </c:pt>
                <c:pt idx="1">
                  <c:v>natural gas</c:v>
                </c:pt>
                <c:pt idx="2">
                  <c:v>district heat</c:v>
                </c:pt>
                <c:pt idx="3">
                  <c:v>fuel oil</c:v>
                </c:pt>
              </c:strCache>
            </c:strRef>
          </c:cat>
          <c:val>
            <c:numRef>
              <c:f>'33-34. eu by fuel'!$R$7:$U$7</c:f>
              <c:numCache>
                <c:formatCode>General</c:formatCode>
                <c:ptCount val="4"/>
                <c:pt idx="0" formatCode="0">
                  <c:v>708.712246177</c:v>
                </c:pt>
              </c:numCache>
            </c:numRef>
          </c:val>
          <c:extLst>
            <c:ext xmlns:c16="http://schemas.microsoft.com/office/drawing/2014/chart" uri="{C3380CC4-5D6E-409C-BE32-E72D297353CC}">
              <c16:uniqueId val="{00000004-108B-4EEB-9DC5-F6AB275CB266}"/>
            </c:ext>
          </c:extLst>
        </c:ser>
        <c:ser>
          <c:idx val="5"/>
          <c:order val="5"/>
          <c:tx>
            <c:strRef>
              <c:f>'33-34. eu by fuel'!$Q$8</c:f>
              <c:strCache>
                <c:ptCount val="1"/>
                <c:pt idx="0">
                  <c:v>cooking</c:v>
                </c:pt>
              </c:strCache>
            </c:strRef>
          </c:tx>
          <c:spPr>
            <a:solidFill>
              <a:schemeClr val="accent5">
                <a:lumMod val="60000"/>
                <a:lumOff val="40000"/>
              </a:schemeClr>
            </a:solidFill>
            <a:ln>
              <a:noFill/>
            </a:ln>
            <a:effectLst/>
          </c:spPr>
          <c:invertIfNegative val="0"/>
          <c:cat>
            <c:strRef>
              <c:f>'33-34. eu by fuel'!$R$2:$U$2</c:f>
              <c:strCache>
                <c:ptCount val="4"/>
                <c:pt idx="0">
                  <c:v>electricity</c:v>
                </c:pt>
                <c:pt idx="1">
                  <c:v>natural gas</c:v>
                </c:pt>
                <c:pt idx="2">
                  <c:v>district heat</c:v>
                </c:pt>
                <c:pt idx="3">
                  <c:v>fuel oil</c:v>
                </c:pt>
              </c:strCache>
            </c:strRef>
          </c:cat>
          <c:val>
            <c:numRef>
              <c:f>'33-34. eu by fuel'!$R$8:$U$8</c:f>
              <c:numCache>
                <c:formatCode>General</c:formatCode>
                <c:ptCount val="4"/>
                <c:pt idx="0" formatCode="0">
                  <c:v>89.566143710000006</c:v>
                </c:pt>
                <c:pt idx="1">
                  <c:v>394</c:v>
                </c:pt>
                <c:pt idx="2">
                  <c:v>1</c:v>
                </c:pt>
              </c:numCache>
            </c:numRef>
          </c:val>
          <c:extLst>
            <c:ext xmlns:c16="http://schemas.microsoft.com/office/drawing/2014/chart" uri="{C3380CC4-5D6E-409C-BE32-E72D297353CC}">
              <c16:uniqueId val="{00000005-108B-4EEB-9DC5-F6AB275CB266}"/>
            </c:ext>
          </c:extLst>
        </c:ser>
        <c:ser>
          <c:idx val="6"/>
          <c:order val="6"/>
          <c:tx>
            <c:strRef>
              <c:f>'33-34. eu by fuel'!$Q$9</c:f>
              <c:strCache>
                <c:ptCount val="1"/>
                <c:pt idx="0">
                  <c:v>refrigeration</c:v>
                </c:pt>
              </c:strCache>
            </c:strRef>
          </c:tx>
          <c:spPr>
            <a:solidFill>
              <a:schemeClr val="accent3"/>
            </a:solidFill>
            <a:ln>
              <a:noFill/>
            </a:ln>
            <a:effectLst/>
          </c:spPr>
          <c:invertIfNegative val="0"/>
          <c:cat>
            <c:strRef>
              <c:f>'33-34. eu by fuel'!$R$2:$U$2</c:f>
              <c:strCache>
                <c:ptCount val="4"/>
                <c:pt idx="0">
                  <c:v>electricity</c:v>
                </c:pt>
                <c:pt idx="1">
                  <c:v>natural gas</c:v>
                </c:pt>
                <c:pt idx="2">
                  <c:v>district heat</c:v>
                </c:pt>
                <c:pt idx="3">
                  <c:v>fuel oil</c:v>
                </c:pt>
              </c:strCache>
            </c:strRef>
          </c:cat>
          <c:val>
            <c:numRef>
              <c:f>'33-34. eu by fuel'!$R$9:$U$9</c:f>
              <c:numCache>
                <c:formatCode>General</c:formatCode>
                <c:ptCount val="4"/>
                <c:pt idx="0" formatCode="0">
                  <c:v>369.18734634899999</c:v>
                </c:pt>
              </c:numCache>
            </c:numRef>
          </c:val>
          <c:extLst>
            <c:ext xmlns:c16="http://schemas.microsoft.com/office/drawing/2014/chart" uri="{C3380CC4-5D6E-409C-BE32-E72D297353CC}">
              <c16:uniqueId val="{00000006-108B-4EEB-9DC5-F6AB275CB266}"/>
            </c:ext>
          </c:extLst>
        </c:ser>
        <c:ser>
          <c:idx val="7"/>
          <c:order val="7"/>
          <c:tx>
            <c:strRef>
              <c:f>'33-34. eu by fuel'!$Q$10</c:f>
              <c:strCache>
                <c:ptCount val="1"/>
                <c:pt idx="0">
                  <c:v>office equipment</c:v>
                </c:pt>
              </c:strCache>
            </c:strRef>
          </c:tx>
          <c:spPr>
            <a:solidFill>
              <a:schemeClr val="accent3">
                <a:lumMod val="50000"/>
              </a:schemeClr>
            </a:solidFill>
            <a:ln>
              <a:noFill/>
            </a:ln>
            <a:effectLst/>
          </c:spPr>
          <c:invertIfNegative val="0"/>
          <c:cat>
            <c:strRef>
              <c:f>'33-34. eu by fuel'!$R$2:$U$2</c:f>
              <c:strCache>
                <c:ptCount val="4"/>
                <c:pt idx="0">
                  <c:v>electricity</c:v>
                </c:pt>
                <c:pt idx="1">
                  <c:v>natural gas</c:v>
                </c:pt>
                <c:pt idx="2">
                  <c:v>district heat</c:v>
                </c:pt>
                <c:pt idx="3">
                  <c:v>fuel oil</c:v>
                </c:pt>
              </c:strCache>
            </c:strRef>
          </c:cat>
          <c:val>
            <c:numRef>
              <c:f>'33-34. eu by fuel'!$R$10:$U$10</c:f>
              <c:numCache>
                <c:formatCode>General</c:formatCode>
                <c:ptCount val="4"/>
                <c:pt idx="0" formatCode="0">
                  <c:v>46.765303000000003</c:v>
                </c:pt>
              </c:numCache>
            </c:numRef>
          </c:val>
          <c:extLst>
            <c:ext xmlns:c16="http://schemas.microsoft.com/office/drawing/2014/chart" uri="{C3380CC4-5D6E-409C-BE32-E72D297353CC}">
              <c16:uniqueId val="{00000007-108B-4EEB-9DC5-F6AB275CB266}"/>
            </c:ext>
          </c:extLst>
        </c:ser>
        <c:ser>
          <c:idx val="8"/>
          <c:order val="8"/>
          <c:tx>
            <c:strRef>
              <c:f>'33-34. eu by fuel'!$Q$11</c:f>
              <c:strCache>
                <c:ptCount val="1"/>
                <c:pt idx="0">
                  <c:v>computing</c:v>
                </c:pt>
              </c:strCache>
            </c:strRef>
          </c:tx>
          <c:spPr>
            <a:solidFill>
              <a:schemeClr val="accent2"/>
            </a:solidFill>
            <a:ln>
              <a:noFill/>
            </a:ln>
            <a:effectLst/>
          </c:spPr>
          <c:invertIfNegative val="0"/>
          <c:cat>
            <c:strRef>
              <c:f>'33-34. eu by fuel'!$R$2:$U$2</c:f>
              <c:strCache>
                <c:ptCount val="4"/>
                <c:pt idx="0">
                  <c:v>electricity</c:v>
                </c:pt>
                <c:pt idx="1">
                  <c:v>natural gas</c:v>
                </c:pt>
                <c:pt idx="2">
                  <c:v>district heat</c:v>
                </c:pt>
                <c:pt idx="3">
                  <c:v>fuel oil</c:v>
                </c:pt>
              </c:strCache>
            </c:strRef>
          </c:cat>
          <c:val>
            <c:numRef>
              <c:f>'33-34. eu by fuel'!$R$11:$U$11</c:f>
              <c:numCache>
                <c:formatCode>General</c:formatCode>
                <c:ptCount val="4"/>
                <c:pt idx="0" formatCode="0">
                  <c:v>269.51351041100003</c:v>
                </c:pt>
              </c:numCache>
            </c:numRef>
          </c:val>
          <c:extLst>
            <c:ext xmlns:c16="http://schemas.microsoft.com/office/drawing/2014/chart" uri="{C3380CC4-5D6E-409C-BE32-E72D297353CC}">
              <c16:uniqueId val="{00000008-108B-4EEB-9DC5-F6AB275CB266}"/>
            </c:ext>
          </c:extLst>
        </c:ser>
        <c:ser>
          <c:idx val="9"/>
          <c:order val="9"/>
          <c:tx>
            <c:strRef>
              <c:f>'33-34. eu by fuel'!$Q$12</c:f>
              <c:strCache>
                <c:ptCount val="1"/>
                <c:pt idx="0">
                  <c:v>other</c:v>
                </c:pt>
              </c:strCache>
            </c:strRef>
          </c:tx>
          <c:spPr>
            <a:solidFill>
              <a:schemeClr val="bg1">
                <a:lumMod val="75000"/>
              </a:schemeClr>
            </a:solidFill>
            <a:ln>
              <a:noFill/>
            </a:ln>
            <a:effectLst/>
          </c:spPr>
          <c:invertIfNegative val="0"/>
          <c:cat>
            <c:strRef>
              <c:f>'33-34. eu by fuel'!$R$2:$U$2</c:f>
              <c:strCache>
                <c:ptCount val="4"/>
                <c:pt idx="0">
                  <c:v>electricity</c:v>
                </c:pt>
                <c:pt idx="1">
                  <c:v>natural gas</c:v>
                </c:pt>
                <c:pt idx="2">
                  <c:v>district heat</c:v>
                </c:pt>
                <c:pt idx="3">
                  <c:v>fuel oil</c:v>
                </c:pt>
              </c:strCache>
            </c:strRef>
          </c:cat>
          <c:val>
            <c:numRef>
              <c:f>'33-34. eu by fuel'!$R$12:$U$12</c:f>
              <c:numCache>
                <c:formatCode>General</c:formatCode>
                <c:ptCount val="4"/>
                <c:pt idx="0" formatCode="0">
                  <c:v>969.02245817799997</c:v>
                </c:pt>
                <c:pt idx="1">
                  <c:v>99</c:v>
                </c:pt>
                <c:pt idx="2">
                  <c:v>5</c:v>
                </c:pt>
                <c:pt idx="3" formatCode="0">
                  <c:v>16.8</c:v>
                </c:pt>
              </c:numCache>
            </c:numRef>
          </c:val>
          <c:extLst>
            <c:ext xmlns:c16="http://schemas.microsoft.com/office/drawing/2014/chart" uri="{C3380CC4-5D6E-409C-BE32-E72D297353CC}">
              <c16:uniqueId val="{00000009-108B-4EEB-9DC5-F6AB275CB266}"/>
            </c:ext>
          </c:extLst>
        </c:ser>
        <c:dLbls>
          <c:showLegendKey val="0"/>
          <c:showVal val="0"/>
          <c:showCatName val="0"/>
          <c:showSerName val="0"/>
          <c:showPercent val="0"/>
          <c:showBubbleSize val="0"/>
        </c:dLbls>
        <c:gapWidth val="50"/>
        <c:overlap val="100"/>
        <c:axId val="-688558384"/>
        <c:axId val="-688565456"/>
      </c:barChart>
      <c:catAx>
        <c:axId val="-688558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8565456"/>
        <c:crosses val="autoZero"/>
        <c:auto val="1"/>
        <c:lblAlgn val="ctr"/>
        <c:lblOffset val="100"/>
        <c:noMultiLvlLbl val="0"/>
      </c:catAx>
      <c:valAx>
        <c:axId val="-68856545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855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'by fuel'!$G$43</c:f>
              <c:strCache>
                <c:ptCount val="1"/>
                <c:pt idx="0">
                  <c:v>heating</c:v>
                </c:pt>
              </c:strCache>
            </c:strRef>
          </c:tx>
          <c:spPr>
            <a:ln>
              <a:noFill/>
            </a:ln>
          </c:spPr>
          <c:dPt>
            <c:idx val="0"/>
            <c:bubble3D val="0"/>
            <c:spPr>
              <a:solidFill>
                <a:schemeClr val="tx2"/>
              </a:solidFill>
              <a:ln w="19050">
                <a:noFill/>
              </a:ln>
              <a:effectLst/>
            </c:spPr>
            <c:extLst>
              <c:ext xmlns:c16="http://schemas.microsoft.com/office/drawing/2014/chart" uri="{C3380CC4-5D6E-409C-BE32-E72D297353CC}">
                <c16:uniqueId val="{00000001-5D8E-4BCB-A616-D31F4FE4EF46}"/>
              </c:ext>
            </c:extLst>
          </c:dPt>
          <c:dPt>
            <c:idx val="1"/>
            <c:bubble3D val="0"/>
            <c:spPr>
              <a:solidFill>
                <a:schemeClr val="accent1"/>
              </a:solidFill>
              <a:ln w="19050">
                <a:noFill/>
              </a:ln>
              <a:effectLst/>
            </c:spPr>
            <c:extLst>
              <c:ext xmlns:c16="http://schemas.microsoft.com/office/drawing/2014/chart" uri="{C3380CC4-5D6E-409C-BE32-E72D297353CC}">
                <c16:uniqueId val="{00000003-5D8E-4BCB-A616-D31F4FE4EF46}"/>
              </c:ext>
            </c:extLst>
          </c:dPt>
          <c:dPt>
            <c:idx val="2"/>
            <c:bubble3D val="0"/>
            <c:spPr>
              <a:solidFill>
                <a:schemeClr val="accent5">
                  <a:lumMod val="60000"/>
                  <a:lumOff val="40000"/>
                </a:schemeClr>
              </a:solidFill>
              <a:ln w="19050">
                <a:noFill/>
              </a:ln>
              <a:effectLst/>
            </c:spPr>
            <c:extLst>
              <c:ext xmlns:c16="http://schemas.microsoft.com/office/drawing/2014/chart" uri="{C3380CC4-5D6E-409C-BE32-E72D297353CC}">
                <c16:uniqueId val="{00000005-5D8E-4BCB-A616-D31F4FE4EF46}"/>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7-5D8E-4BCB-A616-D31F4FE4EF46}"/>
              </c:ext>
            </c:extLst>
          </c:dPt>
          <c:cat>
            <c:strRef>
              <c:f>'by fuel'!$F$44:$F$47</c:f>
              <c:strCache>
                <c:ptCount val="4"/>
                <c:pt idx="0">
                  <c:v>EL</c:v>
                </c:pt>
                <c:pt idx="1">
                  <c:v>NG</c:v>
                </c:pt>
                <c:pt idx="2">
                  <c:v>DH</c:v>
                </c:pt>
                <c:pt idx="3">
                  <c:v>FO</c:v>
                </c:pt>
              </c:strCache>
            </c:strRef>
          </c:cat>
          <c:val>
            <c:numRef>
              <c:f>'by fuel'!$G$44:$G$47</c:f>
              <c:numCache>
                <c:formatCode>0%</c:formatCode>
                <c:ptCount val="4"/>
                <c:pt idx="0">
                  <c:v>0.11035599492373444</c:v>
                </c:pt>
                <c:pt idx="1">
                  <c:v>0.72796401628481244</c:v>
                </c:pt>
                <c:pt idx="2">
                  <c:v>0.12455667285565229</c:v>
                </c:pt>
                <c:pt idx="3">
                  <c:v>3.7123315935800788E-2</c:v>
                </c:pt>
              </c:numCache>
            </c:numRef>
          </c:val>
          <c:extLst>
            <c:ext xmlns:c16="http://schemas.microsoft.com/office/drawing/2014/chart" uri="{C3380CC4-5D6E-409C-BE32-E72D297353CC}">
              <c16:uniqueId val="{00000008-5D8E-4BCB-A616-D31F4FE4EF4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'by fuel'!$I$43</c:f>
              <c:strCache>
                <c:ptCount val="1"/>
                <c:pt idx="0">
                  <c:v>water heating</c:v>
                </c:pt>
              </c:strCache>
            </c:strRef>
          </c:tx>
          <c:spPr>
            <a:ln>
              <a:noFill/>
            </a:ln>
          </c:spPr>
          <c:dPt>
            <c:idx val="0"/>
            <c:bubble3D val="0"/>
            <c:spPr>
              <a:solidFill>
                <a:schemeClr val="tx2"/>
              </a:solidFill>
              <a:ln w="19050">
                <a:noFill/>
              </a:ln>
              <a:effectLst/>
            </c:spPr>
            <c:extLst>
              <c:ext xmlns:c16="http://schemas.microsoft.com/office/drawing/2014/chart" uri="{C3380CC4-5D6E-409C-BE32-E72D297353CC}">
                <c16:uniqueId val="{00000001-F09E-4C73-A8FC-F9055D684860}"/>
              </c:ext>
            </c:extLst>
          </c:dPt>
          <c:dPt>
            <c:idx val="1"/>
            <c:bubble3D val="0"/>
            <c:spPr>
              <a:solidFill>
                <a:schemeClr val="accent1"/>
              </a:solidFill>
              <a:ln w="19050">
                <a:noFill/>
              </a:ln>
              <a:effectLst/>
            </c:spPr>
            <c:extLst>
              <c:ext xmlns:c16="http://schemas.microsoft.com/office/drawing/2014/chart" uri="{C3380CC4-5D6E-409C-BE32-E72D297353CC}">
                <c16:uniqueId val="{00000003-F09E-4C73-A8FC-F9055D684860}"/>
              </c:ext>
            </c:extLst>
          </c:dPt>
          <c:dPt>
            <c:idx val="2"/>
            <c:bubble3D val="0"/>
            <c:spPr>
              <a:solidFill>
                <a:schemeClr val="accent5">
                  <a:lumMod val="60000"/>
                  <a:lumOff val="40000"/>
                </a:schemeClr>
              </a:solidFill>
              <a:ln w="19050">
                <a:noFill/>
              </a:ln>
              <a:effectLst/>
            </c:spPr>
            <c:extLst>
              <c:ext xmlns:c16="http://schemas.microsoft.com/office/drawing/2014/chart" uri="{C3380CC4-5D6E-409C-BE32-E72D297353CC}">
                <c16:uniqueId val="{00000005-F09E-4C73-A8FC-F9055D684860}"/>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7-F09E-4C73-A8FC-F9055D684860}"/>
              </c:ext>
            </c:extLst>
          </c:dPt>
          <c:cat>
            <c:strRef>
              <c:f>'by fuel'!$F$44:$F$47</c:f>
              <c:strCache>
                <c:ptCount val="4"/>
                <c:pt idx="0">
                  <c:v>EL</c:v>
                </c:pt>
                <c:pt idx="1">
                  <c:v>NG</c:v>
                </c:pt>
                <c:pt idx="2">
                  <c:v>DH</c:v>
                </c:pt>
                <c:pt idx="3">
                  <c:v>FO</c:v>
                </c:pt>
              </c:strCache>
            </c:strRef>
          </c:cat>
          <c:val>
            <c:numRef>
              <c:f>'by fuel'!$I$44:$I$47</c:f>
              <c:numCache>
                <c:formatCode>0%</c:formatCode>
                <c:ptCount val="4"/>
                <c:pt idx="0">
                  <c:v>0.23461702818802316</c:v>
                </c:pt>
                <c:pt idx="1">
                  <c:v>0.66989171321545149</c:v>
                </c:pt>
                <c:pt idx="2">
                  <c:v>8.3811705917941043E-2</c:v>
                </c:pt>
                <c:pt idx="3">
                  <c:v>1.1679552678584122E-2</c:v>
                </c:pt>
              </c:numCache>
            </c:numRef>
          </c:val>
          <c:extLst>
            <c:ext xmlns:c16="http://schemas.microsoft.com/office/drawing/2014/chart" uri="{C3380CC4-5D6E-409C-BE32-E72D297353CC}">
              <c16:uniqueId val="{00000008-F09E-4C73-A8FC-F9055D68486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'by fuel'!$J$43</c:f>
              <c:strCache>
                <c:ptCount val="1"/>
                <c:pt idx="0">
                  <c:v>cooking</c:v>
                </c:pt>
              </c:strCache>
            </c:strRef>
          </c:tx>
          <c:spPr>
            <a:ln>
              <a:noFill/>
            </a:ln>
          </c:spPr>
          <c:dPt>
            <c:idx val="0"/>
            <c:bubble3D val="0"/>
            <c:spPr>
              <a:solidFill>
                <a:schemeClr val="tx2"/>
              </a:solidFill>
              <a:ln w="19050">
                <a:noFill/>
              </a:ln>
              <a:effectLst/>
            </c:spPr>
            <c:extLst>
              <c:ext xmlns:c16="http://schemas.microsoft.com/office/drawing/2014/chart" uri="{C3380CC4-5D6E-409C-BE32-E72D297353CC}">
                <c16:uniqueId val="{00000001-9137-4D4E-85FC-241CD118FFB8}"/>
              </c:ext>
            </c:extLst>
          </c:dPt>
          <c:dPt>
            <c:idx val="1"/>
            <c:bubble3D val="0"/>
            <c:spPr>
              <a:solidFill>
                <a:schemeClr val="accent1"/>
              </a:solidFill>
              <a:ln w="19050">
                <a:noFill/>
              </a:ln>
              <a:effectLst/>
            </c:spPr>
            <c:extLst>
              <c:ext xmlns:c16="http://schemas.microsoft.com/office/drawing/2014/chart" uri="{C3380CC4-5D6E-409C-BE32-E72D297353CC}">
                <c16:uniqueId val="{00000003-9137-4D4E-85FC-241CD118FFB8}"/>
              </c:ext>
            </c:extLst>
          </c:dPt>
          <c:dPt>
            <c:idx val="2"/>
            <c:bubble3D val="0"/>
            <c:spPr>
              <a:solidFill>
                <a:schemeClr val="accent5">
                  <a:lumMod val="60000"/>
                  <a:lumOff val="40000"/>
                </a:schemeClr>
              </a:solidFill>
              <a:ln w="19050">
                <a:noFill/>
              </a:ln>
              <a:effectLst/>
            </c:spPr>
            <c:extLst>
              <c:ext xmlns:c16="http://schemas.microsoft.com/office/drawing/2014/chart" uri="{C3380CC4-5D6E-409C-BE32-E72D297353CC}">
                <c16:uniqueId val="{00000005-9137-4D4E-85FC-241CD118FFB8}"/>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7-9137-4D4E-85FC-241CD118FFB8}"/>
              </c:ext>
            </c:extLst>
          </c:dPt>
          <c:cat>
            <c:strRef>
              <c:f>'by fuel'!$F$44:$F$47</c:f>
              <c:strCache>
                <c:ptCount val="4"/>
                <c:pt idx="0">
                  <c:v>EL</c:v>
                </c:pt>
                <c:pt idx="1">
                  <c:v>NG</c:v>
                </c:pt>
                <c:pt idx="2">
                  <c:v>DH</c:v>
                </c:pt>
                <c:pt idx="3">
                  <c:v>FO</c:v>
                </c:pt>
              </c:strCache>
            </c:strRef>
          </c:cat>
          <c:val>
            <c:numRef>
              <c:f>'by fuel'!$J$44:$J$47</c:f>
              <c:numCache>
                <c:formatCode>0%</c:formatCode>
                <c:ptCount val="4"/>
                <c:pt idx="0">
                  <c:v>0.18475341541227722</c:v>
                </c:pt>
                <c:pt idx="1">
                  <c:v>0.81278424505608826</c:v>
                </c:pt>
                <c:pt idx="2">
                  <c:v>2.4170112097239571E-3</c:v>
                </c:pt>
                <c:pt idx="3">
                  <c:v>4.5328321910589592E-5</c:v>
                </c:pt>
              </c:numCache>
            </c:numRef>
          </c:val>
          <c:extLst>
            <c:ext xmlns:c16="http://schemas.microsoft.com/office/drawing/2014/chart" uri="{C3380CC4-5D6E-409C-BE32-E72D297353CC}">
              <c16:uniqueId val="{00000008-9137-4D4E-85FC-241CD118FFB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2"/>
            </a:solidFill>
            <a:ln>
              <a:noFill/>
            </a:ln>
          </c:spPr>
          <c:dPt>
            <c:idx val="0"/>
            <c:bubble3D val="0"/>
            <c:spPr>
              <a:solidFill>
                <a:schemeClr val="accent3">
                  <a:lumMod val="60000"/>
                  <a:lumOff val="40000"/>
                </a:schemeClr>
              </a:solidFill>
              <a:ln w="19050">
                <a:noFill/>
              </a:ln>
              <a:effectLst/>
            </c:spPr>
            <c:extLst>
              <c:ext xmlns:c16="http://schemas.microsoft.com/office/drawing/2014/chart" uri="{C3380CC4-5D6E-409C-BE32-E72D297353CC}">
                <c16:uniqueId val="{00000001-BCB8-4075-937A-7C38E764640B}"/>
              </c:ext>
            </c:extLst>
          </c:dPt>
          <c:dPt>
            <c:idx val="1"/>
            <c:bubble3D val="0"/>
            <c:spPr>
              <a:solidFill>
                <a:schemeClr val="tx2"/>
              </a:solidFill>
              <a:ln w="19050">
                <a:noFill/>
              </a:ln>
              <a:effectLst/>
            </c:spPr>
            <c:extLst>
              <c:ext xmlns:c16="http://schemas.microsoft.com/office/drawing/2014/chart" uri="{C3380CC4-5D6E-409C-BE32-E72D297353CC}">
                <c16:uniqueId val="{00000003-BCB8-4075-937A-7C38E764640B}"/>
              </c:ext>
            </c:extLst>
          </c:dPt>
          <c:cat>
            <c:strRef>
              <c:f>'33-34. eu by fuel'!$C$86:$D$86</c:f>
              <c:strCache>
                <c:ptCount val="2"/>
                <c:pt idx="0">
                  <c:v>% other fuels</c:v>
                </c:pt>
                <c:pt idx="1">
                  <c:v>% electricity</c:v>
                </c:pt>
              </c:strCache>
            </c:strRef>
          </c:cat>
          <c:val>
            <c:numRef>
              <c:f>'33-34. eu by fuel'!$C$87:$D$87</c:f>
              <c:numCache>
                <c:formatCode>0%</c:formatCode>
                <c:ptCount val="2"/>
                <c:pt idx="0">
                  <c:v>1.5217242866446731E-2</c:v>
                </c:pt>
                <c:pt idx="1">
                  <c:v>0.98478275713355323</c:v>
                </c:pt>
              </c:numCache>
            </c:numRef>
          </c:val>
          <c:extLst>
            <c:ext xmlns:c16="http://schemas.microsoft.com/office/drawing/2014/chart" uri="{C3380CC4-5D6E-409C-BE32-E72D297353CC}">
              <c16:uniqueId val="{00000004-BCB8-4075-937A-7C38E764640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strRef>
              <c:f>'35. intensity by fuel'!$A$5</c:f>
              <c:strCache>
                <c:ptCount val="1"/>
                <c:pt idx="0">
                  <c:v>heating</c:v>
                </c:pt>
              </c:strCache>
            </c:strRef>
          </c:tx>
          <c:spPr>
            <a:ln w="25400" cap="rnd">
              <a:noFill/>
              <a:round/>
            </a:ln>
            <a:effectLst/>
          </c:spPr>
          <c:marker>
            <c:symbol val="circle"/>
            <c:size val="15"/>
            <c:spPr>
              <a:solidFill>
                <a:schemeClr val="bg1"/>
              </a:solidFill>
              <a:ln w="57150">
                <a:solidFill>
                  <a:schemeClr val="accent2"/>
                </a:solidFill>
              </a:ln>
              <a:effectLst/>
            </c:spPr>
          </c:marker>
          <c:dPt>
            <c:idx val="0"/>
            <c:marker>
              <c:symbol val="circle"/>
              <c:size val="15"/>
              <c:spPr>
                <a:solidFill>
                  <a:schemeClr val="bg1"/>
                </a:solidFill>
                <a:ln w="57150">
                  <a:solidFill>
                    <a:schemeClr val="tx1">
                      <a:lumMod val="50000"/>
                      <a:lumOff val="50000"/>
                    </a:schemeClr>
                  </a:solidFill>
                </a:ln>
                <a:effectLst/>
              </c:spPr>
            </c:marker>
            <c:bubble3D val="0"/>
            <c:extLst>
              <c:ext xmlns:c16="http://schemas.microsoft.com/office/drawing/2014/chart" uri="{C3380CC4-5D6E-409C-BE32-E72D297353CC}">
                <c16:uniqueId val="{00000000-7EF2-4E8D-8518-0AF8703B07C8}"/>
              </c:ext>
            </c:extLst>
          </c:dPt>
          <c:dPt>
            <c:idx val="1"/>
            <c:marker>
              <c:symbol val="circle"/>
              <c:size val="15"/>
              <c:spPr>
                <a:solidFill>
                  <a:schemeClr val="bg1"/>
                </a:solidFill>
                <a:ln w="57150">
                  <a:solidFill>
                    <a:schemeClr val="tx2"/>
                  </a:solidFill>
                </a:ln>
                <a:effectLst/>
              </c:spPr>
            </c:marker>
            <c:bubble3D val="0"/>
            <c:extLst>
              <c:ext xmlns:c16="http://schemas.microsoft.com/office/drawing/2014/chart" uri="{C3380CC4-5D6E-409C-BE32-E72D297353CC}">
                <c16:uniqueId val="{00000001-7EF2-4E8D-8518-0AF8703B07C8}"/>
              </c:ext>
            </c:extLst>
          </c:dPt>
          <c:dPt>
            <c:idx val="2"/>
            <c:marker>
              <c:symbol val="circle"/>
              <c:size val="15"/>
              <c:spPr>
                <a:solidFill>
                  <a:schemeClr val="bg1"/>
                </a:solidFill>
                <a:ln w="57150">
                  <a:solidFill>
                    <a:schemeClr val="accent1"/>
                  </a:solidFill>
                </a:ln>
                <a:effectLst/>
              </c:spPr>
            </c:marker>
            <c:bubble3D val="0"/>
            <c:extLst>
              <c:ext xmlns:c16="http://schemas.microsoft.com/office/drawing/2014/chart" uri="{C3380CC4-5D6E-409C-BE32-E72D297353CC}">
                <c16:uniqueId val="{00000002-7EF2-4E8D-8518-0AF8703B07C8}"/>
              </c:ext>
            </c:extLst>
          </c:dPt>
          <c:dPt>
            <c:idx val="3"/>
            <c:marker>
              <c:symbol val="circle"/>
              <c:size val="15"/>
              <c:spPr>
                <a:solidFill>
                  <a:schemeClr val="bg1"/>
                </a:solidFill>
                <a:ln w="57150">
                  <a:solidFill>
                    <a:schemeClr val="accent2">
                      <a:lumMod val="60000"/>
                      <a:lumOff val="40000"/>
                    </a:schemeClr>
                  </a:solidFill>
                </a:ln>
                <a:effectLst/>
              </c:spPr>
            </c:marker>
            <c:bubble3D val="0"/>
            <c:extLst>
              <c:ext xmlns:c16="http://schemas.microsoft.com/office/drawing/2014/chart" uri="{C3380CC4-5D6E-409C-BE32-E72D297353CC}">
                <c16:uniqueId val="{00000003-7EF2-4E8D-8518-0AF8703B07C8}"/>
              </c:ext>
            </c:extLst>
          </c:dPt>
          <c:dPt>
            <c:idx val="4"/>
            <c:marker>
              <c:symbol val="circle"/>
              <c:size val="15"/>
              <c:spPr>
                <a:solidFill>
                  <a:schemeClr val="bg1"/>
                </a:solidFill>
                <a:ln w="57150">
                  <a:solidFill>
                    <a:schemeClr val="accent5">
                      <a:lumMod val="60000"/>
                      <a:lumOff val="40000"/>
                    </a:schemeClr>
                  </a:solidFill>
                </a:ln>
                <a:effectLst/>
              </c:spPr>
            </c:marker>
            <c:bubble3D val="0"/>
            <c:extLst>
              <c:ext xmlns:c16="http://schemas.microsoft.com/office/drawing/2014/chart" uri="{C3380CC4-5D6E-409C-BE32-E72D297353CC}">
                <c16:uniqueId val="{00000004-7EF2-4E8D-8518-0AF8703B07C8}"/>
              </c:ext>
            </c:extLst>
          </c:dPt>
          <c:xVal>
            <c:numRef>
              <c:f>'35. intensity by fuel'!$B$5:$F$5</c:f>
              <c:numCache>
                <c:formatCode>General</c:formatCode>
                <c:ptCount val="5"/>
                <c:pt idx="0" formatCode="0.0">
                  <c:v>15.08</c:v>
                </c:pt>
                <c:pt idx="1">
                  <c:v>5.2</c:v>
                </c:pt>
                <c:pt idx="2">
                  <c:v>27.2</c:v>
                </c:pt>
                <c:pt idx="3">
                  <c:v>19.5</c:v>
                </c:pt>
                <c:pt idx="4">
                  <c:v>41.2</c:v>
                </c:pt>
              </c:numCache>
            </c:numRef>
          </c:xVal>
          <c:yVal>
            <c:numRef>
              <c:f>'35. intensity by fuel'!$G$5:$K$5</c:f>
              <c:numCache>
                <c:formatCode>General</c:formatCode>
                <c:ptCount val="5"/>
                <c:pt idx="0">
                  <c:v>2</c:v>
                </c:pt>
                <c:pt idx="1">
                  <c:v>2</c:v>
                </c:pt>
                <c:pt idx="2">
                  <c:v>2</c:v>
                </c:pt>
                <c:pt idx="3">
                  <c:v>2</c:v>
                </c:pt>
                <c:pt idx="4">
                  <c:v>2</c:v>
                </c:pt>
              </c:numCache>
            </c:numRef>
          </c:yVal>
          <c:smooth val="0"/>
          <c:extLst>
            <c:ext xmlns:c16="http://schemas.microsoft.com/office/drawing/2014/chart" uri="{C3380CC4-5D6E-409C-BE32-E72D297353CC}">
              <c16:uniqueId val="{00000005-7EF2-4E8D-8518-0AF8703B07C8}"/>
            </c:ext>
          </c:extLst>
        </c:ser>
        <c:ser>
          <c:idx val="2"/>
          <c:order val="1"/>
          <c:tx>
            <c:strRef>
              <c:f>'35. intensity by fuel'!$A$6</c:f>
              <c:strCache>
                <c:ptCount val="1"/>
                <c:pt idx="0">
                  <c:v>water heating</c:v>
                </c:pt>
              </c:strCache>
            </c:strRef>
          </c:tx>
          <c:spPr>
            <a:ln w="25400" cap="rnd">
              <a:noFill/>
              <a:round/>
            </a:ln>
            <a:effectLst/>
          </c:spPr>
          <c:marker>
            <c:symbol val="circle"/>
            <c:size val="15"/>
            <c:spPr>
              <a:solidFill>
                <a:schemeClr val="bg1"/>
              </a:solidFill>
              <a:ln w="57150">
                <a:solidFill>
                  <a:schemeClr val="accent3"/>
                </a:solidFill>
              </a:ln>
              <a:effectLst/>
            </c:spPr>
          </c:marker>
          <c:dPt>
            <c:idx val="0"/>
            <c:marker>
              <c:symbol val="circle"/>
              <c:size val="17"/>
              <c:spPr>
                <a:solidFill>
                  <a:schemeClr val="bg1"/>
                </a:solidFill>
                <a:ln w="57150">
                  <a:solidFill>
                    <a:schemeClr val="tx1">
                      <a:lumMod val="50000"/>
                      <a:lumOff val="50000"/>
                    </a:schemeClr>
                  </a:solidFill>
                </a:ln>
                <a:effectLst/>
              </c:spPr>
            </c:marker>
            <c:bubble3D val="0"/>
            <c:extLst>
              <c:ext xmlns:c16="http://schemas.microsoft.com/office/drawing/2014/chart" uri="{C3380CC4-5D6E-409C-BE32-E72D297353CC}">
                <c16:uniqueId val="{00000006-7EF2-4E8D-8518-0AF8703B07C8}"/>
              </c:ext>
            </c:extLst>
          </c:dPt>
          <c:dPt>
            <c:idx val="1"/>
            <c:marker>
              <c:symbol val="circle"/>
              <c:size val="15"/>
              <c:spPr>
                <a:solidFill>
                  <a:schemeClr val="bg1"/>
                </a:solidFill>
                <a:ln w="57150">
                  <a:solidFill>
                    <a:schemeClr val="tx2"/>
                  </a:solidFill>
                </a:ln>
                <a:effectLst/>
              </c:spPr>
            </c:marker>
            <c:bubble3D val="0"/>
            <c:extLst>
              <c:ext xmlns:c16="http://schemas.microsoft.com/office/drawing/2014/chart" uri="{C3380CC4-5D6E-409C-BE32-E72D297353CC}">
                <c16:uniqueId val="{00000007-7EF2-4E8D-8518-0AF8703B07C8}"/>
              </c:ext>
            </c:extLst>
          </c:dPt>
          <c:dPt>
            <c:idx val="2"/>
            <c:marker>
              <c:symbol val="circle"/>
              <c:size val="15"/>
              <c:spPr>
                <a:solidFill>
                  <a:schemeClr val="bg1"/>
                </a:solidFill>
                <a:ln w="57150">
                  <a:solidFill>
                    <a:schemeClr val="accent1"/>
                  </a:solidFill>
                </a:ln>
                <a:effectLst/>
              </c:spPr>
            </c:marker>
            <c:bubble3D val="0"/>
            <c:extLst>
              <c:ext xmlns:c16="http://schemas.microsoft.com/office/drawing/2014/chart" uri="{C3380CC4-5D6E-409C-BE32-E72D297353CC}">
                <c16:uniqueId val="{00000008-7EF2-4E8D-8518-0AF8703B07C8}"/>
              </c:ext>
            </c:extLst>
          </c:dPt>
          <c:dPt>
            <c:idx val="3"/>
            <c:marker>
              <c:symbol val="circle"/>
              <c:size val="15"/>
              <c:spPr>
                <a:solidFill>
                  <a:schemeClr val="bg1"/>
                </a:solidFill>
                <a:ln w="57150">
                  <a:solidFill>
                    <a:schemeClr val="accent2">
                      <a:lumMod val="60000"/>
                      <a:lumOff val="40000"/>
                    </a:schemeClr>
                  </a:solidFill>
                </a:ln>
                <a:effectLst/>
              </c:spPr>
            </c:marker>
            <c:bubble3D val="0"/>
            <c:extLst>
              <c:ext xmlns:c16="http://schemas.microsoft.com/office/drawing/2014/chart" uri="{C3380CC4-5D6E-409C-BE32-E72D297353CC}">
                <c16:uniqueId val="{00000009-7EF2-4E8D-8518-0AF8703B07C8}"/>
              </c:ext>
            </c:extLst>
          </c:dPt>
          <c:dPt>
            <c:idx val="4"/>
            <c:marker>
              <c:symbol val="circle"/>
              <c:size val="15"/>
              <c:spPr>
                <a:solidFill>
                  <a:schemeClr val="bg1"/>
                </a:solidFill>
                <a:ln w="57150">
                  <a:solidFill>
                    <a:schemeClr val="accent5">
                      <a:lumMod val="60000"/>
                      <a:lumOff val="40000"/>
                    </a:schemeClr>
                  </a:solidFill>
                </a:ln>
                <a:effectLst/>
              </c:spPr>
            </c:marker>
            <c:bubble3D val="0"/>
            <c:extLst>
              <c:ext xmlns:c16="http://schemas.microsoft.com/office/drawing/2014/chart" uri="{C3380CC4-5D6E-409C-BE32-E72D297353CC}">
                <c16:uniqueId val="{0000000A-7EF2-4E8D-8518-0AF8703B07C8}"/>
              </c:ext>
            </c:extLst>
          </c:dPt>
          <c:xVal>
            <c:numRef>
              <c:f>'35. intensity by fuel'!$B$6:$F$6</c:f>
              <c:numCache>
                <c:formatCode>General</c:formatCode>
                <c:ptCount val="5"/>
                <c:pt idx="0" formatCode="0.0">
                  <c:v>4.93</c:v>
                </c:pt>
                <c:pt idx="1">
                  <c:v>1.7</c:v>
                </c:pt>
                <c:pt idx="2">
                  <c:v>4.9000000000000004</c:v>
                </c:pt>
                <c:pt idx="3">
                  <c:v>2.2000000000000002</c:v>
                </c:pt>
                <c:pt idx="4">
                  <c:v>6.8</c:v>
                </c:pt>
              </c:numCache>
            </c:numRef>
          </c:xVal>
          <c:yVal>
            <c:numRef>
              <c:f>'35. intensity by fuel'!$G$6:$K$6</c:f>
              <c:numCache>
                <c:formatCode>General</c:formatCode>
                <c:ptCount val="5"/>
                <c:pt idx="0">
                  <c:v>1.5</c:v>
                </c:pt>
                <c:pt idx="1">
                  <c:v>1.5</c:v>
                </c:pt>
                <c:pt idx="2">
                  <c:v>1.5</c:v>
                </c:pt>
                <c:pt idx="3">
                  <c:v>1.5</c:v>
                </c:pt>
                <c:pt idx="4">
                  <c:v>1.5</c:v>
                </c:pt>
              </c:numCache>
            </c:numRef>
          </c:yVal>
          <c:smooth val="0"/>
          <c:extLst>
            <c:ext xmlns:c16="http://schemas.microsoft.com/office/drawing/2014/chart" uri="{C3380CC4-5D6E-409C-BE32-E72D297353CC}">
              <c16:uniqueId val="{0000000B-7EF2-4E8D-8518-0AF8703B07C8}"/>
            </c:ext>
          </c:extLst>
        </c:ser>
        <c:ser>
          <c:idx val="3"/>
          <c:order val="2"/>
          <c:tx>
            <c:strRef>
              <c:f>'35. intensity by fuel'!$A$7</c:f>
              <c:strCache>
                <c:ptCount val="1"/>
                <c:pt idx="0">
                  <c:v>cooking </c:v>
                </c:pt>
              </c:strCache>
            </c:strRef>
          </c:tx>
          <c:spPr>
            <a:ln w="25400" cap="rnd">
              <a:noFill/>
              <a:round/>
            </a:ln>
            <a:effectLst/>
          </c:spPr>
          <c:marker>
            <c:symbol val="circle"/>
            <c:size val="15"/>
            <c:spPr>
              <a:solidFill>
                <a:schemeClr val="bg1"/>
              </a:solidFill>
              <a:ln w="57150">
                <a:solidFill>
                  <a:schemeClr val="accent4"/>
                </a:solidFill>
              </a:ln>
              <a:effectLst/>
            </c:spPr>
          </c:marker>
          <c:dPt>
            <c:idx val="0"/>
            <c:marker>
              <c:symbol val="circle"/>
              <c:size val="15"/>
              <c:spPr>
                <a:solidFill>
                  <a:schemeClr val="bg1"/>
                </a:solidFill>
                <a:ln w="57150">
                  <a:solidFill>
                    <a:schemeClr val="tx1">
                      <a:lumMod val="50000"/>
                      <a:lumOff val="50000"/>
                    </a:schemeClr>
                  </a:solidFill>
                </a:ln>
                <a:effectLst/>
              </c:spPr>
            </c:marker>
            <c:bubble3D val="0"/>
            <c:extLst>
              <c:ext xmlns:c16="http://schemas.microsoft.com/office/drawing/2014/chart" uri="{C3380CC4-5D6E-409C-BE32-E72D297353CC}">
                <c16:uniqueId val="{0000000C-7EF2-4E8D-8518-0AF8703B07C8}"/>
              </c:ext>
            </c:extLst>
          </c:dPt>
          <c:dPt>
            <c:idx val="1"/>
            <c:marker>
              <c:symbol val="circle"/>
              <c:size val="15"/>
              <c:spPr>
                <a:solidFill>
                  <a:schemeClr val="bg1"/>
                </a:solidFill>
                <a:ln w="57150">
                  <a:solidFill>
                    <a:schemeClr val="tx2"/>
                  </a:solidFill>
                </a:ln>
                <a:effectLst/>
              </c:spPr>
            </c:marker>
            <c:bubble3D val="0"/>
            <c:extLst>
              <c:ext xmlns:c16="http://schemas.microsoft.com/office/drawing/2014/chart" uri="{C3380CC4-5D6E-409C-BE32-E72D297353CC}">
                <c16:uniqueId val="{0000000D-7EF2-4E8D-8518-0AF8703B07C8}"/>
              </c:ext>
            </c:extLst>
          </c:dPt>
          <c:dPt>
            <c:idx val="2"/>
            <c:marker>
              <c:symbol val="circle"/>
              <c:size val="15"/>
              <c:spPr>
                <a:solidFill>
                  <a:schemeClr val="bg1"/>
                </a:solidFill>
                <a:ln w="57150">
                  <a:solidFill>
                    <a:schemeClr val="accent1"/>
                  </a:solidFill>
                </a:ln>
                <a:effectLst/>
              </c:spPr>
            </c:marker>
            <c:bubble3D val="0"/>
            <c:extLst>
              <c:ext xmlns:c16="http://schemas.microsoft.com/office/drawing/2014/chart" uri="{C3380CC4-5D6E-409C-BE32-E72D297353CC}">
                <c16:uniqueId val="{0000000E-7EF2-4E8D-8518-0AF8703B07C8}"/>
              </c:ext>
            </c:extLst>
          </c:dPt>
          <c:dPt>
            <c:idx val="3"/>
            <c:marker>
              <c:symbol val="circle"/>
              <c:size val="15"/>
              <c:spPr>
                <a:solidFill>
                  <a:schemeClr val="bg1"/>
                </a:solidFill>
                <a:ln w="57150">
                  <a:solidFill>
                    <a:schemeClr val="accent5">
                      <a:lumMod val="60000"/>
                      <a:lumOff val="40000"/>
                    </a:schemeClr>
                  </a:solidFill>
                </a:ln>
                <a:effectLst/>
              </c:spPr>
            </c:marker>
            <c:bubble3D val="0"/>
            <c:extLst>
              <c:ext xmlns:c16="http://schemas.microsoft.com/office/drawing/2014/chart" uri="{C3380CC4-5D6E-409C-BE32-E72D297353CC}">
                <c16:uniqueId val="{0000000F-7EF2-4E8D-8518-0AF8703B07C8}"/>
              </c:ext>
            </c:extLst>
          </c:dPt>
          <c:dPt>
            <c:idx val="4"/>
            <c:marker>
              <c:symbol val="circle"/>
              <c:size val="15"/>
              <c:spPr>
                <a:solidFill>
                  <a:schemeClr val="bg1"/>
                </a:solidFill>
                <a:ln w="57150">
                  <a:solidFill>
                    <a:schemeClr val="accent5">
                      <a:lumMod val="60000"/>
                      <a:lumOff val="40000"/>
                    </a:schemeClr>
                  </a:solidFill>
                </a:ln>
                <a:effectLst/>
              </c:spPr>
            </c:marker>
            <c:bubble3D val="0"/>
            <c:extLst>
              <c:ext xmlns:c16="http://schemas.microsoft.com/office/drawing/2014/chart" uri="{C3380CC4-5D6E-409C-BE32-E72D297353CC}">
                <c16:uniqueId val="{00000010-7EF2-4E8D-8518-0AF8703B07C8}"/>
              </c:ext>
            </c:extLst>
          </c:dPt>
          <c:xVal>
            <c:numRef>
              <c:f>'35. intensity by fuel'!$B$7:$F$7</c:f>
              <c:numCache>
                <c:formatCode>General</c:formatCode>
                <c:ptCount val="5"/>
                <c:pt idx="0" formatCode="0.0">
                  <c:v>8.41</c:v>
                </c:pt>
                <c:pt idx="1">
                  <c:v>2.9</c:v>
                </c:pt>
                <c:pt idx="2">
                  <c:v>14.2</c:v>
                </c:pt>
                <c:pt idx="4">
                  <c:v>1.5</c:v>
                </c:pt>
              </c:numCache>
            </c:numRef>
          </c:xVal>
          <c:yVal>
            <c:numRef>
              <c:f>'35. intensity by fuel'!$G$7:$K$7</c:f>
              <c:numCache>
                <c:formatCode>General</c:formatCode>
                <c:ptCount val="5"/>
                <c:pt idx="0">
                  <c:v>1</c:v>
                </c:pt>
                <c:pt idx="1">
                  <c:v>1</c:v>
                </c:pt>
                <c:pt idx="2">
                  <c:v>1</c:v>
                </c:pt>
                <c:pt idx="3">
                  <c:v>1</c:v>
                </c:pt>
                <c:pt idx="4">
                  <c:v>1</c:v>
                </c:pt>
              </c:numCache>
            </c:numRef>
          </c:yVal>
          <c:smooth val="0"/>
          <c:extLst>
            <c:ext xmlns:c16="http://schemas.microsoft.com/office/drawing/2014/chart" uri="{C3380CC4-5D6E-409C-BE32-E72D297353CC}">
              <c16:uniqueId val="{00000011-7EF2-4E8D-8518-0AF8703B07C8}"/>
            </c:ext>
          </c:extLst>
        </c:ser>
        <c:dLbls>
          <c:showLegendKey val="0"/>
          <c:showVal val="0"/>
          <c:showCatName val="0"/>
          <c:showSerName val="0"/>
          <c:showPercent val="0"/>
          <c:showBubbleSize val="0"/>
        </c:dLbls>
        <c:axId val="-688555664"/>
        <c:axId val="-688552400"/>
      </c:scatterChart>
      <c:valAx>
        <c:axId val="-68855566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8552400"/>
        <c:crosses val="autoZero"/>
        <c:crossBetween val="midCat"/>
      </c:valAx>
      <c:valAx>
        <c:axId val="-688552400"/>
        <c:scaling>
          <c:orientation val="minMax"/>
          <c:min val="0.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688555664"/>
        <c:crosses val="autoZero"/>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Sheet3!$B$20</c:f>
              <c:strCache>
                <c:ptCount val="1"/>
                <c:pt idx="0">
                  <c:v>% bldgs</c:v>
                </c:pt>
              </c:strCache>
            </c:strRef>
          </c:tx>
          <c:spPr>
            <a:ln>
              <a:noFill/>
            </a:ln>
          </c:spPr>
          <c:dPt>
            <c:idx val="0"/>
            <c:bubble3D val="0"/>
            <c:spPr>
              <a:solidFill>
                <a:schemeClr val="accent4">
                  <a:lumMod val="50000"/>
                </a:schemeClr>
              </a:solidFill>
              <a:ln w="19050">
                <a:noFill/>
              </a:ln>
              <a:effectLst/>
            </c:spPr>
            <c:extLst>
              <c:ext xmlns:c16="http://schemas.microsoft.com/office/drawing/2014/chart" uri="{C3380CC4-5D6E-409C-BE32-E72D297353CC}">
                <c16:uniqueId val="{00000001-F5FD-4FE9-A823-042D72814EA6}"/>
              </c:ext>
            </c:extLst>
          </c:dPt>
          <c:dPt>
            <c:idx val="1"/>
            <c:bubble3D val="0"/>
            <c:spPr>
              <a:solidFill>
                <a:schemeClr val="accent6">
                  <a:lumMod val="60000"/>
                  <a:lumOff val="40000"/>
                </a:schemeClr>
              </a:solidFill>
              <a:ln w="19050">
                <a:noFill/>
              </a:ln>
              <a:effectLst/>
            </c:spPr>
            <c:extLst>
              <c:ext xmlns:c16="http://schemas.microsoft.com/office/drawing/2014/chart" uri="{C3380CC4-5D6E-409C-BE32-E72D297353CC}">
                <c16:uniqueId val="{00000003-F5FD-4FE9-A823-042D72814EA6}"/>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F5FD-4FE9-A823-042D72814EA6}"/>
              </c:ext>
            </c:extLst>
          </c:dPt>
          <c:cat>
            <c:strRef>
              <c:f>Sheet3!$A$21:$A$23</c:f>
              <c:strCache>
                <c:ptCount val="3"/>
                <c:pt idx="0">
                  <c:v>Over 100,000</c:v>
                </c:pt>
                <c:pt idx="1">
                  <c:v>5,001 to 100,000</c:v>
                </c:pt>
                <c:pt idx="2">
                  <c:v>1,001 to 5,000</c:v>
                </c:pt>
              </c:strCache>
            </c:strRef>
          </c:cat>
          <c:val>
            <c:numRef>
              <c:f>Sheet3!$B$21:$B$23</c:f>
              <c:numCache>
                <c:formatCode>0%</c:formatCode>
                <c:ptCount val="3"/>
                <c:pt idx="0">
                  <c:v>2.3994592767826967E-2</c:v>
                </c:pt>
                <c:pt idx="1">
                  <c:v>0.49746535991889157</c:v>
                </c:pt>
                <c:pt idx="2">
                  <c:v>0.47870902331868875</c:v>
                </c:pt>
              </c:numCache>
            </c:numRef>
          </c:val>
          <c:extLst>
            <c:ext xmlns:c16="http://schemas.microsoft.com/office/drawing/2014/chart" uri="{C3380CC4-5D6E-409C-BE32-E72D297353CC}">
              <c16:uniqueId val="{00000006-F5FD-4FE9-A823-042D72814EA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Sheet3!$C$20</c:f>
              <c:strCache>
                <c:ptCount val="1"/>
                <c:pt idx="0">
                  <c:v>% sqft</c:v>
                </c:pt>
              </c:strCache>
            </c:strRef>
          </c:tx>
          <c:spPr>
            <a:ln>
              <a:noFill/>
            </a:ln>
          </c:spPr>
          <c:dPt>
            <c:idx val="0"/>
            <c:bubble3D val="0"/>
            <c:spPr>
              <a:solidFill>
                <a:schemeClr val="accent4">
                  <a:lumMod val="50000"/>
                </a:schemeClr>
              </a:solidFill>
              <a:ln w="19050">
                <a:noFill/>
              </a:ln>
              <a:effectLst/>
            </c:spPr>
            <c:extLst>
              <c:ext xmlns:c16="http://schemas.microsoft.com/office/drawing/2014/chart" uri="{C3380CC4-5D6E-409C-BE32-E72D297353CC}">
                <c16:uniqueId val="{00000001-AEC1-4C5C-9298-E351E01D3598}"/>
              </c:ext>
            </c:extLst>
          </c:dPt>
          <c:dPt>
            <c:idx val="1"/>
            <c:bubble3D val="0"/>
            <c:spPr>
              <a:solidFill>
                <a:schemeClr val="accent6">
                  <a:lumMod val="60000"/>
                  <a:lumOff val="40000"/>
                </a:schemeClr>
              </a:solidFill>
              <a:ln w="19050">
                <a:noFill/>
              </a:ln>
              <a:effectLst/>
            </c:spPr>
            <c:extLst>
              <c:ext xmlns:c16="http://schemas.microsoft.com/office/drawing/2014/chart" uri="{C3380CC4-5D6E-409C-BE32-E72D297353CC}">
                <c16:uniqueId val="{00000003-AEC1-4C5C-9298-E351E01D3598}"/>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AEC1-4C5C-9298-E351E01D3598}"/>
              </c:ext>
            </c:extLst>
          </c:dPt>
          <c:cat>
            <c:strRef>
              <c:f>Sheet3!$A$21:$A$23</c:f>
              <c:strCache>
                <c:ptCount val="3"/>
                <c:pt idx="0">
                  <c:v>Over 100,000</c:v>
                </c:pt>
                <c:pt idx="1">
                  <c:v>5,001 to 100,000</c:v>
                </c:pt>
                <c:pt idx="2">
                  <c:v>1,001 to 5,000</c:v>
                </c:pt>
              </c:strCache>
            </c:strRef>
          </c:cat>
          <c:val>
            <c:numRef>
              <c:f>Sheet3!$C$21:$C$23</c:f>
              <c:numCache>
                <c:formatCode>0%</c:formatCode>
                <c:ptCount val="3"/>
                <c:pt idx="0">
                  <c:v>0.34323760928409197</c:v>
                </c:pt>
                <c:pt idx="1">
                  <c:v>0.57352498885120773</c:v>
                </c:pt>
                <c:pt idx="2" formatCode="0.0%">
                  <c:v>8.322703089511839E-2</c:v>
                </c:pt>
              </c:numCache>
            </c:numRef>
          </c:val>
          <c:extLst>
            <c:ext xmlns:c16="http://schemas.microsoft.com/office/drawing/2014/chart" uri="{C3380CC4-5D6E-409C-BE32-E72D297353CC}">
              <c16:uniqueId val="{00000006-AEC1-4C5C-9298-E351E01D359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Sheet3!$D$20</c:f>
              <c:strCache>
                <c:ptCount val="1"/>
                <c:pt idx="0">
                  <c:v>% cons</c:v>
                </c:pt>
              </c:strCache>
            </c:strRef>
          </c:tx>
          <c:spPr>
            <a:ln>
              <a:noFill/>
            </a:ln>
          </c:spPr>
          <c:dPt>
            <c:idx val="0"/>
            <c:bubble3D val="0"/>
            <c:spPr>
              <a:solidFill>
                <a:schemeClr val="accent4">
                  <a:lumMod val="50000"/>
                </a:schemeClr>
              </a:solidFill>
              <a:ln w="19050">
                <a:noFill/>
              </a:ln>
              <a:effectLst/>
            </c:spPr>
            <c:extLst>
              <c:ext xmlns:c16="http://schemas.microsoft.com/office/drawing/2014/chart" uri="{C3380CC4-5D6E-409C-BE32-E72D297353CC}">
                <c16:uniqueId val="{00000001-E728-40A9-A9EF-35BA98FE714C}"/>
              </c:ext>
            </c:extLst>
          </c:dPt>
          <c:dPt>
            <c:idx val="1"/>
            <c:bubble3D val="0"/>
            <c:spPr>
              <a:solidFill>
                <a:schemeClr val="accent6">
                  <a:lumMod val="60000"/>
                  <a:lumOff val="40000"/>
                </a:schemeClr>
              </a:solidFill>
              <a:ln w="19050">
                <a:noFill/>
              </a:ln>
              <a:effectLst/>
            </c:spPr>
            <c:extLst>
              <c:ext xmlns:c16="http://schemas.microsoft.com/office/drawing/2014/chart" uri="{C3380CC4-5D6E-409C-BE32-E72D297353CC}">
                <c16:uniqueId val="{00000003-E728-40A9-A9EF-35BA98FE714C}"/>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E728-40A9-A9EF-35BA98FE714C}"/>
              </c:ext>
            </c:extLst>
          </c:dPt>
          <c:cat>
            <c:strRef>
              <c:f>Sheet3!$A$21:$A$23</c:f>
              <c:strCache>
                <c:ptCount val="3"/>
                <c:pt idx="0">
                  <c:v>Over 100,000</c:v>
                </c:pt>
                <c:pt idx="1">
                  <c:v>5,001 to 100,000</c:v>
                </c:pt>
                <c:pt idx="2">
                  <c:v>1,001 to 5,000</c:v>
                </c:pt>
              </c:strCache>
            </c:strRef>
          </c:cat>
          <c:val>
            <c:numRef>
              <c:f>Sheet3!$D$21:$D$23</c:f>
              <c:numCache>
                <c:formatCode>0%</c:formatCode>
                <c:ptCount val="3"/>
                <c:pt idx="0">
                  <c:v>0.3915087410019098</c:v>
                </c:pt>
                <c:pt idx="1">
                  <c:v>0.52372557661231089</c:v>
                </c:pt>
                <c:pt idx="2">
                  <c:v>8.4765682385779348E-2</c:v>
                </c:pt>
              </c:numCache>
            </c:numRef>
          </c:val>
          <c:extLst>
            <c:ext xmlns:c16="http://schemas.microsoft.com/office/drawing/2014/chart" uri="{C3380CC4-5D6E-409C-BE32-E72D297353CC}">
              <c16:uniqueId val="{00000006-E728-40A9-A9EF-35BA98FE714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'14. size intensities'!$A$2</c:f>
              <c:strCache>
                <c:ptCount val="1"/>
                <c:pt idx="0">
                  <c:v>1,001 to 5,000</c:v>
                </c:pt>
              </c:strCache>
            </c:strRef>
          </c:tx>
          <c:spPr>
            <a:ln w="152400" cap="rnd">
              <a:solidFill>
                <a:schemeClr val="tx2">
                  <a:lumMod val="10000"/>
                  <a:lumOff val="90000"/>
                </a:schemeClr>
              </a:solidFill>
              <a:round/>
            </a:ln>
            <a:effectLst/>
          </c:spPr>
          <c:marker>
            <c:symbol val="circle"/>
            <c:size val="16"/>
            <c:spPr>
              <a:solidFill>
                <a:schemeClr val="bg1"/>
              </a:solidFill>
              <a:ln w="76200">
                <a:solidFill>
                  <a:schemeClr val="accent1"/>
                </a:solidFill>
              </a:ln>
              <a:effectLst/>
            </c:spPr>
          </c:marker>
          <c:dPt>
            <c:idx val="0"/>
            <c:marker>
              <c:symbol val="circle"/>
              <c:size val="16"/>
              <c:spPr>
                <a:solidFill>
                  <a:schemeClr val="bg1"/>
                </a:solidFill>
                <a:ln w="76200">
                  <a:solidFill>
                    <a:schemeClr val="accent1">
                      <a:lumMod val="60000"/>
                      <a:lumOff val="40000"/>
                    </a:schemeClr>
                  </a:solidFill>
                </a:ln>
                <a:effectLst/>
              </c:spPr>
            </c:marker>
            <c:bubble3D val="0"/>
            <c:extLst>
              <c:ext xmlns:c16="http://schemas.microsoft.com/office/drawing/2014/chart" uri="{C3380CC4-5D6E-409C-BE32-E72D297353CC}">
                <c16:uniqueId val="{00000000-A250-4673-B7AF-6FCB4C16DA8F}"/>
              </c:ext>
            </c:extLst>
          </c:dPt>
          <c:dPt>
            <c:idx val="1"/>
            <c:marker>
              <c:symbol val="circle"/>
              <c:size val="16"/>
              <c:spPr>
                <a:solidFill>
                  <a:schemeClr val="bg1"/>
                </a:solidFill>
                <a:ln w="76200">
                  <a:solidFill>
                    <a:schemeClr val="accent1">
                      <a:lumMod val="75000"/>
                    </a:schemeClr>
                  </a:solidFill>
                </a:ln>
                <a:effectLst/>
              </c:spPr>
            </c:marker>
            <c:bubble3D val="0"/>
            <c:extLst>
              <c:ext xmlns:c16="http://schemas.microsoft.com/office/drawing/2014/chart" uri="{C3380CC4-5D6E-409C-BE32-E72D297353CC}">
                <c16:uniqueId val="{00000001-A250-4673-B7AF-6FCB4C16DA8F}"/>
              </c:ext>
            </c:extLst>
          </c:dPt>
          <c:dPt>
            <c:idx val="2"/>
            <c:marker>
              <c:symbol val="circle"/>
              <c:size val="16"/>
              <c:spPr>
                <a:solidFill>
                  <a:schemeClr val="bg1"/>
                </a:solidFill>
                <a:ln w="76200">
                  <a:solidFill>
                    <a:schemeClr val="accent1"/>
                  </a:solidFill>
                </a:ln>
                <a:effectLst/>
              </c:spPr>
            </c:marker>
            <c:bubble3D val="0"/>
            <c:extLst>
              <c:ext xmlns:c16="http://schemas.microsoft.com/office/drawing/2014/chart" uri="{C3380CC4-5D6E-409C-BE32-E72D297353CC}">
                <c16:uniqueId val="{00000002-A250-4673-B7AF-6FCB4C16DA8F}"/>
              </c:ext>
            </c:extLst>
          </c:dPt>
          <c:xVal>
            <c:numRef>
              <c:f>'14. size intensities'!$B$2:$D$2</c:f>
              <c:numCache>
                <c:formatCode>0.0</c:formatCode>
                <c:ptCount val="3"/>
                <c:pt idx="0">
                  <c:v>20.774666667000002</c:v>
                </c:pt>
                <c:pt idx="1">
                  <c:v>87.275599999999997</c:v>
                </c:pt>
                <c:pt idx="2">
                  <c:v>45.081428570999996</c:v>
                </c:pt>
              </c:numCache>
            </c:numRef>
          </c:xVal>
          <c:yVal>
            <c:numRef>
              <c:f>'14. size intensities'!$E$2:$G$2</c:f>
              <c:numCache>
                <c:formatCode>0.0</c:formatCode>
                <c:ptCount val="3"/>
                <c:pt idx="0">
                  <c:v>4</c:v>
                </c:pt>
                <c:pt idx="1">
                  <c:v>4</c:v>
                </c:pt>
                <c:pt idx="2">
                  <c:v>4</c:v>
                </c:pt>
              </c:numCache>
            </c:numRef>
          </c:yVal>
          <c:smooth val="0"/>
          <c:extLst>
            <c:ext xmlns:c16="http://schemas.microsoft.com/office/drawing/2014/chart" uri="{C3380CC4-5D6E-409C-BE32-E72D297353CC}">
              <c16:uniqueId val="{00000003-A250-4673-B7AF-6FCB4C16DA8F}"/>
            </c:ext>
          </c:extLst>
        </c:ser>
        <c:ser>
          <c:idx val="1"/>
          <c:order val="1"/>
          <c:tx>
            <c:strRef>
              <c:f>'14. size intensities'!$A$3</c:f>
              <c:strCache>
                <c:ptCount val="1"/>
                <c:pt idx="0">
                  <c:v>5,001 to 10,000</c:v>
                </c:pt>
              </c:strCache>
            </c:strRef>
          </c:tx>
          <c:spPr>
            <a:ln w="152400" cap="rnd">
              <a:solidFill>
                <a:schemeClr val="tx2">
                  <a:lumMod val="10000"/>
                  <a:lumOff val="90000"/>
                </a:schemeClr>
              </a:solidFill>
              <a:round/>
            </a:ln>
            <a:effectLst/>
          </c:spPr>
          <c:marker>
            <c:symbol val="circle"/>
            <c:size val="16"/>
            <c:spPr>
              <a:solidFill>
                <a:schemeClr val="accent2"/>
              </a:solidFill>
              <a:ln w="76200">
                <a:solidFill>
                  <a:schemeClr val="accent2"/>
                </a:solidFill>
              </a:ln>
              <a:effectLst/>
            </c:spPr>
          </c:marker>
          <c:dPt>
            <c:idx val="0"/>
            <c:marker>
              <c:symbol val="circle"/>
              <c:size val="16"/>
              <c:spPr>
                <a:solidFill>
                  <a:schemeClr val="bg1"/>
                </a:solidFill>
                <a:ln w="76200">
                  <a:solidFill>
                    <a:schemeClr val="accent1">
                      <a:lumMod val="60000"/>
                      <a:lumOff val="40000"/>
                    </a:schemeClr>
                  </a:solidFill>
                </a:ln>
                <a:effectLst/>
              </c:spPr>
            </c:marker>
            <c:bubble3D val="0"/>
            <c:extLst>
              <c:ext xmlns:c16="http://schemas.microsoft.com/office/drawing/2014/chart" uri="{C3380CC4-5D6E-409C-BE32-E72D297353CC}">
                <c16:uniqueId val="{00000004-A250-4673-B7AF-6FCB4C16DA8F}"/>
              </c:ext>
            </c:extLst>
          </c:dPt>
          <c:dPt>
            <c:idx val="1"/>
            <c:marker>
              <c:symbol val="circle"/>
              <c:size val="16"/>
              <c:spPr>
                <a:solidFill>
                  <a:schemeClr val="bg1"/>
                </a:solidFill>
                <a:ln w="76200">
                  <a:solidFill>
                    <a:schemeClr val="accent1">
                      <a:lumMod val="75000"/>
                    </a:schemeClr>
                  </a:solidFill>
                </a:ln>
                <a:effectLst/>
              </c:spPr>
            </c:marker>
            <c:bubble3D val="0"/>
            <c:extLst>
              <c:ext xmlns:c16="http://schemas.microsoft.com/office/drawing/2014/chart" uri="{C3380CC4-5D6E-409C-BE32-E72D297353CC}">
                <c16:uniqueId val="{00000005-A250-4673-B7AF-6FCB4C16DA8F}"/>
              </c:ext>
            </c:extLst>
          </c:dPt>
          <c:dPt>
            <c:idx val="2"/>
            <c:marker>
              <c:symbol val="circle"/>
              <c:size val="16"/>
              <c:spPr>
                <a:solidFill>
                  <a:schemeClr val="bg1"/>
                </a:solidFill>
                <a:ln w="76200">
                  <a:solidFill>
                    <a:schemeClr val="accent1"/>
                  </a:solidFill>
                </a:ln>
                <a:effectLst/>
              </c:spPr>
            </c:marker>
            <c:bubble3D val="0"/>
            <c:extLst>
              <c:ext xmlns:c16="http://schemas.microsoft.com/office/drawing/2014/chart" uri="{C3380CC4-5D6E-409C-BE32-E72D297353CC}">
                <c16:uniqueId val="{00000006-A250-4673-B7AF-6FCB4C16DA8F}"/>
              </c:ext>
            </c:extLst>
          </c:dPt>
          <c:xVal>
            <c:numRef>
              <c:f>'14. size intensities'!$B$3:$D$3</c:f>
              <c:numCache>
                <c:formatCode>0.0</c:formatCode>
                <c:ptCount val="3"/>
                <c:pt idx="0">
                  <c:v>17.891369048000001</c:v>
                </c:pt>
                <c:pt idx="1">
                  <c:v>65.823888889000003</c:v>
                </c:pt>
                <c:pt idx="2">
                  <c:v>37.869180907000001</c:v>
                </c:pt>
              </c:numCache>
            </c:numRef>
          </c:xVal>
          <c:yVal>
            <c:numRef>
              <c:f>'14. size intensities'!$E$3:$G$3</c:f>
              <c:numCache>
                <c:formatCode>0.0</c:formatCode>
                <c:ptCount val="3"/>
                <c:pt idx="0">
                  <c:v>3.5</c:v>
                </c:pt>
                <c:pt idx="1">
                  <c:v>3.5</c:v>
                </c:pt>
                <c:pt idx="2">
                  <c:v>3.5</c:v>
                </c:pt>
              </c:numCache>
            </c:numRef>
          </c:yVal>
          <c:smooth val="0"/>
          <c:extLst>
            <c:ext xmlns:c16="http://schemas.microsoft.com/office/drawing/2014/chart" uri="{C3380CC4-5D6E-409C-BE32-E72D297353CC}">
              <c16:uniqueId val="{00000007-A250-4673-B7AF-6FCB4C16DA8F}"/>
            </c:ext>
          </c:extLst>
        </c:ser>
        <c:ser>
          <c:idx val="2"/>
          <c:order val="2"/>
          <c:tx>
            <c:strRef>
              <c:f>'14. size intensities'!$A$4</c:f>
              <c:strCache>
                <c:ptCount val="1"/>
                <c:pt idx="0">
                  <c:v>10,001 to 25,000</c:v>
                </c:pt>
              </c:strCache>
            </c:strRef>
          </c:tx>
          <c:spPr>
            <a:ln w="152400" cap="rnd">
              <a:solidFill>
                <a:schemeClr val="tx2">
                  <a:lumMod val="10000"/>
                  <a:lumOff val="90000"/>
                </a:schemeClr>
              </a:solidFill>
              <a:round/>
            </a:ln>
            <a:effectLst/>
          </c:spPr>
          <c:marker>
            <c:symbol val="circle"/>
            <c:size val="16"/>
            <c:spPr>
              <a:solidFill>
                <a:schemeClr val="bg1"/>
              </a:solidFill>
              <a:ln w="76200">
                <a:solidFill>
                  <a:schemeClr val="accent3"/>
                </a:solidFill>
              </a:ln>
              <a:effectLst/>
            </c:spPr>
          </c:marker>
          <c:dPt>
            <c:idx val="0"/>
            <c:marker>
              <c:symbol val="circle"/>
              <c:size val="16"/>
              <c:spPr>
                <a:solidFill>
                  <a:schemeClr val="bg1"/>
                </a:solidFill>
                <a:ln w="76200">
                  <a:solidFill>
                    <a:schemeClr val="accent1">
                      <a:lumMod val="60000"/>
                      <a:lumOff val="40000"/>
                    </a:schemeClr>
                  </a:solidFill>
                </a:ln>
                <a:effectLst/>
              </c:spPr>
            </c:marker>
            <c:bubble3D val="0"/>
            <c:extLst>
              <c:ext xmlns:c16="http://schemas.microsoft.com/office/drawing/2014/chart" uri="{C3380CC4-5D6E-409C-BE32-E72D297353CC}">
                <c16:uniqueId val="{00000008-A250-4673-B7AF-6FCB4C16DA8F}"/>
              </c:ext>
            </c:extLst>
          </c:dPt>
          <c:dPt>
            <c:idx val="1"/>
            <c:marker>
              <c:symbol val="circle"/>
              <c:size val="16"/>
              <c:spPr>
                <a:solidFill>
                  <a:schemeClr val="bg1"/>
                </a:solidFill>
                <a:ln w="76200">
                  <a:solidFill>
                    <a:schemeClr val="accent1">
                      <a:lumMod val="75000"/>
                    </a:schemeClr>
                  </a:solidFill>
                </a:ln>
                <a:effectLst/>
              </c:spPr>
            </c:marker>
            <c:bubble3D val="0"/>
            <c:extLst>
              <c:ext xmlns:c16="http://schemas.microsoft.com/office/drawing/2014/chart" uri="{C3380CC4-5D6E-409C-BE32-E72D297353CC}">
                <c16:uniqueId val="{00000009-A250-4673-B7AF-6FCB4C16DA8F}"/>
              </c:ext>
            </c:extLst>
          </c:dPt>
          <c:dPt>
            <c:idx val="2"/>
            <c:marker>
              <c:symbol val="circle"/>
              <c:size val="16"/>
              <c:spPr>
                <a:solidFill>
                  <a:schemeClr val="bg1"/>
                </a:solidFill>
                <a:ln w="76200">
                  <a:solidFill>
                    <a:schemeClr val="accent1"/>
                  </a:solidFill>
                </a:ln>
                <a:effectLst/>
              </c:spPr>
            </c:marker>
            <c:bubble3D val="0"/>
            <c:extLst>
              <c:ext xmlns:c16="http://schemas.microsoft.com/office/drawing/2014/chart" uri="{C3380CC4-5D6E-409C-BE32-E72D297353CC}">
                <c16:uniqueId val="{0000000A-A250-4673-B7AF-6FCB4C16DA8F}"/>
              </c:ext>
            </c:extLst>
          </c:dPt>
          <c:xVal>
            <c:numRef>
              <c:f>'14. size intensities'!$B$4:$D$4</c:f>
              <c:numCache>
                <c:formatCode>0.0</c:formatCode>
                <c:ptCount val="3"/>
                <c:pt idx="0">
                  <c:v>23.048326531000001</c:v>
                </c:pt>
                <c:pt idx="1">
                  <c:v>74.779224490000004</c:v>
                </c:pt>
                <c:pt idx="2">
                  <c:v>43.361661859999998</c:v>
                </c:pt>
              </c:numCache>
            </c:numRef>
          </c:xVal>
          <c:yVal>
            <c:numRef>
              <c:f>'14. size intensities'!$E$4:$G$4</c:f>
              <c:numCache>
                <c:formatCode>0.0</c:formatCode>
                <c:ptCount val="3"/>
                <c:pt idx="0">
                  <c:v>3</c:v>
                </c:pt>
                <c:pt idx="1">
                  <c:v>3</c:v>
                </c:pt>
                <c:pt idx="2">
                  <c:v>3</c:v>
                </c:pt>
              </c:numCache>
            </c:numRef>
          </c:yVal>
          <c:smooth val="0"/>
          <c:extLst>
            <c:ext xmlns:c16="http://schemas.microsoft.com/office/drawing/2014/chart" uri="{C3380CC4-5D6E-409C-BE32-E72D297353CC}">
              <c16:uniqueId val="{0000000B-A250-4673-B7AF-6FCB4C16DA8F}"/>
            </c:ext>
          </c:extLst>
        </c:ser>
        <c:ser>
          <c:idx val="3"/>
          <c:order val="3"/>
          <c:tx>
            <c:strRef>
              <c:f>'14. size intensities'!$A$5</c:f>
              <c:strCache>
                <c:ptCount val="1"/>
                <c:pt idx="0">
                  <c:v>25,001 to 50,000</c:v>
                </c:pt>
              </c:strCache>
            </c:strRef>
          </c:tx>
          <c:spPr>
            <a:ln w="152400" cap="rnd">
              <a:solidFill>
                <a:schemeClr val="tx2">
                  <a:lumMod val="10000"/>
                  <a:lumOff val="90000"/>
                </a:schemeClr>
              </a:solidFill>
              <a:round/>
            </a:ln>
            <a:effectLst/>
          </c:spPr>
          <c:marker>
            <c:symbol val="circle"/>
            <c:size val="16"/>
            <c:spPr>
              <a:solidFill>
                <a:schemeClr val="bg1"/>
              </a:solidFill>
              <a:ln w="76200">
                <a:solidFill>
                  <a:schemeClr val="accent4"/>
                </a:solidFill>
              </a:ln>
              <a:effectLst/>
            </c:spPr>
          </c:marker>
          <c:dPt>
            <c:idx val="0"/>
            <c:marker>
              <c:symbol val="circle"/>
              <c:size val="16"/>
              <c:spPr>
                <a:solidFill>
                  <a:schemeClr val="bg1"/>
                </a:solidFill>
                <a:ln w="76200">
                  <a:solidFill>
                    <a:schemeClr val="accent1">
                      <a:lumMod val="60000"/>
                      <a:lumOff val="40000"/>
                    </a:schemeClr>
                  </a:solidFill>
                </a:ln>
                <a:effectLst/>
              </c:spPr>
            </c:marker>
            <c:bubble3D val="0"/>
            <c:extLst>
              <c:ext xmlns:c16="http://schemas.microsoft.com/office/drawing/2014/chart" uri="{C3380CC4-5D6E-409C-BE32-E72D297353CC}">
                <c16:uniqueId val="{0000000C-A250-4673-B7AF-6FCB4C16DA8F}"/>
              </c:ext>
            </c:extLst>
          </c:dPt>
          <c:dPt>
            <c:idx val="1"/>
            <c:marker>
              <c:symbol val="circle"/>
              <c:size val="16"/>
              <c:spPr>
                <a:solidFill>
                  <a:schemeClr val="bg1"/>
                </a:solidFill>
                <a:ln w="76200">
                  <a:solidFill>
                    <a:schemeClr val="accent1">
                      <a:lumMod val="75000"/>
                    </a:schemeClr>
                  </a:solidFill>
                </a:ln>
                <a:effectLst/>
              </c:spPr>
            </c:marker>
            <c:bubble3D val="0"/>
            <c:extLst>
              <c:ext xmlns:c16="http://schemas.microsoft.com/office/drawing/2014/chart" uri="{C3380CC4-5D6E-409C-BE32-E72D297353CC}">
                <c16:uniqueId val="{0000000D-A250-4673-B7AF-6FCB4C16DA8F}"/>
              </c:ext>
            </c:extLst>
          </c:dPt>
          <c:dPt>
            <c:idx val="2"/>
            <c:marker>
              <c:symbol val="circle"/>
              <c:size val="16"/>
              <c:spPr>
                <a:solidFill>
                  <a:schemeClr val="bg1"/>
                </a:solidFill>
                <a:ln w="76200">
                  <a:solidFill>
                    <a:schemeClr val="accent1"/>
                  </a:solidFill>
                </a:ln>
                <a:effectLst/>
              </c:spPr>
            </c:marker>
            <c:bubble3D val="0"/>
            <c:extLst>
              <c:ext xmlns:c16="http://schemas.microsoft.com/office/drawing/2014/chart" uri="{C3380CC4-5D6E-409C-BE32-E72D297353CC}">
                <c16:uniqueId val="{0000000E-A250-4673-B7AF-6FCB4C16DA8F}"/>
              </c:ext>
            </c:extLst>
          </c:dPt>
          <c:xVal>
            <c:numRef>
              <c:f>'14. size intensities'!$B$5:$D$5</c:f>
              <c:numCache>
                <c:formatCode>0.0</c:formatCode>
                <c:ptCount val="3"/>
                <c:pt idx="0">
                  <c:v>31.547684992000001</c:v>
                </c:pt>
                <c:pt idx="1">
                  <c:v>91.870256409999996</c:v>
                </c:pt>
                <c:pt idx="2">
                  <c:v>55.994644444000002</c:v>
                </c:pt>
              </c:numCache>
            </c:numRef>
          </c:xVal>
          <c:yVal>
            <c:numRef>
              <c:f>'14. size intensities'!$E$5:$G$5</c:f>
              <c:numCache>
                <c:formatCode>0.0</c:formatCode>
                <c:ptCount val="3"/>
                <c:pt idx="0">
                  <c:v>2.5</c:v>
                </c:pt>
                <c:pt idx="1">
                  <c:v>2.5</c:v>
                </c:pt>
                <c:pt idx="2">
                  <c:v>2.5</c:v>
                </c:pt>
              </c:numCache>
            </c:numRef>
          </c:yVal>
          <c:smooth val="0"/>
          <c:extLst>
            <c:ext xmlns:c16="http://schemas.microsoft.com/office/drawing/2014/chart" uri="{C3380CC4-5D6E-409C-BE32-E72D297353CC}">
              <c16:uniqueId val="{0000000F-A250-4673-B7AF-6FCB4C16DA8F}"/>
            </c:ext>
          </c:extLst>
        </c:ser>
        <c:ser>
          <c:idx val="4"/>
          <c:order val="4"/>
          <c:tx>
            <c:strRef>
              <c:f>'14. size intensities'!$A$6</c:f>
              <c:strCache>
                <c:ptCount val="1"/>
                <c:pt idx="0">
                  <c:v>50,001 to 100,000</c:v>
                </c:pt>
              </c:strCache>
            </c:strRef>
          </c:tx>
          <c:spPr>
            <a:ln w="152400" cap="rnd">
              <a:solidFill>
                <a:schemeClr val="tx2">
                  <a:lumMod val="10000"/>
                  <a:lumOff val="90000"/>
                </a:schemeClr>
              </a:solidFill>
              <a:round/>
            </a:ln>
            <a:effectLst/>
          </c:spPr>
          <c:marker>
            <c:symbol val="circle"/>
            <c:size val="16"/>
            <c:spPr>
              <a:solidFill>
                <a:schemeClr val="bg1"/>
              </a:solidFill>
              <a:ln w="76200">
                <a:solidFill>
                  <a:schemeClr val="accent1">
                    <a:lumMod val="75000"/>
                  </a:schemeClr>
                </a:solidFill>
              </a:ln>
              <a:effectLst/>
            </c:spPr>
          </c:marker>
          <c:dPt>
            <c:idx val="0"/>
            <c:marker>
              <c:symbol val="circle"/>
              <c:size val="16"/>
              <c:spPr>
                <a:solidFill>
                  <a:schemeClr val="bg1"/>
                </a:solidFill>
                <a:ln w="76200">
                  <a:solidFill>
                    <a:schemeClr val="accent1">
                      <a:lumMod val="60000"/>
                      <a:lumOff val="40000"/>
                    </a:schemeClr>
                  </a:solidFill>
                </a:ln>
                <a:effectLst/>
              </c:spPr>
            </c:marker>
            <c:bubble3D val="0"/>
            <c:extLst>
              <c:ext xmlns:c16="http://schemas.microsoft.com/office/drawing/2014/chart" uri="{C3380CC4-5D6E-409C-BE32-E72D297353CC}">
                <c16:uniqueId val="{00000010-A250-4673-B7AF-6FCB4C16DA8F}"/>
              </c:ext>
            </c:extLst>
          </c:dPt>
          <c:dPt>
            <c:idx val="2"/>
            <c:marker>
              <c:symbol val="circle"/>
              <c:size val="16"/>
              <c:spPr>
                <a:solidFill>
                  <a:schemeClr val="bg1"/>
                </a:solidFill>
                <a:ln w="76200">
                  <a:solidFill>
                    <a:schemeClr val="accent1"/>
                  </a:solidFill>
                </a:ln>
                <a:effectLst/>
              </c:spPr>
            </c:marker>
            <c:bubble3D val="0"/>
            <c:extLst>
              <c:ext xmlns:c16="http://schemas.microsoft.com/office/drawing/2014/chart" uri="{C3380CC4-5D6E-409C-BE32-E72D297353CC}">
                <c16:uniqueId val="{00000011-A250-4673-B7AF-6FCB4C16DA8F}"/>
              </c:ext>
            </c:extLst>
          </c:dPt>
          <c:xVal>
            <c:numRef>
              <c:f>'14. size intensities'!$B$6:$D$6</c:f>
              <c:numCache>
                <c:formatCode>0.0</c:formatCode>
                <c:ptCount val="3"/>
                <c:pt idx="0">
                  <c:v>37.354381818</c:v>
                </c:pt>
                <c:pt idx="1">
                  <c:v>88.174502923999995</c:v>
                </c:pt>
                <c:pt idx="2">
                  <c:v>58.208946439000002</c:v>
                </c:pt>
              </c:numCache>
            </c:numRef>
          </c:xVal>
          <c:yVal>
            <c:numRef>
              <c:f>'14. size intensities'!$E$6:$G$6</c:f>
              <c:numCache>
                <c:formatCode>0.0</c:formatCode>
                <c:ptCount val="3"/>
                <c:pt idx="0">
                  <c:v>2</c:v>
                </c:pt>
                <c:pt idx="1">
                  <c:v>2</c:v>
                </c:pt>
                <c:pt idx="2">
                  <c:v>2</c:v>
                </c:pt>
              </c:numCache>
            </c:numRef>
          </c:yVal>
          <c:smooth val="0"/>
          <c:extLst>
            <c:ext xmlns:c16="http://schemas.microsoft.com/office/drawing/2014/chart" uri="{C3380CC4-5D6E-409C-BE32-E72D297353CC}">
              <c16:uniqueId val="{00000012-A250-4673-B7AF-6FCB4C16DA8F}"/>
            </c:ext>
          </c:extLst>
        </c:ser>
        <c:ser>
          <c:idx val="5"/>
          <c:order val="5"/>
          <c:tx>
            <c:strRef>
              <c:f>'14. size intensities'!$A$7</c:f>
              <c:strCache>
                <c:ptCount val="1"/>
                <c:pt idx="0">
                  <c:v>100,001 to 200,000</c:v>
                </c:pt>
              </c:strCache>
            </c:strRef>
          </c:tx>
          <c:spPr>
            <a:ln w="152400" cap="rnd">
              <a:solidFill>
                <a:schemeClr val="tx2">
                  <a:lumMod val="10000"/>
                  <a:lumOff val="90000"/>
                </a:schemeClr>
              </a:solidFill>
              <a:round/>
            </a:ln>
            <a:effectLst/>
          </c:spPr>
          <c:marker>
            <c:symbol val="circle"/>
            <c:size val="16"/>
            <c:spPr>
              <a:solidFill>
                <a:schemeClr val="bg1"/>
              </a:solidFill>
              <a:ln w="76200">
                <a:solidFill>
                  <a:schemeClr val="accent6"/>
                </a:solidFill>
              </a:ln>
              <a:effectLst/>
            </c:spPr>
          </c:marker>
          <c:dPt>
            <c:idx val="0"/>
            <c:marker>
              <c:symbol val="circle"/>
              <c:size val="16"/>
              <c:spPr>
                <a:solidFill>
                  <a:schemeClr val="bg1"/>
                </a:solidFill>
                <a:ln w="76200">
                  <a:solidFill>
                    <a:schemeClr val="accent1">
                      <a:lumMod val="60000"/>
                      <a:lumOff val="40000"/>
                    </a:schemeClr>
                  </a:solidFill>
                </a:ln>
                <a:effectLst/>
              </c:spPr>
            </c:marker>
            <c:bubble3D val="0"/>
            <c:extLst>
              <c:ext xmlns:c16="http://schemas.microsoft.com/office/drawing/2014/chart" uri="{C3380CC4-5D6E-409C-BE32-E72D297353CC}">
                <c16:uniqueId val="{00000013-A250-4673-B7AF-6FCB4C16DA8F}"/>
              </c:ext>
            </c:extLst>
          </c:dPt>
          <c:dPt>
            <c:idx val="1"/>
            <c:marker>
              <c:symbol val="circle"/>
              <c:size val="16"/>
              <c:spPr>
                <a:solidFill>
                  <a:schemeClr val="bg1"/>
                </a:solidFill>
                <a:ln w="76200">
                  <a:solidFill>
                    <a:schemeClr val="accent1">
                      <a:lumMod val="75000"/>
                    </a:schemeClr>
                  </a:solidFill>
                </a:ln>
                <a:effectLst/>
              </c:spPr>
            </c:marker>
            <c:bubble3D val="0"/>
            <c:extLst>
              <c:ext xmlns:c16="http://schemas.microsoft.com/office/drawing/2014/chart" uri="{C3380CC4-5D6E-409C-BE32-E72D297353CC}">
                <c16:uniqueId val="{00000014-A250-4673-B7AF-6FCB4C16DA8F}"/>
              </c:ext>
            </c:extLst>
          </c:dPt>
          <c:dPt>
            <c:idx val="2"/>
            <c:marker>
              <c:symbol val="circle"/>
              <c:size val="16"/>
              <c:spPr>
                <a:solidFill>
                  <a:schemeClr val="bg1"/>
                </a:solidFill>
                <a:ln w="76200">
                  <a:solidFill>
                    <a:schemeClr val="accent1"/>
                  </a:solidFill>
                </a:ln>
                <a:effectLst/>
              </c:spPr>
            </c:marker>
            <c:bubble3D val="0"/>
            <c:extLst>
              <c:ext xmlns:c16="http://schemas.microsoft.com/office/drawing/2014/chart" uri="{C3380CC4-5D6E-409C-BE32-E72D297353CC}">
                <c16:uniqueId val="{00000015-A250-4673-B7AF-6FCB4C16DA8F}"/>
              </c:ext>
            </c:extLst>
          </c:dPt>
          <c:xVal>
            <c:numRef>
              <c:f>'14. size intensities'!$B$7:$D$7</c:f>
              <c:numCache>
                <c:formatCode>0.0</c:formatCode>
                <c:ptCount val="3"/>
                <c:pt idx="0">
                  <c:v>42.559042290000001</c:v>
                </c:pt>
                <c:pt idx="1">
                  <c:v>97.986085365999998</c:v>
                </c:pt>
                <c:pt idx="2">
                  <c:v>64.315546295999994</c:v>
                </c:pt>
              </c:numCache>
            </c:numRef>
          </c:xVal>
          <c:yVal>
            <c:numRef>
              <c:f>'14. size intensities'!$E$7:$G$7</c:f>
              <c:numCache>
                <c:formatCode>0.0</c:formatCode>
                <c:ptCount val="3"/>
                <c:pt idx="0">
                  <c:v>1.5</c:v>
                </c:pt>
                <c:pt idx="1">
                  <c:v>1.5</c:v>
                </c:pt>
                <c:pt idx="2">
                  <c:v>1.5</c:v>
                </c:pt>
              </c:numCache>
            </c:numRef>
          </c:yVal>
          <c:smooth val="0"/>
          <c:extLst>
            <c:ext xmlns:c16="http://schemas.microsoft.com/office/drawing/2014/chart" uri="{C3380CC4-5D6E-409C-BE32-E72D297353CC}">
              <c16:uniqueId val="{00000016-A250-4673-B7AF-6FCB4C16DA8F}"/>
            </c:ext>
          </c:extLst>
        </c:ser>
        <c:ser>
          <c:idx val="6"/>
          <c:order val="6"/>
          <c:tx>
            <c:strRef>
              <c:f>'14. size intensities'!$A$8</c:f>
              <c:strCache>
                <c:ptCount val="1"/>
                <c:pt idx="0">
                  <c:v>200,001 to 500,000</c:v>
                </c:pt>
              </c:strCache>
            </c:strRef>
          </c:tx>
          <c:spPr>
            <a:ln w="152400" cap="rnd">
              <a:solidFill>
                <a:schemeClr val="tx2">
                  <a:lumMod val="10000"/>
                  <a:lumOff val="90000"/>
                </a:schemeClr>
              </a:solidFill>
              <a:round/>
            </a:ln>
            <a:effectLst/>
          </c:spPr>
          <c:marker>
            <c:symbol val="circle"/>
            <c:size val="16"/>
            <c:spPr>
              <a:solidFill>
                <a:schemeClr val="bg1"/>
              </a:solidFill>
              <a:ln w="76200">
                <a:solidFill>
                  <a:schemeClr val="accent1">
                    <a:lumMod val="60000"/>
                  </a:schemeClr>
                </a:solidFill>
              </a:ln>
              <a:effectLst/>
            </c:spPr>
          </c:marker>
          <c:dPt>
            <c:idx val="0"/>
            <c:marker>
              <c:symbol val="circle"/>
              <c:size val="16"/>
              <c:spPr>
                <a:solidFill>
                  <a:schemeClr val="bg1"/>
                </a:solidFill>
                <a:ln w="76200">
                  <a:solidFill>
                    <a:schemeClr val="accent1">
                      <a:lumMod val="60000"/>
                      <a:lumOff val="40000"/>
                    </a:schemeClr>
                  </a:solidFill>
                </a:ln>
                <a:effectLst/>
              </c:spPr>
            </c:marker>
            <c:bubble3D val="0"/>
            <c:extLst>
              <c:ext xmlns:c16="http://schemas.microsoft.com/office/drawing/2014/chart" uri="{C3380CC4-5D6E-409C-BE32-E72D297353CC}">
                <c16:uniqueId val="{00000017-A250-4673-B7AF-6FCB4C16DA8F}"/>
              </c:ext>
            </c:extLst>
          </c:dPt>
          <c:dPt>
            <c:idx val="1"/>
            <c:marker>
              <c:symbol val="circle"/>
              <c:size val="16"/>
              <c:spPr>
                <a:solidFill>
                  <a:schemeClr val="bg1"/>
                </a:solidFill>
                <a:ln w="76200">
                  <a:solidFill>
                    <a:schemeClr val="accent1">
                      <a:lumMod val="75000"/>
                    </a:schemeClr>
                  </a:solidFill>
                </a:ln>
                <a:effectLst/>
              </c:spPr>
            </c:marker>
            <c:bubble3D val="0"/>
            <c:extLst>
              <c:ext xmlns:c16="http://schemas.microsoft.com/office/drawing/2014/chart" uri="{C3380CC4-5D6E-409C-BE32-E72D297353CC}">
                <c16:uniqueId val="{00000018-A250-4673-B7AF-6FCB4C16DA8F}"/>
              </c:ext>
            </c:extLst>
          </c:dPt>
          <c:dPt>
            <c:idx val="2"/>
            <c:marker>
              <c:symbol val="circle"/>
              <c:size val="16"/>
              <c:spPr>
                <a:solidFill>
                  <a:schemeClr val="bg1"/>
                </a:solidFill>
                <a:ln w="76200">
                  <a:solidFill>
                    <a:schemeClr val="accent1"/>
                  </a:solidFill>
                </a:ln>
                <a:effectLst/>
              </c:spPr>
            </c:marker>
            <c:bubble3D val="0"/>
            <c:extLst>
              <c:ext xmlns:c16="http://schemas.microsoft.com/office/drawing/2014/chart" uri="{C3380CC4-5D6E-409C-BE32-E72D297353CC}">
                <c16:uniqueId val="{00000019-A250-4673-B7AF-6FCB4C16DA8F}"/>
              </c:ext>
            </c:extLst>
          </c:dPt>
          <c:xVal>
            <c:numRef>
              <c:f>'14. size intensities'!$B$8:$D$8</c:f>
              <c:numCache>
                <c:formatCode>0.0</c:formatCode>
                <c:ptCount val="3"/>
                <c:pt idx="0">
                  <c:v>42.336630434999996</c:v>
                </c:pt>
                <c:pt idx="1">
                  <c:v>109.45733254</c:v>
                </c:pt>
                <c:pt idx="2">
                  <c:v>68.860104000000007</c:v>
                </c:pt>
              </c:numCache>
            </c:numRef>
          </c:xVal>
          <c:yVal>
            <c:numRef>
              <c:f>'14. size intensities'!$E$8:$G$8</c:f>
              <c:numCache>
                <c:formatCode>0.0</c:formatCode>
                <c:ptCount val="3"/>
                <c:pt idx="0">
                  <c:v>1</c:v>
                </c:pt>
                <c:pt idx="1">
                  <c:v>1</c:v>
                </c:pt>
                <c:pt idx="2">
                  <c:v>1</c:v>
                </c:pt>
              </c:numCache>
            </c:numRef>
          </c:yVal>
          <c:smooth val="0"/>
          <c:extLst>
            <c:ext xmlns:c16="http://schemas.microsoft.com/office/drawing/2014/chart" uri="{C3380CC4-5D6E-409C-BE32-E72D297353CC}">
              <c16:uniqueId val="{0000001A-A250-4673-B7AF-6FCB4C16DA8F}"/>
            </c:ext>
          </c:extLst>
        </c:ser>
        <c:ser>
          <c:idx val="7"/>
          <c:order val="7"/>
          <c:tx>
            <c:strRef>
              <c:f>'14. size intensities'!$A$9</c:f>
              <c:strCache>
                <c:ptCount val="1"/>
                <c:pt idx="0">
                  <c:v>Over 500,000</c:v>
                </c:pt>
              </c:strCache>
            </c:strRef>
          </c:tx>
          <c:spPr>
            <a:ln w="152400" cap="rnd">
              <a:solidFill>
                <a:schemeClr val="tx2">
                  <a:lumMod val="10000"/>
                  <a:lumOff val="90000"/>
                </a:schemeClr>
              </a:solidFill>
              <a:round/>
            </a:ln>
            <a:effectLst/>
          </c:spPr>
          <c:marker>
            <c:symbol val="circle"/>
            <c:size val="16"/>
            <c:spPr>
              <a:solidFill>
                <a:schemeClr val="accent2">
                  <a:lumMod val="60000"/>
                </a:schemeClr>
              </a:solidFill>
              <a:ln w="76200">
                <a:solidFill>
                  <a:schemeClr val="accent2">
                    <a:lumMod val="60000"/>
                  </a:schemeClr>
                </a:solidFill>
              </a:ln>
              <a:effectLst/>
            </c:spPr>
          </c:marker>
          <c:dPt>
            <c:idx val="0"/>
            <c:marker>
              <c:symbol val="circle"/>
              <c:size val="16"/>
              <c:spPr>
                <a:solidFill>
                  <a:schemeClr val="bg1"/>
                </a:solidFill>
                <a:ln w="76200">
                  <a:solidFill>
                    <a:schemeClr val="accent1">
                      <a:lumMod val="60000"/>
                      <a:lumOff val="40000"/>
                    </a:schemeClr>
                  </a:solidFill>
                </a:ln>
                <a:effectLst/>
              </c:spPr>
            </c:marker>
            <c:bubble3D val="0"/>
            <c:extLst>
              <c:ext xmlns:c16="http://schemas.microsoft.com/office/drawing/2014/chart" uri="{C3380CC4-5D6E-409C-BE32-E72D297353CC}">
                <c16:uniqueId val="{0000001B-A250-4673-B7AF-6FCB4C16DA8F}"/>
              </c:ext>
            </c:extLst>
          </c:dPt>
          <c:dPt>
            <c:idx val="1"/>
            <c:marker>
              <c:symbol val="circle"/>
              <c:size val="16"/>
              <c:spPr>
                <a:solidFill>
                  <a:schemeClr val="bg1"/>
                </a:solidFill>
                <a:ln w="76200">
                  <a:solidFill>
                    <a:schemeClr val="accent1">
                      <a:lumMod val="75000"/>
                    </a:schemeClr>
                  </a:solidFill>
                </a:ln>
                <a:effectLst/>
              </c:spPr>
            </c:marker>
            <c:bubble3D val="0"/>
            <c:extLst>
              <c:ext xmlns:c16="http://schemas.microsoft.com/office/drawing/2014/chart" uri="{C3380CC4-5D6E-409C-BE32-E72D297353CC}">
                <c16:uniqueId val="{0000001C-A250-4673-B7AF-6FCB4C16DA8F}"/>
              </c:ext>
            </c:extLst>
          </c:dPt>
          <c:dPt>
            <c:idx val="2"/>
            <c:marker>
              <c:symbol val="circle"/>
              <c:size val="16"/>
              <c:spPr>
                <a:solidFill>
                  <a:schemeClr val="bg1"/>
                </a:solidFill>
                <a:ln w="76200">
                  <a:solidFill>
                    <a:schemeClr val="accent1"/>
                  </a:solidFill>
                </a:ln>
                <a:effectLst/>
              </c:spPr>
            </c:marker>
            <c:bubble3D val="0"/>
            <c:extLst>
              <c:ext xmlns:c16="http://schemas.microsoft.com/office/drawing/2014/chart" uri="{C3380CC4-5D6E-409C-BE32-E72D297353CC}">
                <c16:uniqueId val="{0000001D-A250-4673-B7AF-6FCB4C16DA8F}"/>
              </c:ext>
            </c:extLst>
          </c:dPt>
          <c:xVal>
            <c:numRef>
              <c:f>'14. size intensities'!$B$9:$D$9</c:f>
              <c:numCache>
                <c:formatCode>0.0</c:formatCode>
                <c:ptCount val="3"/>
                <c:pt idx="0">
                  <c:v>38.791292499999997</c:v>
                </c:pt>
                <c:pt idx="1">
                  <c:v>113.31960875</c:v>
                </c:pt>
                <c:pt idx="2">
                  <c:v>59.622752730999999</c:v>
                </c:pt>
              </c:numCache>
            </c:numRef>
          </c:xVal>
          <c:yVal>
            <c:numRef>
              <c:f>'14. size intensities'!$E$9:$G$9</c:f>
              <c:numCache>
                <c:formatCode>0.0</c:formatCode>
                <c:ptCount val="3"/>
                <c:pt idx="0">
                  <c:v>0.5</c:v>
                </c:pt>
                <c:pt idx="1">
                  <c:v>0.5</c:v>
                </c:pt>
                <c:pt idx="2">
                  <c:v>0.5</c:v>
                </c:pt>
              </c:numCache>
            </c:numRef>
          </c:yVal>
          <c:smooth val="0"/>
          <c:extLst>
            <c:ext xmlns:c16="http://schemas.microsoft.com/office/drawing/2014/chart" uri="{C3380CC4-5D6E-409C-BE32-E72D297353CC}">
              <c16:uniqueId val="{0000001E-A250-4673-B7AF-6FCB4C16DA8F}"/>
            </c:ext>
          </c:extLst>
        </c:ser>
        <c:dLbls>
          <c:showLegendKey val="0"/>
          <c:showVal val="0"/>
          <c:showCatName val="0"/>
          <c:showSerName val="0"/>
          <c:showPercent val="0"/>
          <c:showBubbleSize val="0"/>
        </c:dLbls>
        <c:axId val="-805602624"/>
        <c:axId val="-805602080"/>
      </c:scatterChart>
      <c:valAx>
        <c:axId val="-8056026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b="0" i="0" baseline="0" dirty="0">
                    <a:solidFill>
                      <a:sysClr val="windowText" lastClr="000000"/>
                    </a:solidFill>
                    <a:effectLst/>
                    <a:latin typeface="Arial" panose="020B0604020202020204" pitchFamily="34" charset="0"/>
                    <a:cs typeface="Arial" panose="020B0604020202020204" pitchFamily="34" charset="0"/>
                  </a:rPr>
                  <a:t>thousand Btu/square foot</a:t>
                </a:r>
                <a:endParaRPr lang="en-US" sz="1000" dirty="0">
                  <a:solidFill>
                    <a:sysClr val="windowText" lastClr="000000"/>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5602080"/>
        <c:crosses val="autoZero"/>
        <c:crossBetween val="midCat"/>
      </c:valAx>
      <c:valAx>
        <c:axId val="-80560208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056026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'14. size intensities'!$H$1</c:f>
              <c:strCache>
                <c:ptCount val="1"/>
                <c:pt idx="0">
                  <c:v>cons./sqft</c:v>
                </c:pt>
              </c:strCache>
            </c:strRef>
          </c:tx>
          <c:spPr>
            <a:solidFill>
              <a:schemeClr val="accent1">
                <a:lumMod val="20000"/>
                <a:lumOff val="80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'14. size intensities'!$G$2:$G$9</c:f>
              <c:numCache>
                <c:formatCode>0.0</c:formatCode>
                <c:ptCount val="8"/>
                <c:pt idx="0">
                  <c:v>4</c:v>
                </c:pt>
                <c:pt idx="1">
                  <c:v>3.5</c:v>
                </c:pt>
                <c:pt idx="2">
                  <c:v>3</c:v>
                </c:pt>
                <c:pt idx="3">
                  <c:v>2.5</c:v>
                </c:pt>
                <c:pt idx="4">
                  <c:v>2</c:v>
                </c:pt>
                <c:pt idx="5">
                  <c:v>1.5</c:v>
                </c:pt>
                <c:pt idx="6">
                  <c:v>1</c:v>
                </c:pt>
                <c:pt idx="7">
                  <c:v>0.5</c:v>
                </c:pt>
              </c:numCache>
            </c:numRef>
          </c:cat>
          <c:val>
            <c:numRef>
              <c:f>'14. size intensities'!$H$2:$H$9</c:f>
              <c:numCache>
                <c:formatCode>0.0</c:formatCode>
                <c:ptCount val="8"/>
                <c:pt idx="0">
                  <c:v>71.723382999999998</c:v>
                </c:pt>
                <c:pt idx="1">
                  <c:v>58.540100000000002</c:v>
                </c:pt>
                <c:pt idx="2">
                  <c:v>58.121870000000001</c:v>
                </c:pt>
                <c:pt idx="3">
                  <c:v>68.745508000000001</c:v>
                </c:pt>
                <c:pt idx="4">
                  <c:v>70.231299000000007</c:v>
                </c:pt>
                <c:pt idx="5">
                  <c:v>73.757047999999998</c:v>
                </c:pt>
                <c:pt idx="6">
                  <c:v>85.279079999999993</c:v>
                </c:pt>
                <c:pt idx="7">
                  <c:v>83.700208000000003</c:v>
                </c:pt>
              </c:numCache>
            </c:numRef>
          </c:val>
          <c:extLst>
            <c:ext xmlns:c16="http://schemas.microsoft.com/office/drawing/2014/chart" uri="{C3380CC4-5D6E-409C-BE32-E72D297353CC}">
              <c16:uniqueId val="{00000000-C286-48FC-B2E9-2EE47123C39D}"/>
            </c:ext>
          </c:extLst>
        </c:ser>
        <c:dLbls>
          <c:showLegendKey val="0"/>
          <c:showVal val="0"/>
          <c:showCatName val="0"/>
          <c:showSerName val="0"/>
          <c:showPercent val="0"/>
          <c:showBubbleSize val="0"/>
        </c:dLbls>
        <c:gapWidth val="50"/>
        <c:axId val="-805605344"/>
        <c:axId val="-805608608"/>
      </c:barChart>
      <c:catAx>
        <c:axId val="-805605344"/>
        <c:scaling>
          <c:orientation val="maxMin"/>
        </c:scaling>
        <c:delete val="0"/>
        <c:axPos val="l"/>
        <c:numFmt formatCode="0.0"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608608"/>
        <c:crosses val="autoZero"/>
        <c:auto val="1"/>
        <c:lblAlgn val="ctr"/>
        <c:lblOffset val="100"/>
        <c:noMultiLvlLbl val="0"/>
      </c:catAx>
      <c:valAx>
        <c:axId val="-805608608"/>
        <c:scaling>
          <c:orientation val="minMax"/>
        </c:scaling>
        <c:delete val="1"/>
        <c:axPos val="t"/>
        <c:numFmt formatCode="0.0" sourceLinked="1"/>
        <c:majorTickMark val="out"/>
        <c:minorTickMark val="none"/>
        <c:tickLblPos val="nextTo"/>
        <c:crossAx val="-805605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3F01D5-4C51-4325-9B10-41151F8FB5E6}" type="datetimeFigureOut">
              <a:rPr lang="en-US" smtClean="0"/>
              <a:t>7/27/2023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9E6C96-734D-4EA5-978C-49ECB5518E00}" type="slidenum">
              <a:rPr lang="en-US" smtClean="0"/>
              <a:t>‹#›</a:t>
            </a:fld>
            <a:endParaRPr lang="en-US" dirty="0"/>
          </a:p>
        </p:txBody>
      </p:sp>
    </p:spTree>
    <p:extLst>
      <p:ext uri="{BB962C8B-B14F-4D97-AF65-F5344CB8AC3E}">
        <p14:creationId xmlns:p14="http://schemas.microsoft.com/office/powerpoint/2010/main" val="2411713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4D8CA-ACA1-4773-8939-2DF4852B431A}" type="datetimeFigureOut">
              <a:rPr lang="en-US" smtClean="0"/>
              <a:t>7/27/2023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C1DCC-7CF9-47B2-BA93-AA34CC6D48A7}" type="slidenum">
              <a:rPr lang="en-US" smtClean="0"/>
              <a:t>‹#›</a:t>
            </a:fld>
            <a:endParaRPr lang="en-US" dirty="0"/>
          </a:p>
        </p:txBody>
      </p:sp>
    </p:spTree>
    <p:extLst>
      <p:ext uri="{BB962C8B-B14F-4D97-AF65-F5344CB8AC3E}">
        <p14:creationId xmlns:p14="http://schemas.microsoft.com/office/powerpoint/2010/main" val="44557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1</a:t>
            </a:fld>
            <a:endParaRPr lang="en-US" dirty="0"/>
          </a:p>
        </p:txBody>
      </p:sp>
    </p:spTree>
    <p:extLst>
      <p:ext uri="{BB962C8B-B14F-4D97-AF65-F5344CB8AC3E}">
        <p14:creationId xmlns:p14="http://schemas.microsoft.com/office/powerpoint/2010/main" val="369219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4</a:t>
            </a:fld>
            <a:endParaRPr lang="en-US" dirty="0"/>
          </a:p>
        </p:txBody>
      </p:sp>
    </p:spTree>
    <p:extLst>
      <p:ext uri="{BB962C8B-B14F-4D97-AF65-F5344CB8AC3E}">
        <p14:creationId xmlns:p14="http://schemas.microsoft.com/office/powerpoint/2010/main" val="234812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9</a:t>
            </a:fld>
            <a:endParaRPr lang="en-US" dirty="0"/>
          </a:p>
        </p:txBody>
      </p:sp>
    </p:spTree>
    <p:extLst>
      <p:ext uri="{BB962C8B-B14F-4D97-AF65-F5344CB8AC3E}">
        <p14:creationId xmlns:p14="http://schemas.microsoft.com/office/powerpoint/2010/main" val="424228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11</a:t>
            </a:fld>
            <a:endParaRPr lang="en-US" dirty="0"/>
          </a:p>
        </p:txBody>
      </p:sp>
    </p:spTree>
    <p:extLst>
      <p:ext uri="{BB962C8B-B14F-4D97-AF65-F5344CB8AC3E}">
        <p14:creationId xmlns:p14="http://schemas.microsoft.com/office/powerpoint/2010/main" val="347348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12</a:t>
            </a:fld>
            <a:endParaRPr lang="en-US" dirty="0"/>
          </a:p>
        </p:txBody>
      </p:sp>
    </p:spTree>
    <p:extLst>
      <p:ext uri="{BB962C8B-B14F-4D97-AF65-F5344CB8AC3E}">
        <p14:creationId xmlns:p14="http://schemas.microsoft.com/office/powerpoint/2010/main" val="251977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17</a:t>
            </a:fld>
            <a:endParaRPr lang="en-US" dirty="0"/>
          </a:p>
        </p:txBody>
      </p:sp>
    </p:spTree>
    <p:extLst>
      <p:ext uri="{BB962C8B-B14F-4D97-AF65-F5344CB8AC3E}">
        <p14:creationId xmlns:p14="http://schemas.microsoft.com/office/powerpoint/2010/main" val="180015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21</a:t>
            </a:fld>
            <a:endParaRPr lang="en-US" dirty="0"/>
          </a:p>
        </p:txBody>
      </p:sp>
    </p:spTree>
    <p:extLst>
      <p:ext uri="{BB962C8B-B14F-4D97-AF65-F5344CB8AC3E}">
        <p14:creationId xmlns:p14="http://schemas.microsoft.com/office/powerpoint/2010/main" val="28620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22</a:t>
            </a:fld>
            <a:endParaRPr lang="en-US" dirty="0"/>
          </a:p>
        </p:txBody>
      </p:sp>
    </p:spTree>
    <p:extLst>
      <p:ext uri="{BB962C8B-B14F-4D97-AF65-F5344CB8AC3E}">
        <p14:creationId xmlns:p14="http://schemas.microsoft.com/office/powerpoint/2010/main" val="306760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37</a:t>
            </a:fld>
            <a:endParaRPr lang="en-US" dirty="0"/>
          </a:p>
        </p:txBody>
      </p:sp>
    </p:spTree>
    <p:extLst>
      <p:ext uri="{BB962C8B-B14F-4D97-AF65-F5344CB8AC3E}">
        <p14:creationId xmlns:p14="http://schemas.microsoft.com/office/powerpoint/2010/main" val="1761671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U.S. Energy Information Administration</a:t>
            </a:r>
          </a:p>
        </p:txBody>
      </p:sp>
      <p:sp>
        <p:nvSpPr>
          <p:cNvPr id="5" name="Footer Placeholder 4"/>
          <p:cNvSpPr>
            <a:spLocks noGrp="1"/>
          </p:cNvSpPr>
          <p:nvPr>
            <p:ph type="ftr" sz="quarter" idx="11"/>
          </p:nvPr>
        </p:nvSpPr>
        <p:spPr/>
        <p:txBody>
          <a:bodyPr/>
          <a:lstStyle/>
          <a:p>
            <a:r>
              <a:rPr lang="en-US" dirty="0"/>
              <a:t>#CBECS2018 | www.eia.gov/consumption/commercial</a:t>
            </a:r>
          </a:p>
        </p:txBody>
      </p:sp>
      <p:sp>
        <p:nvSpPr>
          <p:cNvPr id="6" name="Slide Number Placeholder 5"/>
          <p:cNvSpPr>
            <a:spLocks noGrp="1"/>
          </p:cNvSpPr>
          <p:nvPr>
            <p:ph type="sldNum" sz="quarter" idx="12"/>
          </p:nvPr>
        </p:nvSpPr>
        <p:spPr/>
        <p:txBody>
          <a:bodyPr/>
          <a:lstStyle>
            <a:lvl1pPr>
              <a:defRPr sz="1600"/>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320870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132" y="470322"/>
            <a:ext cx="11603736" cy="758952"/>
          </a:xfrm>
        </p:spPr>
        <p:txBody>
          <a:bodyPr anchor="b">
            <a:normAutofit/>
          </a:bodyPr>
          <a:lstStyle>
            <a:lvl1pPr>
              <a:lnSpc>
                <a:spcPct val="100000"/>
              </a:lnSpc>
              <a:defRPr sz="2400" b="0">
                <a:solidFill>
                  <a:schemeClr val="accent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294132" y="1375647"/>
            <a:ext cx="11603736" cy="4754880"/>
          </a:xfrm>
        </p:spPr>
        <p:txBody>
          <a:bodyPr>
            <a:normAutofit/>
          </a:bodyPr>
          <a:lstStyle>
            <a:lvl1pPr>
              <a:defRPr sz="1400">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39634" y="6383276"/>
            <a:ext cx="4114800" cy="365125"/>
          </a:xfrm>
        </p:spPr>
        <p:txBody>
          <a:bodyPr/>
          <a:lstStyle>
            <a:lvl1pPr>
              <a:defRPr b="0">
                <a:latin typeface="Arial" panose="020B0604020202020204" pitchFamily="34" charset="0"/>
                <a:cs typeface="Arial" panose="020B0604020202020204" pitchFamily="34" charset="0"/>
              </a:defRPr>
            </a:lvl1pPr>
          </a:lstStyle>
          <a:p>
            <a:r>
              <a:rPr lang="en-US" dirty="0">
                <a:solidFill>
                  <a:schemeClr val="accent1"/>
                </a:solidFill>
              </a:rPr>
              <a:t>#CBECS2018 </a:t>
            </a:r>
            <a:r>
              <a:rPr lang="en-US" dirty="0"/>
              <a:t>| </a:t>
            </a:r>
            <a:r>
              <a:rPr lang="en-US" dirty="0">
                <a:solidFill>
                  <a:schemeClr val="tx1"/>
                </a:solidFill>
              </a:rPr>
              <a:t>www.eia.gov/cbecs</a:t>
            </a:r>
          </a:p>
        </p:txBody>
      </p:sp>
      <p:sp>
        <p:nvSpPr>
          <p:cNvPr id="6" name="Slide Number Placeholder 5"/>
          <p:cNvSpPr>
            <a:spLocks noGrp="1"/>
          </p:cNvSpPr>
          <p:nvPr>
            <p:ph type="sldNum" sz="quarter" idx="12"/>
          </p:nvPr>
        </p:nvSpPr>
        <p:spPr>
          <a:xfrm>
            <a:off x="11502830" y="6390308"/>
            <a:ext cx="550929" cy="365125"/>
          </a:xfrm>
        </p:spPr>
        <p:txBody>
          <a:bodyPr/>
          <a:lstStyle>
            <a:lvl1pPr algn="ctr">
              <a:defRPr sz="1600"/>
            </a:lvl1pPr>
          </a:lstStyle>
          <a:p>
            <a:fld id="{39B6C762-8557-4DA1-B8AC-C021AA8525D8}" type="slidenum">
              <a:rPr lang="en-US" smtClean="0"/>
              <a:pPr/>
              <a:t>‹#›</a:t>
            </a:fld>
            <a:endParaRPr lang="en-US" dirty="0"/>
          </a:p>
        </p:txBody>
      </p:sp>
      <p:cxnSp>
        <p:nvCxnSpPr>
          <p:cNvPr id="10" name="Straight Connector 9"/>
          <p:cNvCxnSpPr/>
          <p:nvPr userDrawn="1"/>
        </p:nvCxnSpPr>
        <p:spPr>
          <a:xfrm>
            <a:off x="0" y="6278170"/>
            <a:ext cx="12192000" cy="53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TextBox 38"/>
          <p:cNvSpPr txBox="1"/>
          <p:nvPr userDrawn="1"/>
        </p:nvSpPr>
        <p:spPr>
          <a:xfrm>
            <a:off x="294132" y="6427338"/>
            <a:ext cx="338725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U.S. Energy Information Administration</a:t>
            </a:r>
          </a:p>
        </p:txBody>
      </p:sp>
      <p:grpSp>
        <p:nvGrpSpPr>
          <p:cNvPr id="118" name="Group 117"/>
          <p:cNvGrpSpPr/>
          <p:nvPr userDrawn="1"/>
        </p:nvGrpSpPr>
        <p:grpSpPr>
          <a:xfrm>
            <a:off x="-3660" y="0"/>
            <a:ext cx="12195660" cy="433176"/>
            <a:chOff x="0" y="5110623"/>
            <a:chExt cx="12195660" cy="433176"/>
          </a:xfrm>
        </p:grpSpPr>
        <p:sp>
          <p:nvSpPr>
            <p:cNvPr id="119" name="Rectangle 118"/>
            <p:cNvSpPr/>
            <p:nvPr/>
          </p:nvSpPr>
          <p:spPr>
            <a:xfrm>
              <a:off x="0" y="5110623"/>
              <a:ext cx="12192000" cy="411480"/>
            </a:xfrm>
            <a:prstGeom prst="rect">
              <a:avLst/>
            </a:prstGeom>
            <a:solidFill>
              <a:srgbClr val="E7F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0" name="Straight Connector 119"/>
            <p:cNvCxnSpPr/>
            <p:nvPr/>
          </p:nvCxnSpPr>
          <p:spPr>
            <a:xfrm>
              <a:off x="3660" y="5543799"/>
              <a:ext cx="121920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1" name="Group 120"/>
            <p:cNvGrpSpPr>
              <a:grpSpLocks noChangeAspect="1"/>
            </p:cNvGrpSpPr>
            <p:nvPr/>
          </p:nvGrpSpPr>
          <p:grpSpPr>
            <a:xfrm>
              <a:off x="67678" y="5121471"/>
              <a:ext cx="1340776" cy="411480"/>
              <a:chOff x="206338" y="3767328"/>
              <a:chExt cx="9132175" cy="2802636"/>
            </a:xfrm>
            <a:solidFill>
              <a:schemeClr val="accent1"/>
            </a:solidFill>
          </p:grpSpPr>
          <p:sp>
            <p:nvSpPr>
              <p:cNvPr id="147" name="Rectangle 146"/>
              <p:cNvSpPr/>
              <p:nvPr/>
            </p:nvSpPr>
            <p:spPr>
              <a:xfrm>
                <a:off x="206338" y="5879592"/>
                <a:ext cx="497749" cy="676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a:xfrm>
                <a:off x="850392" y="6190488"/>
                <a:ext cx="18288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a:off x="1033272" y="6007608"/>
                <a:ext cx="182880" cy="548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1179576" y="5650992"/>
                <a:ext cx="283464" cy="905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a:xfrm>
                <a:off x="1573720" y="5486400"/>
                <a:ext cx="849440" cy="1069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p:cNvSpPr/>
              <p:nvPr/>
            </p:nvSpPr>
            <p:spPr>
              <a:xfrm>
                <a:off x="1678400" y="5276088"/>
                <a:ext cx="640080" cy="210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1864614" y="5093208"/>
                <a:ext cx="2743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2529269" y="4727448"/>
                <a:ext cx="496443"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ight Triangle 154"/>
              <p:cNvSpPr/>
              <p:nvPr/>
            </p:nvSpPr>
            <p:spPr>
              <a:xfrm>
                <a:off x="2529269" y="4286383"/>
                <a:ext cx="493776" cy="4410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Isosceles Triangle 155"/>
              <p:cNvSpPr/>
              <p:nvPr/>
            </p:nvSpPr>
            <p:spPr>
              <a:xfrm>
                <a:off x="3182112" y="4992624"/>
                <a:ext cx="420624" cy="3886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a:off x="3182112" y="5381244"/>
                <a:ext cx="420624" cy="1188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a:off x="3781997" y="3767328"/>
                <a:ext cx="255555" cy="2788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4023265" y="4362336"/>
                <a:ext cx="192119" cy="2194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p:cNvSpPr/>
              <p:nvPr/>
            </p:nvSpPr>
            <p:spPr>
              <a:xfrm>
                <a:off x="4188380" y="4542909"/>
                <a:ext cx="19211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p:cNvSpPr/>
              <p:nvPr/>
            </p:nvSpPr>
            <p:spPr>
              <a:xfrm>
                <a:off x="4558760" y="4558284"/>
                <a:ext cx="342424"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a:off x="4883788" y="5374386"/>
                <a:ext cx="640080" cy="1195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ight Triangle 162"/>
              <p:cNvSpPr/>
              <p:nvPr/>
            </p:nvSpPr>
            <p:spPr>
              <a:xfrm>
                <a:off x="4892980" y="5050687"/>
                <a:ext cx="640080" cy="3305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nvSpPr>
            <p:spPr>
              <a:xfrm>
                <a:off x="5639106" y="5731629"/>
                <a:ext cx="1136904"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5846370" y="5489637"/>
                <a:ext cx="722376" cy="5623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Isosceles Triangle 165"/>
              <p:cNvSpPr/>
              <p:nvPr/>
            </p:nvSpPr>
            <p:spPr>
              <a:xfrm>
                <a:off x="6891248" y="4822618"/>
                <a:ext cx="457200" cy="7042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p:nvSpPr>
            <p:spPr>
              <a:xfrm>
                <a:off x="6891249" y="5088292"/>
                <a:ext cx="457200" cy="14662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p:nvSpPr>
            <p:spPr>
              <a:xfrm>
                <a:off x="7503897" y="5994215"/>
                <a:ext cx="1339192" cy="558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Isosceles Triangle 168"/>
              <p:cNvSpPr/>
              <p:nvPr/>
            </p:nvSpPr>
            <p:spPr>
              <a:xfrm>
                <a:off x="7783033" y="5719895"/>
                <a:ext cx="726279" cy="2743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p:cNvSpPr/>
              <p:nvPr/>
            </p:nvSpPr>
            <p:spPr>
              <a:xfrm>
                <a:off x="8943897" y="5526901"/>
                <a:ext cx="394616" cy="102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2" name="Group 121"/>
            <p:cNvGrpSpPr>
              <a:grpSpLocks noChangeAspect="1"/>
            </p:cNvGrpSpPr>
            <p:nvPr/>
          </p:nvGrpSpPr>
          <p:grpSpPr>
            <a:xfrm flipH="1">
              <a:off x="10745742" y="5120464"/>
              <a:ext cx="1340776" cy="411480"/>
              <a:chOff x="206338" y="3767328"/>
              <a:chExt cx="9132175" cy="2802636"/>
            </a:xfrm>
            <a:solidFill>
              <a:schemeClr val="accent1"/>
            </a:solidFill>
          </p:grpSpPr>
          <p:sp>
            <p:nvSpPr>
              <p:cNvPr id="123" name="Rectangle 122"/>
              <p:cNvSpPr/>
              <p:nvPr/>
            </p:nvSpPr>
            <p:spPr>
              <a:xfrm>
                <a:off x="206338" y="5879592"/>
                <a:ext cx="497749" cy="676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850392" y="6190488"/>
                <a:ext cx="18288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1033272" y="6007608"/>
                <a:ext cx="182880" cy="548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1179576" y="5650992"/>
                <a:ext cx="283464" cy="905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1573720" y="5486400"/>
                <a:ext cx="849440" cy="1069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a:off x="1678400" y="5276088"/>
                <a:ext cx="640080" cy="210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1864614" y="5093208"/>
                <a:ext cx="2743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a:off x="2529269" y="4727448"/>
                <a:ext cx="496443"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ight Triangle 130"/>
              <p:cNvSpPr/>
              <p:nvPr/>
            </p:nvSpPr>
            <p:spPr>
              <a:xfrm>
                <a:off x="2529269" y="4286383"/>
                <a:ext cx="493776" cy="4410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Isosceles Triangle 131"/>
              <p:cNvSpPr/>
              <p:nvPr/>
            </p:nvSpPr>
            <p:spPr>
              <a:xfrm>
                <a:off x="3182112" y="4992624"/>
                <a:ext cx="420624" cy="3886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3182112" y="5381244"/>
                <a:ext cx="420624" cy="1188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3781997" y="3767328"/>
                <a:ext cx="255555" cy="2788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4023265" y="4362336"/>
                <a:ext cx="192119" cy="2194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4188380" y="4542909"/>
                <a:ext cx="19211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4558760" y="4558284"/>
                <a:ext cx="342424"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4883788" y="5374386"/>
                <a:ext cx="640080" cy="1195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ight Triangle 138"/>
              <p:cNvSpPr/>
              <p:nvPr/>
            </p:nvSpPr>
            <p:spPr>
              <a:xfrm>
                <a:off x="4892980" y="5050687"/>
                <a:ext cx="640080" cy="3305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5639106" y="5731629"/>
                <a:ext cx="1136904"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p:cNvSpPr/>
              <p:nvPr/>
            </p:nvSpPr>
            <p:spPr>
              <a:xfrm>
                <a:off x="5846370" y="5489637"/>
                <a:ext cx="722376" cy="5623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Isosceles Triangle 141"/>
              <p:cNvSpPr/>
              <p:nvPr/>
            </p:nvSpPr>
            <p:spPr>
              <a:xfrm>
                <a:off x="6891248" y="4822618"/>
                <a:ext cx="457200" cy="7042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6891249" y="5088292"/>
                <a:ext cx="457200" cy="14662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nvSpPr>
            <p:spPr>
              <a:xfrm>
                <a:off x="7503897" y="5994215"/>
                <a:ext cx="1339192" cy="558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Isosceles Triangle 144"/>
              <p:cNvSpPr/>
              <p:nvPr/>
            </p:nvSpPr>
            <p:spPr>
              <a:xfrm>
                <a:off x="7783033" y="5719895"/>
                <a:ext cx="726279" cy="2743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8943897" y="5526901"/>
                <a:ext cx="394616" cy="102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1390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132" y="470322"/>
            <a:ext cx="11603736" cy="758952"/>
          </a:xfrm>
        </p:spPr>
        <p:txBody>
          <a:bodyPr anchor="b">
            <a:normAutofit/>
          </a:bodyPr>
          <a:lstStyle>
            <a:lvl1pPr>
              <a:lnSpc>
                <a:spcPct val="100000"/>
              </a:lnSpc>
              <a:defRPr sz="2400" b="0">
                <a:solidFill>
                  <a:schemeClr val="accent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Footer Placeholder 4"/>
          <p:cNvSpPr>
            <a:spLocks noGrp="1"/>
          </p:cNvSpPr>
          <p:nvPr>
            <p:ph type="ftr" sz="quarter" idx="11"/>
          </p:nvPr>
        </p:nvSpPr>
        <p:spPr>
          <a:xfrm>
            <a:off x="6239634" y="6383276"/>
            <a:ext cx="4114800" cy="365125"/>
          </a:xfrm>
        </p:spPr>
        <p:txBody>
          <a:bodyPr/>
          <a:lstStyle>
            <a:lvl1pPr>
              <a:defRPr b="0">
                <a:latin typeface="Arial" panose="020B0604020202020204" pitchFamily="34" charset="0"/>
                <a:cs typeface="Arial" panose="020B0604020202020204" pitchFamily="34" charset="0"/>
              </a:defRPr>
            </a:lvl1pPr>
          </a:lstStyle>
          <a:p>
            <a:r>
              <a:rPr lang="en-US" dirty="0">
                <a:solidFill>
                  <a:schemeClr val="accent1"/>
                </a:solidFill>
              </a:rPr>
              <a:t>#CBECS2018 </a:t>
            </a:r>
            <a:r>
              <a:rPr lang="en-US" dirty="0"/>
              <a:t>| </a:t>
            </a:r>
            <a:r>
              <a:rPr lang="en-US" dirty="0">
                <a:solidFill>
                  <a:schemeClr val="tx1"/>
                </a:solidFill>
              </a:rPr>
              <a:t>www.eia.gov/cbecs</a:t>
            </a:r>
          </a:p>
        </p:txBody>
      </p:sp>
      <p:cxnSp>
        <p:nvCxnSpPr>
          <p:cNvPr id="10" name="Straight Connector 9"/>
          <p:cNvCxnSpPr/>
          <p:nvPr userDrawn="1"/>
        </p:nvCxnSpPr>
        <p:spPr>
          <a:xfrm>
            <a:off x="0" y="6278170"/>
            <a:ext cx="12192000" cy="53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294132" y="6427338"/>
            <a:ext cx="338725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U.S. Energy Information Administration</a:t>
            </a:r>
          </a:p>
        </p:txBody>
      </p:sp>
      <p:sp>
        <p:nvSpPr>
          <p:cNvPr id="20" name="Slide Number Placeholder 5"/>
          <p:cNvSpPr>
            <a:spLocks noGrp="1"/>
          </p:cNvSpPr>
          <p:nvPr>
            <p:ph type="sldNum" sz="quarter" idx="12"/>
          </p:nvPr>
        </p:nvSpPr>
        <p:spPr>
          <a:xfrm>
            <a:off x="11502830" y="6390308"/>
            <a:ext cx="550929" cy="365125"/>
          </a:xfrm>
        </p:spPr>
        <p:txBody>
          <a:bodyPr/>
          <a:lstStyle>
            <a:lvl1pPr algn="ctr">
              <a:defRPr sz="1600"/>
            </a:lvl1pPr>
          </a:lstStyle>
          <a:p>
            <a:fld id="{39B6C762-8557-4DA1-B8AC-C021AA8525D8}" type="slidenum">
              <a:rPr lang="en-US" smtClean="0"/>
              <a:pPr/>
              <a:t>‹#›</a:t>
            </a:fld>
            <a:endParaRPr lang="en-US" dirty="0"/>
          </a:p>
        </p:txBody>
      </p:sp>
      <p:grpSp>
        <p:nvGrpSpPr>
          <p:cNvPr id="60" name="Group 59"/>
          <p:cNvGrpSpPr/>
          <p:nvPr userDrawn="1"/>
        </p:nvGrpSpPr>
        <p:grpSpPr>
          <a:xfrm>
            <a:off x="-3660" y="0"/>
            <a:ext cx="12195660" cy="433176"/>
            <a:chOff x="0" y="5110623"/>
            <a:chExt cx="12195660" cy="433176"/>
          </a:xfrm>
        </p:grpSpPr>
        <p:sp>
          <p:nvSpPr>
            <p:cNvPr id="61" name="Rectangle 60"/>
            <p:cNvSpPr/>
            <p:nvPr/>
          </p:nvSpPr>
          <p:spPr>
            <a:xfrm>
              <a:off x="0" y="5110623"/>
              <a:ext cx="12192000" cy="411480"/>
            </a:xfrm>
            <a:prstGeom prst="rect">
              <a:avLst/>
            </a:prstGeom>
            <a:solidFill>
              <a:srgbClr val="E7F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Straight Connector 61"/>
            <p:cNvCxnSpPr/>
            <p:nvPr/>
          </p:nvCxnSpPr>
          <p:spPr>
            <a:xfrm>
              <a:off x="3660" y="5543799"/>
              <a:ext cx="121920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3" name="Group 62"/>
            <p:cNvGrpSpPr>
              <a:grpSpLocks noChangeAspect="1"/>
            </p:cNvGrpSpPr>
            <p:nvPr/>
          </p:nvGrpSpPr>
          <p:grpSpPr>
            <a:xfrm>
              <a:off x="67678" y="5121471"/>
              <a:ext cx="1340776" cy="411480"/>
              <a:chOff x="206338" y="3767328"/>
              <a:chExt cx="9132175" cy="2802636"/>
            </a:xfrm>
            <a:solidFill>
              <a:schemeClr val="accent1"/>
            </a:solidFill>
          </p:grpSpPr>
          <p:sp>
            <p:nvSpPr>
              <p:cNvPr id="89" name="Rectangle 88"/>
              <p:cNvSpPr/>
              <p:nvPr/>
            </p:nvSpPr>
            <p:spPr>
              <a:xfrm>
                <a:off x="206338" y="5879592"/>
                <a:ext cx="497749" cy="676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850392" y="6190488"/>
                <a:ext cx="18288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1033272" y="6007608"/>
                <a:ext cx="182880" cy="548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1179576" y="5650992"/>
                <a:ext cx="283464" cy="905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1573720" y="5486400"/>
                <a:ext cx="849440" cy="1069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1678400" y="5276088"/>
                <a:ext cx="640080" cy="210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a:off x="1864614" y="5093208"/>
                <a:ext cx="2743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2529269" y="4727448"/>
                <a:ext cx="496443"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ight Triangle 96"/>
              <p:cNvSpPr/>
              <p:nvPr/>
            </p:nvSpPr>
            <p:spPr>
              <a:xfrm>
                <a:off x="2529269" y="4286383"/>
                <a:ext cx="493776" cy="4410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Isosceles Triangle 97"/>
              <p:cNvSpPr/>
              <p:nvPr/>
            </p:nvSpPr>
            <p:spPr>
              <a:xfrm>
                <a:off x="3182112" y="4992624"/>
                <a:ext cx="420624" cy="3886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3182112" y="5381244"/>
                <a:ext cx="420624" cy="1188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p:cNvSpPr/>
              <p:nvPr/>
            </p:nvSpPr>
            <p:spPr>
              <a:xfrm>
                <a:off x="3781997" y="3767328"/>
                <a:ext cx="255555" cy="2788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023265" y="4362336"/>
                <a:ext cx="192119" cy="2194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4188380" y="4542909"/>
                <a:ext cx="19211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4558760" y="4558284"/>
                <a:ext cx="342424"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p:cNvSpPr/>
              <p:nvPr/>
            </p:nvSpPr>
            <p:spPr>
              <a:xfrm>
                <a:off x="4883788" y="5374386"/>
                <a:ext cx="640080" cy="1195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ight Triangle 104"/>
              <p:cNvSpPr/>
              <p:nvPr/>
            </p:nvSpPr>
            <p:spPr>
              <a:xfrm>
                <a:off x="4892980" y="5050687"/>
                <a:ext cx="640080" cy="3305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5639106" y="5731629"/>
                <a:ext cx="1136904"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5846370" y="5489637"/>
                <a:ext cx="722376" cy="5623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Isosceles Triangle 107"/>
              <p:cNvSpPr/>
              <p:nvPr/>
            </p:nvSpPr>
            <p:spPr>
              <a:xfrm>
                <a:off x="6891248" y="4822618"/>
                <a:ext cx="457200" cy="7042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6891249" y="5088292"/>
                <a:ext cx="457200" cy="14662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p:cNvSpPr/>
              <p:nvPr/>
            </p:nvSpPr>
            <p:spPr>
              <a:xfrm>
                <a:off x="7503897" y="5994215"/>
                <a:ext cx="1339192" cy="558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Isosceles Triangle 110"/>
              <p:cNvSpPr/>
              <p:nvPr/>
            </p:nvSpPr>
            <p:spPr>
              <a:xfrm>
                <a:off x="7783033" y="5719895"/>
                <a:ext cx="726279" cy="2743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8943897" y="5526901"/>
                <a:ext cx="394616" cy="102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a:grpSpLocks noChangeAspect="1"/>
            </p:cNvGrpSpPr>
            <p:nvPr/>
          </p:nvGrpSpPr>
          <p:grpSpPr>
            <a:xfrm flipH="1">
              <a:off x="10745742" y="5120464"/>
              <a:ext cx="1340776" cy="411480"/>
              <a:chOff x="206338" y="3767328"/>
              <a:chExt cx="9132175" cy="2802636"/>
            </a:xfrm>
            <a:solidFill>
              <a:schemeClr val="accent1"/>
            </a:solidFill>
          </p:grpSpPr>
          <p:sp>
            <p:nvSpPr>
              <p:cNvPr id="65" name="Rectangle 64"/>
              <p:cNvSpPr/>
              <p:nvPr/>
            </p:nvSpPr>
            <p:spPr>
              <a:xfrm>
                <a:off x="206338" y="5879592"/>
                <a:ext cx="497749" cy="676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850392" y="6190488"/>
                <a:ext cx="18288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1033272" y="6007608"/>
                <a:ext cx="182880" cy="548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1179576" y="5650992"/>
                <a:ext cx="283464" cy="905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1573720" y="5486400"/>
                <a:ext cx="849440" cy="1069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1678400" y="5276088"/>
                <a:ext cx="640080" cy="210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1864614" y="5093208"/>
                <a:ext cx="2743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2529269" y="4727448"/>
                <a:ext cx="496443"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ight Triangle 72"/>
              <p:cNvSpPr/>
              <p:nvPr/>
            </p:nvSpPr>
            <p:spPr>
              <a:xfrm>
                <a:off x="2529269" y="4286383"/>
                <a:ext cx="493776" cy="4410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Isosceles Triangle 73"/>
              <p:cNvSpPr/>
              <p:nvPr/>
            </p:nvSpPr>
            <p:spPr>
              <a:xfrm>
                <a:off x="3182112" y="4992624"/>
                <a:ext cx="420624" cy="3886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3182112" y="5381244"/>
                <a:ext cx="420624" cy="1188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3781997" y="3767328"/>
                <a:ext cx="255555" cy="2788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4023265" y="4362336"/>
                <a:ext cx="192119" cy="2194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4188380" y="4542909"/>
                <a:ext cx="19211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4558760" y="4558284"/>
                <a:ext cx="342424"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4883788" y="5374386"/>
                <a:ext cx="640080" cy="1195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ight Triangle 80"/>
              <p:cNvSpPr/>
              <p:nvPr/>
            </p:nvSpPr>
            <p:spPr>
              <a:xfrm>
                <a:off x="4892980" y="5050687"/>
                <a:ext cx="640080" cy="3305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5639106" y="5731629"/>
                <a:ext cx="1136904"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5846370" y="5489637"/>
                <a:ext cx="722376" cy="5623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Isosceles Triangle 83"/>
              <p:cNvSpPr/>
              <p:nvPr/>
            </p:nvSpPr>
            <p:spPr>
              <a:xfrm>
                <a:off x="6891248" y="4822618"/>
                <a:ext cx="457200" cy="7042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6891249" y="5088292"/>
                <a:ext cx="457200" cy="14662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7503897" y="5994215"/>
                <a:ext cx="1339192" cy="558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Isosceles Triangle 86"/>
              <p:cNvSpPr/>
              <p:nvPr/>
            </p:nvSpPr>
            <p:spPr>
              <a:xfrm>
                <a:off x="7783033" y="5719895"/>
                <a:ext cx="726279" cy="2743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p:cNvSpPr/>
              <p:nvPr/>
            </p:nvSpPr>
            <p:spPr>
              <a:xfrm>
                <a:off x="8943897" y="5526901"/>
                <a:ext cx="394616" cy="102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53815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273845" y="352461"/>
            <a:ext cx="8541079" cy="1490472"/>
          </a:xfrm>
          <a:prstGeom prst="rect">
            <a:avLst/>
          </a:prstGeom>
        </p:spPr>
        <p:txBody>
          <a:bodyPr anchor="b" anchorCtr="0"/>
          <a:lstStyle>
            <a:lvl1pPr algn="l">
              <a:defRPr sz="4000" b="1">
                <a:solidFill>
                  <a:schemeClr val="bg1"/>
                </a:solidFill>
                <a:latin typeface="Arial" panose="020B0604020202020204" pitchFamily="34" charset="0"/>
                <a:cs typeface="Arial" panose="020B0604020202020204" pitchFamily="34" charset="0"/>
              </a:defRPr>
            </a:lvl1pPr>
          </a:lstStyle>
          <a:p>
            <a:r>
              <a:rPr lang="en-US" dirty="0"/>
              <a:t>Section Title — click to edit</a:t>
            </a:r>
          </a:p>
        </p:txBody>
      </p:sp>
      <p:sp>
        <p:nvSpPr>
          <p:cNvPr id="12" name="Text Placeholder 11"/>
          <p:cNvSpPr>
            <a:spLocks noGrp="1"/>
          </p:cNvSpPr>
          <p:nvPr>
            <p:ph type="body" sz="quarter" idx="13"/>
          </p:nvPr>
        </p:nvSpPr>
        <p:spPr>
          <a:xfrm>
            <a:off x="273844" y="2197846"/>
            <a:ext cx="8541079" cy="3914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cxnSp>
        <p:nvCxnSpPr>
          <p:cNvPr id="4" name="Straight Connector 3"/>
          <p:cNvCxnSpPr/>
          <p:nvPr userDrawn="1"/>
        </p:nvCxnSpPr>
        <p:spPr>
          <a:xfrm flipH="1">
            <a:off x="2918692" y="1681018"/>
            <a:ext cx="122629" cy="4193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39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U.S. Energy Information Administration</a:t>
            </a:r>
          </a:p>
        </p:txBody>
      </p:sp>
      <p:sp>
        <p:nvSpPr>
          <p:cNvPr id="6" name="Footer Placeholder 5"/>
          <p:cNvSpPr>
            <a:spLocks noGrp="1"/>
          </p:cNvSpPr>
          <p:nvPr>
            <p:ph type="ftr" sz="quarter" idx="11"/>
          </p:nvPr>
        </p:nvSpPr>
        <p:spPr/>
        <p:txBody>
          <a:bodyPr/>
          <a:lstStyle/>
          <a:p>
            <a:r>
              <a:rPr lang="en-US" dirty="0"/>
              <a:t>#CBECS2018 | www.eia.gov/consumption/commercial</a:t>
            </a:r>
          </a:p>
        </p:txBody>
      </p:sp>
      <p:sp>
        <p:nvSpPr>
          <p:cNvPr id="7" name="Slide Number Placeholder 6"/>
          <p:cNvSpPr>
            <a:spLocks noGrp="1"/>
          </p:cNvSpPr>
          <p:nvPr>
            <p:ph type="sldNum" sz="quarter" idx="12"/>
          </p:nvPr>
        </p:nvSpPr>
        <p:spPr/>
        <p:txBody>
          <a:bodyPr/>
          <a:lstStyle>
            <a:lvl1pPr>
              <a:defRPr sz="1600"/>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371511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U.S. Energy Information Administration</a:t>
            </a:r>
          </a:p>
        </p:txBody>
      </p:sp>
      <p:sp>
        <p:nvSpPr>
          <p:cNvPr id="8" name="Footer Placeholder 7"/>
          <p:cNvSpPr>
            <a:spLocks noGrp="1"/>
          </p:cNvSpPr>
          <p:nvPr>
            <p:ph type="ftr" sz="quarter" idx="11"/>
          </p:nvPr>
        </p:nvSpPr>
        <p:spPr/>
        <p:txBody>
          <a:bodyPr/>
          <a:lstStyle/>
          <a:p>
            <a:r>
              <a:rPr lang="en-US" dirty="0"/>
              <a:t>#CBECS2018 | www.eia.gov/consumption/commercial</a:t>
            </a:r>
          </a:p>
        </p:txBody>
      </p:sp>
      <p:sp>
        <p:nvSpPr>
          <p:cNvPr id="9" name="Slide Number Placeholder 8"/>
          <p:cNvSpPr>
            <a:spLocks noGrp="1"/>
          </p:cNvSpPr>
          <p:nvPr>
            <p:ph type="sldNum" sz="quarter" idx="12"/>
          </p:nvPr>
        </p:nvSpPr>
        <p:spPr/>
        <p:txBody>
          <a:bodyPr/>
          <a:lstStyle>
            <a:lvl1pPr>
              <a:defRPr sz="1600"/>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63859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124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U.S. Energy Information Administration</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#CBECS2018 | www.eia.gov/consumption/commercial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214508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62"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2.xml"/><Relationship Id="rId1" Type="http://schemas.openxmlformats.org/officeDocument/2006/relationships/slideLayout" Target="../slideLayouts/slideLayout3.xml"/><Relationship Id="rId5" Type="http://schemas.openxmlformats.org/officeDocument/2006/relationships/chart" Target="../charts/chart14.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chart" Target="../charts/chart23.xml"/><Relationship Id="rId4" Type="http://schemas.openxmlformats.org/officeDocument/2006/relationships/chart" Target="../charts/chart22.xml"/></Relationships>
</file>

<file path=ppt/slides/_rels/slide2.xml.rels><?xml version="1.0" encoding="UTF-8" standalone="yes"?>
<Relationships xmlns="http://schemas.openxmlformats.org/package/2006/relationships"><Relationship Id="rId2" Type="http://schemas.openxmlformats.org/officeDocument/2006/relationships/hyperlink" Target="https://www.eia.gov/cbec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hart" Target="../charts/chart25.xml"/><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hart" Target="../charts/chart37.xml"/><Relationship Id="rId3" Type="http://schemas.openxmlformats.org/officeDocument/2006/relationships/chart" Target="../charts/chart32.xml"/><Relationship Id="rId7" Type="http://schemas.openxmlformats.org/officeDocument/2006/relationships/chart" Target="../charts/chart36.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chart" Target="../charts/chart40.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3.xml"/><Relationship Id="rId6" Type="http://schemas.openxmlformats.org/officeDocument/2006/relationships/chart" Target="../charts/chart47.xml"/><Relationship Id="rId5" Type="http://schemas.openxmlformats.org/officeDocument/2006/relationships/image" Target="../media/image4.png"/><Relationship Id="rId4" Type="http://schemas.openxmlformats.org/officeDocument/2006/relationships/chart" Target="../charts/char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https://www.eia.gov/consumption/commercial/faq.php" TargetMode="External"/><Relationship Id="rId3" Type="http://schemas.openxmlformats.org/officeDocument/2006/relationships/hyperlink" Target="https://www.eia.gov/consumption/commercial/data/2018/index.php?view=characteristics" TargetMode="External"/><Relationship Id="rId7" Type="http://schemas.openxmlformats.org/officeDocument/2006/relationships/hyperlink" Target="https://www.eia.gov/consumption/commercial/building-type-definitions.ph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eia.gov/consumption/commercial/terminology.php" TargetMode="External"/><Relationship Id="rId5" Type="http://schemas.openxmlformats.org/officeDocument/2006/relationships/hyperlink" Target="https://www.eia.gov/consumption/commercial/data/2018/guide.php" TargetMode="External"/><Relationship Id="rId4" Type="http://schemas.openxmlformats.org/officeDocument/2006/relationships/hyperlink" Target="https://www.eia.gov/consumption/commercial/data/2018/pdf/CBECS_2018_Building_Characteristics_Flipbook.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eia.gov/cbecs" TargetMode="External"/><Relationship Id="rId2" Type="http://schemas.openxmlformats.org/officeDocument/2006/relationships/hyperlink" Target="http://www.eia.gov/" TargetMode="External"/><Relationship Id="rId1" Type="http://schemas.openxmlformats.org/officeDocument/2006/relationships/slideLayout" Target="../slideLayouts/slideLayout2.xml"/><Relationship Id="rId4" Type="http://schemas.openxmlformats.org/officeDocument/2006/relationships/hyperlink" Target="http://www.eia.gov/todayinenerg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ia.gov/consumption/commercial/data/2018/index.php?view=consump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eia.gov/consumption/commercial/building-type-definitions.php" TargetMode="Externa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43787" y="6197821"/>
            <a:ext cx="6070092" cy="369332"/>
          </a:xfrm>
          <a:prstGeom prst="rect">
            <a:avLst/>
          </a:prstGeom>
          <a:noFill/>
        </p:spPr>
        <p:txBody>
          <a:bodyPr wrap="square" rtlCol="0">
            <a:spAutoFit/>
          </a:bodyPr>
          <a:lstStyle/>
          <a:p>
            <a:r>
              <a:rPr lang="en-US" dirty="0">
                <a:solidFill>
                  <a:schemeClr val="accent1"/>
                </a:solidFill>
                <a:latin typeface="Arial" panose="020B0604020202020204" pitchFamily="34" charset="0"/>
                <a:cs typeface="Arial" panose="020B0604020202020204" pitchFamily="34" charset="0"/>
              </a:rPr>
              <a:t>#CBECS </a:t>
            </a:r>
            <a:r>
              <a:rPr lang="en-US" dirty="0">
                <a:latin typeface="Arial" panose="020B0604020202020204" pitchFamily="34" charset="0"/>
                <a:cs typeface="Arial" panose="020B0604020202020204" pitchFamily="34" charset="0"/>
              </a:rPr>
              <a:t>|</a:t>
            </a:r>
            <a:r>
              <a:rPr lang="en-US" dirty="0">
                <a:solidFill>
                  <a:schemeClr val="accent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www.eia.gov/cbecs</a:t>
            </a:r>
          </a:p>
        </p:txBody>
      </p:sp>
      <p:sp>
        <p:nvSpPr>
          <p:cNvPr id="13" name="Rectangle 12"/>
          <p:cNvSpPr/>
          <p:nvPr/>
        </p:nvSpPr>
        <p:spPr>
          <a:xfrm>
            <a:off x="730146" y="4156208"/>
            <a:ext cx="10731709" cy="1138773"/>
          </a:xfrm>
          <a:prstGeom prst="rect">
            <a:avLst/>
          </a:prstGeom>
        </p:spPr>
        <p:txBody>
          <a:bodyPr wrap="square">
            <a:spAutoFit/>
          </a:bodyPr>
          <a:lstStyle/>
          <a:p>
            <a:r>
              <a:rPr lang="en-US" sz="3600" i="1" dirty="0">
                <a:latin typeface="Times New Roman" panose="02020603050405020304" pitchFamily="18" charset="0"/>
                <a:cs typeface="Times New Roman" panose="02020603050405020304" pitchFamily="18" charset="0"/>
              </a:rPr>
              <a:t>2018 Commercial Buildings Energy Consumption Survey</a:t>
            </a:r>
          </a:p>
          <a:p>
            <a:pPr algn="ctr"/>
            <a:r>
              <a:rPr lang="en-US" sz="3200" dirty="0">
                <a:solidFill>
                  <a:schemeClr val="accent1"/>
                </a:solidFill>
                <a:latin typeface="Times New Roman" panose="02020603050405020304" pitchFamily="18" charset="0"/>
                <a:cs typeface="Times New Roman" panose="02020603050405020304" pitchFamily="18" charset="0"/>
              </a:rPr>
              <a:t>Consumption and Expenditures Highlights</a:t>
            </a:r>
            <a:endParaRPr lang="en-US" sz="1200" dirty="0">
              <a:solidFill>
                <a:schemeClr val="accent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8952" cy="305793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146" y="6013708"/>
            <a:ext cx="2487168" cy="553445"/>
          </a:xfrm>
          <a:prstGeom prst="rect">
            <a:avLst/>
          </a:prstGeom>
        </p:spPr>
      </p:pic>
    </p:spTree>
    <p:extLst>
      <p:ext uri="{BB962C8B-B14F-4D97-AF65-F5344CB8AC3E}">
        <p14:creationId xmlns:p14="http://schemas.microsoft.com/office/powerpoint/2010/main" val="4141596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45" y="352461"/>
            <a:ext cx="10740996" cy="1490472"/>
          </a:xfrm>
        </p:spPr>
        <p:txBody>
          <a:bodyPr>
            <a:normAutofit/>
          </a:bodyPr>
          <a:lstStyle/>
          <a:p>
            <a:r>
              <a:rPr lang="en-US" dirty="0"/>
              <a:t>Snapshot: Commercial Building Energy Consumption in 2018</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99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buildings were fewer but consumed over one-third of energy </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11</a:t>
            </a:fld>
            <a:endParaRPr lang="en-US" dirty="0"/>
          </a:p>
        </p:txBody>
      </p:sp>
      <p:sp>
        <p:nvSpPr>
          <p:cNvPr id="5" name="TextBox 4"/>
          <p:cNvSpPr txBox="1"/>
          <p:nvPr/>
        </p:nvSpPr>
        <p:spPr>
          <a:xfrm>
            <a:off x="401551" y="1409019"/>
            <a:ext cx="8207428"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Number of buildings, square footage, and energy consumption by square footage category, 2018</a:t>
            </a:r>
          </a:p>
          <a:p>
            <a:r>
              <a:rPr lang="en-US" sz="1200" dirty="0">
                <a:latin typeface="Arial" pitchFamily="34" charset="0"/>
                <a:cs typeface="Arial" pitchFamily="34" charset="0"/>
              </a:rPr>
              <a:t>share of total</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3920611718"/>
              </p:ext>
            </p:extLst>
          </p:nvPr>
        </p:nvGraphicFramePr>
        <p:xfrm>
          <a:off x="401551" y="1870684"/>
          <a:ext cx="22860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152961628"/>
              </p:ext>
            </p:extLst>
          </p:nvPr>
        </p:nvGraphicFramePr>
        <p:xfrm>
          <a:off x="2808050" y="1870684"/>
          <a:ext cx="2286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1357879773"/>
              </p:ext>
            </p:extLst>
          </p:nvPr>
        </p:nvGraphicFramePr>
        <p:xfrm>
          <a:off x="5231210" y="1870684"/>
          <a:ext cx="2286000" cy="2286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7654370" y="2736685"/>
            <a:ext cx="2451531" cy="553998"/>
          </a:xfrm>
          <a:prstGeom prst="rect">
            <a:avLst/>
          </a:prstGeom>
          <a:noFill/>
        </p:spPr>
        <p:txBody>
          <a:bodyPr wrap="square" rtlCol="0">
            <a:spAutoFit/>
          </a:bodyPr>
          <a:lstStyle/>
          <a:p>
            <a:r>
              <a:rPr lang="en-US" sz="1000" b="1" dirty="0">
                <a:solidFill>
                  <a:schemeClr val="bg1">
                    <a:lumMod val="65000"/>
                  </a:schemeClr>
                </a:solidFill>
                <a:latin typeface="Arial" panose="020B0604020202020204" pitchFamily="34" charset="0"/>
                <a:cs typeface="Arial" panose="020B0604020202020204" pitchFamily="34" charset="0"/>
              </a:rPr>
              <a:t>1,001 to 5,000 square feet</a:t>
            </a:r>
          </a:p>
          <a:p>
            <a:r>
              <a:rPr lang="en-US" sz="1000" b="1" dirty="0">
                <a:solidFill>
                  <a:schemeClr val="accent6">
                    <a:lumMod val="60000"/>
                    <a:lumOff val="40000"/>
                  </a:schemeClr>
                </a:solidFill>
                <a:latin typeface="Arial" panose="020B0604020202020204" pitchFamily="34" charset="0"/>
                <a:cs typeface="Arial" panose="020B0604020202020204" pitchFamily="34" charset="0"/>
              </a:rPr>
              <a:t>5,001 to 100,000 square feet</a:t>
            </a:r>
          </a:p>
          <a:p>
            <a:r>
              <a:rPr lang="en-US" sz="1000" b="1" dirty="0">
                <a:solidFill>
                  <a:schemeClr val="accent4">
                    <a:lumMod val="50000"/>
                  </a:schemeClr>
                </a:solidFill>
                <a:latin typeface="Arial" panose="020B0604020202020204" pitchFamily="34" charset="0"/>
                <a:cs typeface="Arial" panose="020B0604020202020204" pitchFamily="34" charset="0"/>
              </a:rPr>
              <a:t>Over 100,000 square feet</a:t>
            </a:r>
          </a:p>
        </p:txBody>
      </p:sp>
      <p:sp>
        <p:nvSpPr>
          <p:cNvPr id="11" name="Rectangle 10"/>
          <p:cNvSpPr/>
          <p:nvPr/>
        </p:nvSpPr>
        <p:spPr>
          <a:xfrm>
            <a:off x="294132" y="4612324"/>
            <a:ext cx="11208698" cy="815608"/>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Buildings over 100,000 square feet accounted for 2% of all commercial buildings and 34% of total commercial floorspace. These buildings consumed 2,659 </a:t>
            </a:r>
            <a:r>
              <a:rPr lang="en-US" sz="1400" dirty="0" err="1">
                <a:latin typeface="Arial" panose="020B0604020202020204" pitchFamily="34" charset="0"/>
                <a:cs typeface="Arial" panose="020B0604020202020204" pitchFamily="34" charset="0"/>
              </a:rPr>
              <a:t>TBtu</a:t>
            </a:r>
            <a:r>
              <a:rPr lang="en-US" sz="1400" dirty="0">
                <a:latin typeface="Arial" panose="020B0604020202020204" pitchFamily="34" charset="0"/>
                <a:cs typeface="Arial" panose="020B0604020202020204" pitchFamily="34" charset="0"/>
              </a:rPr>
              <a:t>, which was 39% of commercial building energy consumption.</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Small buildings (1,001 to 5,000 sf) accounted for almost half the building stock but used only 8% of the energy consumed.</a:t>
            </a:r>
          </a:p>
        </p:txBody>
      </p:sp>
      <p:sp>
        <p:nvSpPr>
          <p:cNvPr id="13" name="TextBox 12"/>
          <p:cNvSpPr txBox="1"/>
          <p:nvPr/>
        </p:nvSpPr>
        <p:spPr>
          <a:xfrm>
            <a:off x="883244" y="2779004"/>
            <a:ext cx="1322614" cy="469359"/>
          </a:xfrm>
          <a:prstGeom prst="rect">
            <a:avLst/>
          </a:prstGeom>
          <a:noFill/>
        </p:spPr>
        <p:txBody>
          <a:bodyPr wrap="square" rtlCol="0">
            <a:spAutoFit/>
          </a:bodyPr>
          <a:lstStyle/>
          <a:p>
            <a:pPr algn="ctr"/>
            <a:r>
              <a:rPr lang="en-US" sz="1400" b="1" dirty="0">
                <a:latin typeface="Arial Black" panose="020B0A04020102020204" pitchFamily="34" charset="0"/>
              </a:rPr>
              <a:t>5.9 million</a:t>
            </a:r>
          </a:p>
          <a:p>
            <a:pPr algn="ctr"/>
            <a:r>
              <a:rPr lang="en-US" sz="1000" dirty="0">
                <a:latin typeface="Arial" panose="020B0604020202020204" pitchFamily="34" charset="0"/>
                <a:cs typeface="Arial" panose="020B0604020202020204" pitchFamily="34" charset="0"/>
              </a:rPr>
              <a:t>number of buildings</a:t>
            </a:r>
          </a:p>
        </p:txBody>
      </p:sp>
      <p:sp>
        <p:nvSpPr>
          <p:cNvPr id="14" name="TextBox 13"/>
          <p:cNvSpPr txBox="1"/>
          <p:nvPr/>
        </p:nvSpPr>
        <p:spPr>
          <a:xfrm>
            <a:off x="3242224" y="2698213"/>
            <a:ext cx="1417652" cy="630942"/>
          </a:xfrm>
          <a:prstGeom prst="rect">
            <a:avLst/>
          </a:prstGeom>
          <a:noFill/>
        </p:spPr>
        <p:txBody>
          <a:bodyPr wrap="square" rtlCol="0">
            <a:spAutoFit/>
          </a:bodyPr>
          <a:lstStyle/>
          <a:p>
            <a:pPr algn="ctr"/>
            <a:r>
              <a:rPr lang="en-US" sz="1400" b="1" dirty="0">
                <a:latin typeface="Arial Black" panose="020B0A04020102020204" pitchFamily="34" charset="0"/>
              </a:rPr>
              <a:t>96.4 billion </a:t>
            </a:r>
          </a:p>
          <a:p>
            <a:pPr algn="ctr"/>
            <a:r>
              <a:rPr lang="en-US" sz="1000" dirty="0">
                <a:latin typeface="Arial" panose="020B0604020202020204" pitchFamily="34" charset="0"/>
                <a:cs typeface="Arial" panose="020B0604020202020204" pitchFamily="34" charset="0"/>
              </a:rPr>
              <a:t>total floorspace</a:t>
            </a:r>
          </a:p>
          <a:p>
            <a:pPr algn="ctr"/>
            <a:r>
              <a:rPr lang="en-US" sz="1000" dirty="0">
                <a:latin typeface="Arial" panose="020B0604020202020204" pitchFamily="34" charset="0"/>
                <a:cs typeface="Arial" panose="020B0604020202020204" pitchFamily="34" charset="0"/>
              </a:rPr>
              <a:t>in square feet</a:t>
            </a:r>
          </a:p>
        </p:txBody>
      </p:sp>
      <p:sp>
        <p:nvSpPr>
          <p:cNvPr id="15" name="TextBox 14"/>
          <p:cNvSpPr txBox="1"/>
          <p:nvPr/>
        </p:nvSpPr>
        <p:spPr>
          <a:xfrm>
            <a:off x="5665384" y="2601836"/>
            <a:ext cx="1417652" cy="830997"/>
          </a:xfrm>
          <a:prstGeom prst="rect">
            <a:avLst/>
          </a:prstGeom>
          <a:noFill/>
        </p:spPr>
        <p:txBody>
          <a:bodyPr wrap="square" rtlCol="0">
            <a:spAutoFit/>
          </a:bodyPr>
          <a:lstStyle/>
          <a:p>
            <a:pPr algn="ctr"/>
            <a:r>
              <a:rPr lang="en-US" sz="1400" b="1" dirty="0">
                <a:latin typeface="Arial Black" panose="020B0A04020102020204" pitchFamily="34" charset="0"/>
              </a:rPr>
              <a:t>6,787 </a:t>
            </a:r>
          </a:p>
          <a:p>
            <a:pPr algn="ctr"/>
            <a:r>
              <a:rPr lang="en-US" sz="1400" b="1" dirty="0">
                <a:latin typeface="Arial Black" panose="020B0A04020102020204" pitchFamily="34" charset="0"/>
              </a:rPr>
              <a:t>trillion Btu </a:t>
            </a:r>
          </a:p>
          <a:p>
            <a:pPr algn="ctr"/>
            <a:r>
              <a:rPr lang="en-US" sz="1000" dirty="0">
                <a:latin typeface="Arial" panose="020B0604020202020204" pitchFamily="34" charset="0"/>
                <a:cs typeface="Arial" panose="020B0604020202020204" pitchFamily="34" charset="0"/>
              </a:rPr>
              <a:t>total energy consumption</a:t>
            </a:r>
          </a:p>
        </p:txBody>
      </p:sp>
      <p:sp>
        <p:nvSpPr>
          <p:cNvPr id="16" name="Rectangle 15"/>
          <p:cNvSpPr/>
          <p:nvPr/>
        </p:nvSpPr>
        <p:spPr>
          <a:xfrm>
            <a:off x="401551" y="4145644"/>
            <a:ext cx="6096000" cy="369332"/>
          </a:xfrm>
          <a:prstGeom prst="rect">
            <a:avLst/>
          </a:prstGeom>
        </p:spPr>
        <p:txBody>
          <a:bodyPr>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a:p>
            <a:r>
              <a:rPr lang="en-US" sz="900" dirty="0">
                <a:latin typeface="Arial" panose="020B0604020202020204" pitchFamily="34" charset="0"/>
                <a:cs typeface="Arial" panose="020B0604020202020204" pitchFamily="34" charset="0"/>
              </a:rPr>
              <a:t>Note: Btu = British thermal units</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3748" y="4037335"/>
            <a:ext cx="301752" cy="230113"/>
          </a:xfrm>
          <a:prstGeom prst="rect">
            <a:avLst/>
          </a:prstGeom>
        </p:spPr>
      </p:pic>
    </p:spTree>
    <p:extLst>
      <p:ext uri="{BB962C8B-B14F-4D97-AF65-F5344CB8AC3E}">
        <p14:creationId xmlns:p14="http://schemas.microsoft.com/office/powerpoint/2010/main" val="428625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smallest buildings were more energy intensive than some larger buildings</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12</a:t>
            </a:fld>
            <a:endParaRPr lang="en-US" dirty="0"/>
          </a:p>
        </p:txBody>
      </p:sp>
      <p:sp>
        <p:nvSpPr>
          <p:cNvPr id="7" name="TextBox 6"/>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Major fuels intensities by square footage category, 2018</a:t>
            </a:r>
          </a:p>
          <a:p>
            <a:r>
              <a:rPr lang="en-US" sz="1200" dirty="0">
                <a:latin typeface="Arial" panose="020B0604020202020204" pitchFamily="34" charset="0"/>
                <a:cs typeface="Arial" panose="020B0604020202020204" pitchFamily="34" charset="0"/>
              </a:rPr>
              <a:t>thousand British thermal units per square foot</a:t>
            </a:r>
          </a:p>
        </p:txBody>
      </p:sp>
      <p:sp>
        <p:nvSpPr>
          <p:cNvPr id="8" name="TextBox 10"/>
          <p:cNvSpPr txBox="1"/>
          <p:nvPr/>
        </p:nvSpPr>
        <p:spPr>
          <a:xfrm>
            <a:off x="420601" y="2596689"/>
            <a:ext cx="1238250"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1,001 to 5,000</a:t>
            </a:r>
          </a:p>
        </p:txBody>
      </p:sp>
      <p:sp>
        <p:nvSpPr>
          <p:cNvPr id="9" name="TextBox 11"/>
          <p:cNvSpPr txBox="1"/>
          <p:nvPr/>
        </p:nvSpPr>
        <p:spPr>
          <a:xfrm>
            <a:off x="525376" y="2920539"/>
            <a:ext cx="1133475"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5,001 to 10,000</a:t>
            </a:r>
          </a:p>
        </p:txBody>
      </p:sp>
      <p:sp>
        <p:nvSpPr>
          <p:cNvPr id="10" name="TextBox 13"/>
          <p:cNvSpPr txBox="1"/>
          <p:nvPr/>
        </p:nvSpPr>
        <p:spPr>
          <a:xfrm>
            <a:off x="496801" y="3253914"/>
            <a:ext cx="1162050"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10,001 to 25,000</a:t>
            </a:r>
          </a:p>
        </p:txBody>
      </p:sp>
      <p:sp>
        <p:nvSpPr>
          <p:cNvPr id="11" name="TextBox 14"/>
          <p:cNvSpPr txBox="1"/>
          <p:nvPr/>
        </p:nvSpPr>
        <p:spPr>
          <a:xfrm>
            <a:off x="449176" y="3544175"/>
            <a:ext cx="1209675"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25,001 to 50,000 </a:t>
            </a:r>
          </a:p>
        </p:txBody>
      </p:sp>
      <p:sp>
        <p:nvSpPr>
          <p:cNvPr id="12" name="TextBox 15"/>
          <p:cNvSpPr txBox="1"/>
          <p:nvPr/>
        </p:nvSpPr>
        <p:spPr>
          <a:xfrm>
            <a:off x="439651" y="3822404"/>
            <a:ext cx="1219200"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50,001 to 100,000 </a:t>
            </a:r>
          </a:p>
        </p:txBody>
      </p:sp>
      <p:sp>
        <p:nvSpPr>
          <p:cNvPr id="13" name="TextBox 16"/>
          <p:cNvSpPr txBox="1"/>
          <p:nvPr/>
        </p:nvSpPr>
        <p:spPr>
          <a:xfrm>
            <a:off x="315826" y="4112665"/>
            <a:ext cx="1343025"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100,001 to 200,000 </a:t>
            </a:r>
          </a:p>
        </p:txBody>
      </p:sp>
      <p:sp>
        <p:nvSpPr>
          <p:cNvPr id="14" name="TextBox 17"/>
          <p:cNvSpPr txBox="1"/>
          <p:nvPr/>
        </p:nvSpPr>
        <p:spPr>
          <a:xfrm>
            <a:off x="325351" y="4421976"/>
            <a:ext cx="1333500"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200,001 to 500,000</a:t>
            </a:r>
          </a:p>
        </p:txBody>
      </p:sp>
      <p:sp>
        <p:nvSpPr>
          <p:cNvPr id="15" name="TextBox 18"/>
          <p:cNvSpPr txBox="1"/>
          <p:nvPr/>
        </p:nvSpPr>
        <p:spPr>
          <a:xfrm>
            <a:off x="696826" y="4717251"/>
            <a:ext cx="962025"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over 500,000</a:t>
            </a:r>
          </a:p>
        </p:txBody>
      </p:sp>
      <p:sp>
        <p:nvSpPr>
          <p:cNvPr id="16" name="Rectangle 15"/>
          <p:cNvSpPr/>
          <p:nvPr/>
        </p:nvSpPr>
        <p:spPr>
          <a:xfrm>
            <a:off x="7023759" y="1788952"/>
            <a:ext cx="4479071" cy="2616101"/>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smallest buildings (1,001 sf to 5,000 sf) had a significantly higher mean energy intensity than buildings between 5,001 sf and 25,000 sf. Many of the smallest buildings were in more energy-intensive building categories, such as food service and food sales.</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Buildings that were 200,001 sf to 500,000 sf and over 500,000 sf were the most energy intensive (85.3 MBtu/sf and 83.7 MBtu/sf, respectively).</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largest buildings (over 500,000 sf) had the widest distribution of intensities. </a:t>
            </a:r>
          </a:p>
        </p:txBody>
      </p:sp>
      <p:sp>
        <p:nvSpPr>
          <p:cNvPr id="17" name="TextBox 16"/>
          <p:cNvSpPr txBox="1"/>
          <p:nvPr/>
        </p:nvSpPr>
        <p:spPr>
          <a:xfrm>
            <a:off x="5005848" y="2164778"/>
            <a:ext cx="1835209" cy="24622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r>
              <a:rPr lang="en-US" sz="1000" b="1" dirty="0">
                <a:latin typeface="Arial" panose="020B0604020202020204" pitchFamily="34" charset="0"/>
                <a:cs typeface="Arial" panose="020B0604020202020204" pitchFamily="34" charset="0"/>
              </a:rPr>
              <a:t>Mean major fuels intensity</a:t>
            </a:r>
          </a:p>
        </p:txBody>
      </p:sp>
      <p:sp>
        <p:nvSpPr>
          <p:cNvPr id="18" name="Rectangle 17"/>
          <p:cNvSpPr/>
          <p:nvPr/>
        </p:nvSpPr>
        <p:spPr>
          <a:xfrm>
            <a:off x="5005849" y="2379039"/>
            <a:ext cx="1835208" cy="2755564"/>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7"/>
          <p:cNvSpPr txBox="1"/>
          <p:nvPr/>
        </p:nvSpPr>
        <p:spPr>
          <a:xfrm>
            <a:off x="1671385" y="2229156"/>
            <a:ext cx="914400" cy="1839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accent1">
                    <a:lumMod val="60000"/>
                    <a:lumOff val="40000"/>
                  </a:schemeClr>
                </a:solidFill>
                <a:latin typeface="Arial" panose="020B0604020202020204" pitchFamily="34" charset="0"/>
                <a:cs typeface="Arial" panose="020B0604020202020204" pitchFamily="34" charset="0"/>
              </a:rPr>
              <a:t>25th percentile</a:t>
            </a:r>
          </a:p>
        </p:txBody>
      </p:sp>
      <p:sp>
        <p:nvSpPr>
          <p:cNvPr id="20" name="TextBox 8"/>
          <p:cNvSpPr txBox="1"/>
          <p:nvPr/>
        </p:nvSpPr>
        <p:spPr>
          <a:xfrm>
            <a:off x="2920326" y="2237582"/>
            <a:ext cx="520065" cy="16705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accent1"/>
                </a:solidFill>
                <a:latin typeface="Arial" panose="020B0604020202020204" pitchFamily="34" charset="0"/>
                <a:cs typeface="Arial" panose="020B0604020202020204" pitchFamily="34" charset="0"/>
              </a:rPr>
              <a:t>median</a:t>
            </a:r>
          </a:p>
        </p:txBody>
      </p:sp>
      <p:sp>
        <p:nvSpPr>
          <p:cNvPr id="21" name="TextBox 9"/>
          <p:cNvSpPr txBox="1"/>
          <p:nvPr/>
        </p:nvSpPr>
        <p:spPr>
          <a:xfrm>
            <a:off x="3886351" y="2222929"/>
            <a:ext cx="914400" cy="19636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accent1">
                    <a:lumMod val="75000"/>
                  </a:schemeClr>
                </a:solidFill>
                <a:latin typeface="Arial" panose="020B0604020202020204" pitchFamily="34" charset="0"/>
                <a:cs typeface="Arial" panose="020B0604020202020204" pitchFamily="34" charset="0"/>
              </a:rPr>
              <a:t>75th percentile</a:t>
            </a:r>
          </a:p>
        </p:txBody>
      </p:sp>
      <p:sp>
        <p:nvSpPr>
          <p:cNvPr id="22" name="TextBox 21"/>
          <p:cNvSpPr txBox="1"/>
          <p:nvPr/>
        </p:nvSpPr>
        <p:spPr>
          <a:xfrm>
            <a:off x="1671385" y="1901191"/>
            <a:ext cx="3284602" cy="246221"/>
          </a:xfrm>
          <a:prstGeom prst="rect">
            <a:avLst/>
          </a:prstGeom>
          <a:solidFill>
            <a:schemeClr val="accent1">
              <a:lumMod val="20000"/>
              <a:lumOff val="80000"/>
            </a:schemeClr>
          </a:solidFill>
          <a:ln>
            <a:solidFill>
              <a:schemeClr val="accent1">
                <a:lumMod val="20000"/>
                <a:lumOff val="80000"/>
              </a:schemeClr>
            </a:solidFill>
          </a:ln>
        </p:spPr>
        <p:txBody>
          <a:bodyPr wrap="square" rIns="0" rtlCol="0">
            <a:spAutoFit/>
          </a:bodyPr>
          <a:lstStyle/>
          <a:p>
            <a:r>
              <a:rPr lang="en-US" sz="1000" b="1" dirty="0">
                <a:latin typeface="Arial" panose="020B0604020202020204" pitchFamily="34" charset="0"/>
                <a:cs typeface="Arial" panose="020B0604020202020204" pitchFamily="34" charset="0"/>
              </a:rPr>
              <a:t>Distribution of major fuels building-level intensities</a:t>
            </a:r>
          </a:p>
        </p:txBody>
      </p:sp>
      <p:sp>
        <p:nvSpPr>
          <p:cNvPr id="23" name="Rectangle 22"/>
          <p:cNvSpPr/>
          <p:nvPr/>
        </p:nvSpPr>
        <p:spPr>
          <a:xfrm>
            <a:off x="294132" y="5600088"/>
            <a:ext cx="6096000" cy="369332"/>
          </a:xfrm>
          <a:prstGeom prst="rect">
            <a:avLst/>
          </a:prstGeom>
        </p:spPr>
        <p:txBody>
          <a:bodyPr>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a:p>
            <a:r>
              <a:rPr lang="en-US" sz="900" dirty="0">
                <a:latin typeface="Arial" panose="020B0604020202020204" pitchFamily="34" charset="0"/>
                <a:cs typeface="Arial" panose="020B0604020202020204" pitchFamily="34" charset="0"/>
              </a:rPr>
              <a:t>Note: Btu = British thermal units</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4286" y="5227425"/>
            <a:ext cx="301752" cy="230113"/>
          </a:xfrm>
          <a:prstGeom prst="rect">
            <a:avLst/>
          </a:prstGeom>
        </p:spPr>
      </p:pic>
      <p:graphicFrame>
        <p:nvGraphicFramePr>
          <p:cNvPr id="26" name="Chart 25"/>
          <p:cNvGraphicFramePr>
            <a:graphicFrameLocks/>
          </p:cNvGraphicFramePr>
          <p:nvPr>
            <p:extLst>
              <p:ext uri="{D42A27DB-BD31-4B8C-83A1-F6EECF244321}">
                <p14:modId xmlns:p14="http://schemas.microsoft.com/office/powerpoint/2010/main" val="473766837"/>
              </p:ext>
            </p:extLst>
          </p:nvPr>
        </p:nvGraphicFramePr>
        <p:xfrm>
          <a:off x="1494552" y="2287888"/>
          <a:ext cx="3511296" cy="3383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p:cNvGraphicFramePr>
            <a:graphicFrameLocks/>
          </p:cNvGraphicFramePr>
          <p:nvPr>
            <p:extLst>
              <p:ext uri="{D42A27DB-BD31-4B8C-83A1-F6EECF244321}">
                <p14:modId xmlns:p14="http://schemas.microsoft.com/office/powerpoint/2010/main" val="3124568138"/>
              </p:ext>
            </p:extLst>
          </p:nvPr>
        </p:nvGraphicFramePr>
        <p:xfrm>
          <a:off x="4955987" y="2379039"/>
          <a:ext cx="1856232"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40865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hart 55"/>
          <p:cNvGraphicFramePr>
            <a:graphicFrameLocks/>
          </p:cNvGraphicFramePr>
          <p:nvPr>
            <p:extLst>
              <p:ext uri="{D42A27DB-BD31-4B8C-83A1-F6EECF244321}">
                <p14:modId xmlns:p14="http://schemas.microsoft.com/office/powerpoint/2010/main" val="3994694103"/>
              </p:ext>
            </p:extLst>
          </p:nvPr>
        </p:nvGraphicFramePr>
        <p:xfrm>
          <a:off x="5147090" y="2258678"/>
          <a:ext cx="1700784" cy="323697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Food service, food sales, and inpatient health care buildings were the most energy intensive</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13</a:t>
            </a:fld>
            <a:endParaRPr lang="en-US" dirty="0"/>
          </a:p>
        </p:txBody>
      </p:sp>
      <p:sp>
        <p:nvSpPr>
          <p:cNvPr id="5" name="Rectangle 4"/>
          <p:cNvSpPr/>
          <p:nvPr/>
        </p:nvSpPr>
        <p:spPr>
          <a:xfrm>
            <a:off x="6926782" y="1789772"/>
            <a:ext cx="4971086" cy="1461939"/>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Food service, food sales, and inpatient health care buildings were the most energy intensive. These buildings also had the widest distribution of intensities.</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Vacant buildings were the least energy intensive, followed by warehouse and storage and religious worship buildings.</a:t>
            </a:r>
          </a:p>
        </p:txBody>
      </p:sp>
      <p:sp>
        <p:nvSpPr>
          <p:cNvPr id="6" name="TextBox 5"/>
          <p:cNvSpPr txBox="1"/>
          <p:nvPr/>
        </p:nvSpPr>
        <p:spPr>
          <a:xfrm>
            <a:off x="401551" y="1425167"/>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Major fuels intensities by principal building activity, 2018</a:t>
            </a:r>
          </a:p>
          <a:p>
            <a:r>
              <a:rPr lang="en-US" sz="1200" dirty="0">
                <a:latin typeface="Arial" panose="020B0604020202020204" pitchFamily="34" charset="0"/>
                <a:cs typeface="Arial" panose="020B0604020202020204" pitchFamily="34" charset="0"/>
              </a:rPr>
              <a:t>thousand British thermal units per square foot</a:t>
            </a:r>
          </a:p>
        </p:txBody>
      </p:sp>
      <p:sp>
        <p:nvSpPr>
          <p:cNvPr id="11" name="TextBox 1"/>
          <p:cNvSpPr txBox="1"/>
          <p:nvPr/>
        </p:nvSpPr>
        <p:spPr>
          <a:xfrm>
            <a:off x="1038958" y="4410704"/>
            <a:ext cx="7715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education</a:t>
            </a:r>
          </a:p>
        </p:txBody>
      </p:sp>
      <p:sp>
        <p:nvSpPr>
          <p:cNvPr id="12" name="TextBox 3"/>
          <p:cNvSpPr txBox="1"/>
          <p:nvPr/>
        </p:nvSpPr>
        <p:spPr>
          <a:xfrm>
            <a:off x="962758" y="2555529"/>
            <a:ext cx="847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food sales</a:t>
            </a:r>
          </a:p>
        </p:txBody>
      </p:sp>
      <p:sp>
        <p:nvSpPr>
          <p:cNvPr id="13" name="TextBox 4"/>
          <p:cNvSpPr txBox="1"/>
          <p:nvPr/>
        </p:nvSpPr>
        <p:spPr>
          <a:xfrm>
            <a:off x="905608" y="2369079"/>
            <a:ext cx="90487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food service</a:t>
            </a:r>
          </a:p>
        </p:txBody>
      </p:sp>
      <p:sp>
        <p:nvSpPr>
          <p:cNvPr id="14" name="TextBox 5"/>
          <p:cNvSpPr txBox="1"/>
          <p:nvPr/>
        </p:nvSpPr>
        <p:spPr>
          <a:xfrm>
            <a:off x="520069" y="2741979"/>
            <a:ext cx="129041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inpatient health care</a:t>
            </a:r>
          </a:p>
        </p:txBody>
      </p:sp>
      <p:sp>
        <p:nvSpPr>
          <p:cNvPr id="15" name="TextBox 6"/>
          <p:cNvSpPr txBox="1"/>
          <p:nvPr/>
        </p:nvSpPr>
        <p:spPr>
          <a:xfrm>
            <a:off x="1143733" y="3463400"/>
            <a:ext cx="6667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lodging</a:t>
            </a:r>
          </a:p>
        </p:txBody>
      </p:sp>
      <p:sp>
        <p:nvSpPr>
          <p:cNvPr id="16" name="TextBox 7"/>
          <p:cNvSpPr txBox="1"/>
          <p:nvPr/>
        </p:nvSpPr>
        <p:spPr>
          <a:xfrm>
            <a:off x="328453" y="3116987"/>
            <a:ext cx="148203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enclosed and strip malls</a:t>
            </a:r>
          </a:p>
        </p:txBody>
      </p:sp>
      <p:sp>
        <p:nvSpPr>
          <p:cNvPr id="17" name="TextBox 8"/>
          <p:cNvSpPr txBox="1"/>
          <p:nvPr/>
        </p:nvSpPr>
        <p:spPr>
          <a:xfrm>
            <a:off x="1172308" y="4028895"/>
            <a:ext cx="63817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office</a:t>
            </a:r>
          </a:p>
        </p:txBody>
      </p:sp>
      <p:sp>
        <p:nvSpPr>
          <p:cNvPr id="18" name="TextBox 9"/>
          <p:cNvSpPr txBox="1"/>
          <p:nvPr/>
        </p:nvSpPr>
        <p:spPr>
          <a:xfrm>
            <a:off x="648433" y="3850293"/>
            <a:ext cx="11620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public assembly</a:t>
            </a:r>
          </a:p>
        </p:txBody>
      </p:sp>
      <p:sp>
        <p:nvSpPr>
          <p:cNvPr id="19" name="TextBox 10"/>
          <p:cNvSpPr txBox="1"/>
          <p:nvPr/>
        </p:nvSpPr>
        <p:spPr>
          <a:xfrm>
            <a:off x="200758" y="3294472"/>
            <a:ext cx="1609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public order and safety</a:t>
            </a:r>
          </a:p>
        </p:txBody>
      </p:sp>
      <p:sp>
        <p:nvSpPr>
          <p:cNvPr id="20" name="TextBox 11"/>
          <p:cNvSpPr txBox="1"/>
          <p:nvPr/>
        </p:nvSpPr>
        <p:spPr>
          <a:xfrm>
            <a:off x="600808" y="4761784"/>
            <a:ext cx="120967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religious</a:t>
            </a:r>
            <a:r>
              <a:rPr lang="en-US" sz="1000" baseline="0" dirty="0">
                <a:latin typeface="Arial" panose="020B0604020202020204" pitchFamily="34" charset="0"/>
                <a:cs typeface="Arial" panose="020B0604020202020204" pitchFamily="34" charset="0"/>
              </a:rPr>
              <a:t> worship</a:t>
            </a:r>
            <a:endParaRPr lang="en-US" sz="1000" dirty="0">
              <a:latin typeface="Arial" panose="020B0604020202020204" pitchFamily="34" charset="0"/>
              <a:cs typeface="Arial" panose="020B0604020202020204" pitchFamily="34" charset="0"/>
            </a:endParaRPr>
          </a:p>
        </p:txBody>
      </p:sp>
      <p:sp>
        <p:nvSpPr>
          <p:cNvPr id="21" name="TextBox 12"/>
          <p:cNvSpPr txBox="1"/>
          <p:nvPr/>
        </p:nvSpPr>
        <p:spPr>
          <a:xfrm>
            <a:off x="1153258" y="4588526"/>
            <a:ext cx="6572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service</a:t>
            </a:r>
          </a:p>
        </p:txBody>
      </p:sp>
      <p:sp>
        <p:nvSpPr>
          <p:cNvPr id="22" name="TextBox 13"/>
          <p:cNvSpPr txBox="1"/>
          <p:nvPr/>
        </p:nvSpPr>
        <p:spPr>
          <a:xfrm>
            <a:off x="200758" y="4975666"/>
            <a:ext cx="1609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warehouse</a:t>
            </a:r>
            <a:r>
              <a:rPr lang="en-US" sz="1000" baseline="0" dirty="0">
                <a:latin typeface="Arial" panose="020B0604020202020204" pitchFamily="34" charset="0"/>
                <a:cs typeface="Arial" panose="020B0604020202020204" pitchFamily="34" charset="0"/>
              </a:rPr>
              <a:t> and storage</a:t>
            </a:r>
            <a:endParaRPr lang="en-US" sz="1000" dirty="0">
              <a:latin typeface="Arial" panose="020B0604020202020204" pitchFamily="34" charset="0"/>
              <a:cs typeface="Arial" panose="020B0604020202020204" pitchFamily="34" charset="0"/>
            </a:endParaRPr>
          </a:p>
        </p:txBody>
      </p:sp>
      <p:sp>
        <p:nvSpPr>
          <p:cNvPr id="23" name="TextBox 14"/>
          <p:cNvSpPr txBox="1"/>
          <p:nvPr/>
        </p:nvSpPr>
        <p:spPr>
          <a:xfrm>
            <a:off x="1153258" y="2924349"/>
            <a:ext cx="6572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other</a:t>
            </a:r>
          </a:p>
        </p:txBody>
      </p:sp>
      <p:sp>
        <p:nvSpPr>
          <p:cNvPr id="24" name="TextBox 15"/>
          <p:cNvSpPr txBox="1"/>
          <p:nvPr/>
        </p:nvSpPr>
        <p:spPr>
          <a:xfrm>
            <a:off x="800833" y="5149917"/>
            <a:ext cx="10096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vacant</a:t>
            </a:r>
          </a:p>
        </p:txBody>
      </p:sp>
      <p:sp>
        <p:nvSpPr>
          <p:cNvPr id="25" name="TextBox 24"/>
          <p:cNvSpPr txBox="1"/>
          <p:nvPr/>
        </p:nvSpPr>
        <p:spPr>
          <a:xfrm>
            <a:off x="5206896" y="2059130"/>
            <a:ext cx="1595190" cy="230832"/>
          </a:xfrm>
          <a:prstGeom prst="rect">
            <a:avLst/>
          </a:prstGeom>
          <a:solidFill>
            <a:schemeClr val="accent5">
              <a:lumMod val="20000"/>
              <a:lumOff val="80000"/>
            </a:schemeClr>
          </a:solidFill>
          <a:ln>
            <a:solidFill>
              <a:schemeClr val="accent5">
                <a:lumMod val="20000"/>
                <a:lumOff val="80000"/>
              </a:schemeClr>
            </a:solidFill>
          </a:ln>
        </p:spPr>
        <p:txBody>
          <a:bodyPr wrap="square" rIns="0" rtlCol="0">
            <a:spAutoFit/>
          </a:bodyPr>
          <a:lstStyle/>
          <a:p>
            <a:r>
              <a:rPr lang="en-US" sz="900" b="1" dirty="0">
                <a:latin typeface="Arial" panose="020B0604020202020204" pitchFamily="34" charset="0"/>
                <a:cs typeface="Arial" panose="020B0604020202020204" pitchFamily="34" charset="0"/>
              </a:rPr>
              <a:t>Mean major fuels intensity</a:t>
            </a:r>
          </a:p>
        </p:txBody>
      </p:sp>
      <p:sp>
        <p:nvSpPr>
          <p:cNvPr id="8" name="Rectangle 7"/>
          <p:cNvSpPr/>
          <p:nvPr/>
        </p:nvSpPr>
        <p:spPr>
          <a:xfrm>
            <a:off x="5206896" y="2281146"/>
            <a:ext cx="1595190" cy="3174644"/>
          </a:xfrm>
          <a:prstGeom prst="rect">
            <a:avLst/>
          </a:pr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16"/>
          <p:cNvSpPr txBox="1"/>
          <p:nvPr/>
        </p:nvSpPr>
        <p:spPr>
          <a:xfrm>
            <a:off x="2109567" y="2144469"/>
            <a:ext cx="914400" cy="1839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accent5">
                    <a:lumMod val="60000"/>
                    <a:lumOff val="40000"/>
                  </a:schemeClr>
                </a:solidFill>
                <a:latin typeface="Arial" panose="020B0604020202020204" pitchFamily="34" charset="0"/>
                <a:cs typeface="Arial" panose="020B0604020202020204" pitchFamily="34" charset="0"/>
              </a:rPr>
              <a:t>25th percentile</a:t>
            </a:r>
          </a:p>
        </p:txBody>
      </p:sp>
      <p:sp>
        <p:nvSpPr>
          <p:cNvPr id="41" name="TextBox 17"/>
          <p:cNvSpPr txBox="1"/>
          <p:nvPr/>
        </p:nvSpPr>
        <p:spPr>
          <a:xfrm>
            <a:off x="3211267" y="2152895"/>
            <a:ext cx="520065" cy="1670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accent5"/>
                </a:solidFill>
                <a:latin typeface="Arial" panose="020B0604020202020204" pitchFamily="34" charset="0"/>
                <a:cs typeface="Arial" panose="020B0604020202020204" pitchFamily="34" charset="0"/>
              </a:rPr>
              <a:t>median</a:t>
            </a:r>
          </a:p>
        </p:txBody>
      </p:sp>
      <p:sp>
        <p:nvSpPr>
          <p:cNvPr id="42" name="TextBox 18"/>
          <p:cNvSpPr txBox="1"/>
          <p:nvPr/>
        </p:nvSpPr>
        <p:spPr>
          <a:xfrm>
            <a:off x="3909235" y="2138242"/>
            <a:ext cx="914400" cy="1963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accent5">
                    <a:lumMod val="75000"/>
                  </a:schemeClr>
                </a:solidFill>
                <a:latin typeface="Arial" panose="020B0604020202020204" pitchFamily="34" charset="0"/>
                <a:cs typeface="Arial" panose="020B0604020202020204" pitchFamily="34" charset="0"/>
              </a:rPr>
              <a:t>75th percentile</a:t>
            </a:r>
          </a:p>
        </p:txBody>
      </p:sp>
      <p:sp>
        <p:nvSpPr>
          <p:cNvPr id="45" name="TextBox 5"/>
          <p:cNvSpPr txBox="1"/>
          <p:nvPr/>
        </p:nvSpPr>
        <p:spPr>
          <a:xfrm>
            <a:off x="412650" y="3667185"/>
            <a:ext cx="1397833"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outpatient health care</a:t>
            </a:r>
          </a:p>
        </p:txBody>
      </p:sp>
      <p:sp>
        <p:nvSpPr>
          <p:cNvPr id="46" name="TextBox 7"/>
          <p:cNvSpPr txBox="1"/>
          <p:nvPr/>
        </p:nvSpPr>
        <p:spPr>
          <a:xfrm>
            <a:off x="245619" y="4216063"/>
            <a:ext cx="156486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retail (other than mall)</a:t>
            </a:r>
          </a:p>
        </p:txBody>
      </p:sp>
      <p:sp>
        <p:nvSpPr>
          <p:cNvPr id="47" name="TextBox 46"/>
          <p:cNvSpPr txBox="1"/>
          <p:nvPr/>
        </p:nvSpPr>
        <p:spPr>
          <a:xfrm>
            <a:off x="1933514" y="1862388"/>
            <a:ext cx="3148686" cy="230832"/>
          </a:xfrm>
          <a:prstGeom prst="rect">
            <a:avLst/>
          </a:prstGeom>
          <a:solidFill>
            <a:schemeClr val="accent5">
              <a:lumMod val="20000"/>
              <a:lumOff val="80000"/>
            </a:schemeClr>
          </a:solidFill>
          <a:ln>
            <a:noFill/>
          </a:ln>
        </p:spPr>
        <p:txBody>
          <a:bodyPr wrap="square" rtlCol="0">
            <a:spAutoFit/>
          </a:bodyPr>
          <a:lstStyle/>
          <a:p>
            <a:r>
              <a:rPr lang="en-US" sz="900" b="1" dirty="0">
                <a:latin typeface="Arial" panose="020B0604020202020204" pitchFamily="34" charset="0"/>
                <a:cs typeface="Arial" panose="020B0604020202020204" pitchFamily="34" charset="0"/>
              </a:rPr>
              <a:t>Distribution of major fuels building-level intensities</a:t>
            </a:r>
          </a:p>
        </p:txBody>
      </p:sp>
      <p:sp>
        <p:nvSpPr>
          <p:cNvPr id="26" name="TextBox 25"/>
          <p:cNvSpPr txBox="1"/>
          <p:nvPr/>
        </p:nvSpPr>
        <p:spPr>
          <a:xfrm>
            <a:off x="5639051" y="4438094"/>
            <a:ext cx="365760"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62.7</a:t>
            </a:r>
          </a:p>
        </p:txBody>
      </p:sp>
      <p:sp>
        <p:nvSpPr>
          <p:cNvPr id="27" name="TextBox 26"/>
          <p:cNvSpPr txBox="1"/>
          <p:nvPr/>
        </p:nvSpPr>
        <p:spPr>
          <a:xfrm>
            <a:off x="6012282" y="2600107"/>
            <a:ext cx="365760"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232.0</a:t>
            </a:r>
          </a:p>
        </p:txBody>
      </p:sp>
      <p:sp>
        <p:nvSpPr>
          <p:cNvPr id="28" name="TextBox 27"/>
          <p:cNvSpPr txBox="1"/>
          <p:nvPr/>
        </p:nvSpPr>
        <p:spPr>
          <a:xfrm>
            <a:off x="6177053" y="2413895"/>
            <a:ext cx="365760"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263.3</a:t>
            </a:r>
          </a:p>
        </p:txBody>
      </p:sp>
      <p:sp>
        <p:nvSpPr>
          <p:cNvPr id="29" name="TextBox 28"/>
          <p:cNvSpPr txBox="1"/>
          <p:nvPr/>
        </p:nvSpPr>
        <p:spPr>
          <a:xfrm>
            <a:off x="5843071" y="2783732"/>
            <a:ext cx="365760"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193.3</a:t>
            </a:r>
          </a:p>
        </p:txBody>
      </p:sp>
      <p:sp>
        <p:nvSpPr>
          <p:cNvPr id="30" name="TextBox 29"/>
          <p:cNvSpPr txBox="1"/>
          <p:nvPr/>
        </p:nvSpPr>
        <p:spPr>
          <a:xfrm>
            <a:off x="5405975" y="3523675"/>
            <a:ext cx="338071"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85.7</a:t>
            </a:r>
          </a:p>
        </p:txBody>
      </p:sp>
      <p:sp>
        <p:nvSpPr>
          <p:cNvPr id="31" name="TextBox 30"/>
          <p:cNvSpPr txBox="1"/>
          <p:nvPr/>
        </p:nvSpPr>
        <p:spPr>
          <a:xfrm>
            <a:off x="5639051" y="4255479"/>
            <a:ext cx="365760"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64.1</a:t>
            </a:r>
          </a:p>
        </p:txBody>
      </p:sp>
      <p:sp>
        <p:nvSpPr>
          <p:cNvPr id="32" name="TextBox 31"/>
          <p:cNvSpPr txBox="1"/>
          <p:nvPr/>
        </p:nvSpPr>
        <p:spPr>
          <a:xfrm>
            <a:off x="5648393" y="4068956"/>
            <a:ext cx="365760"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65.6</a:t>
            </a:r>
          </a:p>
        </p:txBody>
      </p:sp>
      <p:sp>
        <p:nvSpPr>
          <p:cNvPr id="33" name="TextBox 32"/>
          <p:cNvSpPr txBox="1"/>
          <p:nvPr/>
        </p:nvSpPr>
        <p:spPr>
          <a:xfrm>
            <a:off x="5396831" y="3883848"/>
            <a:ext cx="365760"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81.1</a:t>
            </a:r>
          </a:p>
        </p:txBody>
      </p:sp>
      <p:sp>
        <p:nvSpPr>
          <p:cNvPr id="34" name="TextBox 33"/>
          <p:cNvSpPr txBox="1"/>
          <p:nvPr/>
        </p:nvSpPr>
        <p:spPr>
          <a:xfrm>
            <a:off x="5405975" y="3333020"/>
            <a:ext cx="365760"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86.3</a:t>
            </a:r>
          </a:p>
        </p:txBody>
      </p:sp>
      <p:sp>
        <p:nvSpPr>
          <p:cNvPr id="35" name="TextBox 34"/>
          <p:cNvSpPr txBox="1"/>
          <p:nvPr/>
        </p:nvSpPr>
        <p:spPr>
          <a:xfrm>
            <a:off x="5527495" y="4802391"/>
            <a:ext cx="365760"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35.3</a:t>
            </a:r>
          </a:p>
        </p:txBody>
      </p:sp>
      <p:sp>
        <p:nvSpPr>
          <p:cNvPr id="36" name="TextBox 35"/>
          <p:cNvSpPr txBox="1"/>
          <p:nvPr/>
        </p:nvSpPr>
        <p:spPr>
          <a:xfrm>
            <a:off x="5588855" y="4633977"/>
            <a:ext cx="365760"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50.9</a:t>
            </a:r>
          </a:p>
        </p:txBody>
      </p:sp>
      <p:sp>
        <p:nvSpPr>
          <p:cNvPr id="37" name="TextBox 36"/>
          <p:cNvSpPr txBox="1"/>
          <p:nvPr/>
        </p:nvSpPr>
        <p:spPr>
          <a:xfrm>
            <a:off x="5496557" y="5003424"/>
            <a:ext cx="365760"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30.2</a:t>
            </a:r>
          </a:p>
        </p:txBody>
      </p:sp>
      <p:sp>
        <p:nvSpPr>
          <p:cNvPr id="38" name="TextBox 37"/>
          <p:cNvSpPr txBox="1"/>
          <p:nvPr/>
        </p:nvSpPr>
        <p:spPr>
          <a:xfrm>
            <a:off x="5570443" y="2969165"/>
            <a:ext cx="365760"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134.8</a:t>
            </a:r>
          </a:p>
        </p:txBody>
      </p:sp>
      <p:sp>
        <p:nvSpPr>
          <p:cNvPr id="39" name="TextBox 38"/>
          <p:cNvSpPr txBox="1"/>
          <p:nvPr/>
        </p:nvSpPr>
        <p:spPr>
          <a:xfrm>
            <a:off x="5431125" y="5184230"/>
            <a:ext cx="365760"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16.8</a:t>
            </a:r>
          </a:p>
        </p:txBody>
      </p:sp>
      <p:sp>
        <p:nvSpPr>
          <p:cNvPr id="50" name="TextBox 49"/>
          <p:cNvSpPr txBox="1"/>
          <p:nvPr/>
        </p:nvSpPr>
        <p:spPr>
          <a:xfrm>
            <a:off x="5396831" y="3700452"/>
            <a:ext cx="365760"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82.0</a:t>
            </a:r>
          </a:p>
        </p:txBody>
      </p:sp>
      <p:sp>
        <p:nvSpPr>
          <p:cNvPr id="51" name="TextBox 50"/>
          <p:cNvSpPr txBox="1"/>
          <p:nvPr/>
        </p:nvSpPr>
        <p:spPr>
          <a:xfrm>
            <a:off x="5446859" y="3152480"/>
            <a:ext cx="365760" cy="153888"/>
          </a:xfrm>
          <a:prstGeom prst="rect">
            <a:avLst/>
          </a:prstGeom>
          <a:noFill/>
        </p:spPr>
        <p:txBody>
          <a:bodyPr wrap="square" lIns="0" tIns="0" rIns="0" bIns="0" rtlCol="0">
            <a:spAutoFit/>
          </a:bodyPr>
          <a:lstStyle/>
          <a:p>
            <a:r>
              <a:rPr lang="en-US" sz="1000" b="1" dirty="0">
                <a:latin typeface="Arial" panose="020B0604020202020204" pitchFamily="34" charset="0"/>
                <a:cs typeface="Arial" panose="020B0604020202020204" pitchFamily="34" charset="0"/>
              </a:rPr>
              <a:t>111.0</a:t>
            </a:r>
          </a:p>
        </p:txBody>
      </p:sp>
      <p:sp>
        <p:nvSpPr>
          <p:cNvPr id="49" name="Rectangle 48"/>
          <p:cNvSpPr/>
          <p:nvPr/>
        </p:nvSpPr>
        <p:spPr>
          <a:xfrm>
            <a:off x="401551" y="5919709"/>
            <a:ext cx="6096000" cy="369332"/>
          </a:xfrm>
          <a:prstGeom prst="rect">
            <a:avLst/>
          </a:prstGeom>
        </p:spPr>
        <p:txBody>
          <a:bodyPr>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a:p>
            <a:r>
              <a:rPr lang="en-US" sz="900" dirty="0">
                <a:latin typeface="Arial" panose="020B0604020202020204" pitchFamily="34" charset="0"/>
                <a:cs typeface="Arial" panose="020B0604020202020204" pitchFamily="34" charset="0"/>
              </a:rPr>
              <a:t>Note: Btu = British thermal units</a:t>
            </a:r>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9326" y="5475711"/>
            <a:ext cx="301752" cy="230113"/>
          </a:xfrm>
          <a:prstGeom prst="rect">
            <a:avLst/>
          </a:prstGeom>
        </p:spPr>
      </p:pic>
      <p:graphicFrame>
        <p:nvGraphicFramePr>
          <p:cNvPr id="52" name="Chart 51"/>
          <p:cNvGraphicFramePr>
            <a:graphicFrameLocks/>
          </p:cNvGraphicFramePr>
          <p:nvPr>
            <p:extLst>
              <p:ext uri="{D42A27DB-BD31-4B8C-83A1-F6EECF244321}">
                <p14:modId xmlns:p14="http://schemas.microsoft.com/office/powerpoint/2010/main" val="1133230483"/>
              </p:ext>
            </p:extLst>
          </p:nvPr>
        </p:nvGraphicFramePr>
        <p:xfrm>
          <a:off x="1760718" y="2179471"/>
          <a:ext cx="3566160" cy="3840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689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newest buildings were the most energy intensive</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14</a:t>
            </a:fld>
            <a:endParaRPr lang="en-US" dirty="0"/>
          </a:p>
        </p:txBody>
      </p:sp>
      <p:sp>
        <p:nvSpPr>
          <p:cNvPr id="5" name="TextBox 4"/>
          <p:cNvSpPr txBox="1"/>
          <p:nvPr/>
        </p:nvSpPr>
        <p:spPr>
          <a:xfrm>
            <a:off x="401550" y="1409019"/>
            <a:ext cx="6313285"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Major fuels intensities and mean total floorspace by year of construction, 2018</a:t>
            </a:r>
          </a:p>
          <a:p>
            <a:r>
              <a:rPr lang="en-US" sz="1200" dirty="0">
                <a:latin typeface="Arial" panose="020B0604020202020204" pitchFamily="34" charset="0"/>
                <a:cs typeface="Arial" panose="020B0604020202020204" pitchFamily="34" charset="0"/>
              </a:rPr>
              <a:t>thousand British thermal units per square foot</a:t>
            </a:r>
          </a:p>
        </p:txBody>
      </p:sp>
      <p:sp>
        <p:nvSpPr>
          <p:cNvPr id="8" name="Rectangle 7"/>
          <p:cNvSpPr/>
          <p:nvPr/>
        </p:nvSpPr>
        <p:spPr>
          <a:xfrm>
            <a:off x="482006" y="2665635"/>
            <a:ext cx="877163" cy="246221"/>
          </a:xfrm>
          <a:prstGeom prst="rect">
            <a:avLst/>
          </a:prstGeom>
        </p:spPr>
        <p:txBody>
          <a:bodyPr wrap="none">
            <a:spAutoFit/>
          </a:bodyPr>
          <a:lstStyle/>
          <a:p>
            <a:pPr algn="r"/>
            <a:r>
              <a:rPr lang="en-US" sz="1000" dirty="0">
                <a:latin typeface="Arial" panose="020B0604020202020204" pitchFamily="34" charset="0"/>
                <a:cs typeface="Arial" panose="020B0604020202020204" pitchFamily="34" charset="0"/>
              </a:rPr>
              <a:t>Before 1960</a:t>
            </a:r>
          </a:p>
        </p:txBody>
      </p:sp>
      <p:sp>
        <p:nvSpPr>
          <p:cNvPr id="11" name="Rectangle 10"/>
          <p:cNvSpPr/>
          <p:nvPr/>
        </p:nvSpPr>
        <p:spPr>
          <a:xfrm>
            <a:off x="433916" y="3037270"/>
            <a:ext cx="925253" cy="246221"/>
          </a:xfrm>
          <a:prstGeom prst="rect">
            <a:avLst/>
          </a:prstGeom>
        </p:spPr>
        <p:txBody>
          <a:bodyPr wrap="none">
            <a:spAutoFit/>
          </a:bodyPr>
          <a:lstStyle/>
          <a:p>
            <a:pPr algn="r"/>
            <a:r>
              <a:rPr lang="en-US" sz="1000" dirty="0">
                <a:latin typeface="Arial" panose="020B0604020202020204" pitchFamily="34" charset="0"/>
                <a:cs typeface="Arial" panose="020B0604020202020204" pitchFamily="34" charset="0"/>
              </a:rPr>
              <a:t>1960 to 1999</a:t>
            </a:r>
          </a:p>
        </p:txBody>
      </p:sp>
      <p:sp>
        <p:nvSpPr>
          <p:cNvPr id="16" name="Rectangle 15"/>
          <p:cNvSpPr/>
          <p:nvPr/>
        </p:nvSpPr>
        <p:spPr>
          <a:xfrm>
            <a:off x="433916" y="3408905"/>
            <a:ext cx="925253" cy="246221"/>
          </a:xfrm>
          <a:prstGeom prst="rect">
            <a:avLst/>
          </a:prstGeom>
        </p:spPr>
        <p:txBody>
          <a:bodyPr wrap="none">
            <a:spAutoFit/>
          </a:bodyPr>
          <a:lstStyle/>
          <a:p>
            <a:pPr algn="r"/>
            <a:r>
              <a:rPr lang="en-US" sz="1000" dirty="0">
                <a:latin typeface="Arial" panose="020B0604020202020204" pitchFamily="34" charset="0"/>
                <a:cs typeface="Arial" panose="020B0604020202020204" pitchFamily="34" charset="0"/>
              </a:rPr>
              <a:t>2000 to 2018</a:t>
            </a:r>
          </a:p>
        </p:txBody>
      </p:sp>
      <p:sp>
        <p:nvSpPr>
          <p:cNvPr id="17" name="TextBox 16"/>
          <p:cNvSpPr txBox="1"/>
          <p:nvPr/>
        </p:nvSpPr>
        <p:spPr>
          <a:xfrm>
            <a:off x="1359169" y="2268445"/>
            <a:ext cx="914400" cy="1839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accent3">
                    <a:lumMod val="60000"/>
                    <a:lumOff val="40000"/>
                  </a:schemeClr>
                </a:solidFill>
                <a:latin typeface="Arial" panose="020B0604020202020204" pitchFamily="34" charset="0"/>
                <a:cs typeface="Arial" panose="020B0604020202020204" pitchFamily="34" charset="0"/>
              </a:rPr>
              <a:t>25th percentile</a:t>
            </a:r>
          </a:p>
        </p:txBody>
      </p:sp>
      <p:sp>
        <p:nvSpPr>
          <p:cNvPr id="18" name="TextBox 17"/>
          <p:cNvSpPr txBox="1"/>
          <p:nvPr/>
        </p:nvSpPr>
        <p:spPr>
          <a:xfrm>
            <a:off x="2628017" y="2276871"/>
            <a:ext cx="520065" cy="1670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accent3">
                    <a:lumMod val="75000"/>
                  </a:schemeClr>
                </a:solidFill>
                <a:latin typeface="Arial" panose="020B0604020202020204" pitchFamily="34" charset="0"/>
                <a:cs typeface="Arial" panose="020B0604020202020204" pitchFamily="34" charset="0"/>
              </a:rPr>
              <a:t>median</a:t>
            </a:r>
          </a:p>
        </p:txBody>
      </p:sp>
      <p:sp>
        <p:nvSpPr>
          <p:cNvPr id="19" name="TextBox 18"/>
          <p:cNvSpPr txBox="1"/>
          <p:nvPr/>
        </p:nvSpPr>
        <p:spPr>
          <a:xfrm>
            <a:off x="3404640" y="2262218"/>
            <a:ext cx="914400" cy="1963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accent3">
                    <a:lumMod val="50000"/>
                  </a:schemeClr>
                </a:solidFill>
                <a:latin typeface="Arial" panose="020B0604020202020204" pitchFamily="34" charset="0"/>
                <a:cs typeface="Arial" panose="020B0604020202020204" pitchFamily="34" charset="0"/>
              </a:rPr>
              <a:t>75th percentile</a:t>
            </a:r>
          </a:p>
        </p:txBody>
      </p:sp>
      <p:sp>
        <p:nvSpPr>
          <p:cNvPr id="20" name="TextBox 19"/>
          <p:cNvSpPr txBox="1"/>
          <p:nvPr/>
        </p:nvSpPr>
        <p:spPr>
          <a:xfrm>
            <a:off x="1289304" y="2004476"/>
            <a:ext cx="3029736" cy="230832"/>
          </a:xfrm>
          <a:prstGeom prst="rect">
            <a:avLst/>
          </a:prstGeom>
          <a:solidFill>
            <a:schemeClr val="accent3">
              <a:lumMod val="20000"/>
              <a:lumOff val="80000"/>
            </a:schemeClr>
          </a:solidFill>
          <a:ln>
            <a:noFill/>
          </a:ln>
        </p:spPr>
        <p:txBody>
          <a:bodyPr wrap="square" rtlCol="0">
            <a:spAutoFit/>
          </a:bodyPr>
          <a:lstStyle/>
          <a:p>
            <a:r>
              <a:rPr lang="en-US" sz="900" b="1" dirty="0">
                <a:latin typeface="Arial" panose="020B0604020202020204" pitchFamily="34" charset="0"/>
                <a:cs typeface="Arial" panose="020B0604020202020204" pitchFamily="34" charset="0"/>
              </a:rPr>
              <a:t>Distribution of major fuels building-level intensities</a:t>
            </a:r>
          </a:p>
        </p:txBody>
      </p:sp>
      <p:sp>
        <p:nvSpPr>
          <p:cNvPr id="32" name="TextBox 31"/>
          <p:cNvSpPr txBox="1"/>
          <p:nvPr/>
        </p:nvSpPr>
        <p:spPr>
          <a:xfrm>
            <a:off x="4465611" y="2245069"/>
            <a:ext cx="1738006" cy="246221"/>
          </a:xfrm>
          <a:prstGeom prst="rect">
            <a:avLst/>
          </a:prstGeom>
          <a:solidFill>
            <a:schemeClr val="accent3">
              <a:lumMod val="20000"/>
              <a:lumOff val="80000"/>
            </a:schemeClr>
          </a:solidFill>
          <a:ln>
            <a:solidFill>
              <a:schemeClr val="accent3">
                <a:lumMod val="20000"/>
                <a:lumOff val="80000"/>
              </a:schemeClr>
            </a:solidFill>
          </a:ln>
        </p:spPr>
        <p:txBody>
          <a:bodyPr wrap="square" rIns="0" rtlCol="0">
            <a:spAutoFit/>
          </a:bodyPr>
          <a:lstStyle/>
          <a:p>
            <a:r>
              <a:rPr lang="en-US" sz="1000" b="1" dirty="0">
                <a:latin typeface="Arial" panose="020B0604020202020204" pitchFamily="34" charset="0"/>
                <a:cs typeface="Arial" panose="020B0604020202020204" pitchFamily="34" charset="0"/>
              </a:rPr>
              <a:t>Mean major fuels intensity</a:t>
            </a:r>
          </a:p>
        </p:txBody>
      </p:sp>
      <p:sp>
        <p:nvSpPr>
          <p:cNvPr id="33" name="Rectangle 32"/>
          <p:cNvSpPr/>
          <p:nvPr/>
        </p:nvSpPr>
        <p:spPr>
          <a:xfrm>
            <a:off x="4465612" y="2497864"/>
            <a:ext cx="1738006" cy="1435037"/>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6376889" y="2179370"/>
            <a:ext cx="2694039" cy="400110"/>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Mean floorspace</a:t>
            </a:r>
          </a:p>
          <a:p>
            <a:r>
              <a:rPr lang="en-US" sz="1000" dirty="0">
                <a:latin typeface="Arial" panose="020B0604020202020204" pitchFamily="34" charset="0"/>
                <a:cs typeface="Arial" panose="020B0604020202020204" pitchFamily="34" charset="0"/>
              </a:rPr>
              <a:t>square feet</a:t>
            </a:r>
          </a:p>
        </p:txBody>
      </p:sp>
      <p:sp>
        <p:nvSpPr>
          <p:cNvPr id="28" name="Rectangle 27"/>
          <p:cNvSpPr/>
          <p:nvPr/>
        </p:nvSpPr>
        <p:spPr>
          <a:xfrm>
            <a:off x="294132" y="4836641"/>
            <a:ext cx="11359986" cy="815608"/>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Buildings constructed since 2000 had a significantly higher mean energy intensity (76.2 MBtu/sf). The newest buildings were also significantly larger than all older buildings (averaging 19,000 sf). </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oldest buildings (constructed before 1960) were significantly smaller and less energy intensive than buildings constructed since 2000.</a:t>
            </a:r>
          </a:p>
        </p:txBody>
      </p:sp>
      <p:graphicFrame>
        <p:nvGraphicFramePr>
          <p:cNvPr id="29" name="Chart 28"/>
          <p:cNvGraphicFramePr>
            <a:graphicFrameLocks/>
          </p:cNvGraphicFramePr>
          <p:nvPr>
            <p:extLst>
              <p:ext uri="{D42A27DB-BD31-4B8C-83A1-F6EECF244321}">
                <p14:modId xmlns:p14="http://schemas.microsoft.com/office/powerpoint/2010/main" val="442424166"/>
              </p:ext>
            </p:extLst>
          </p:nvPr>
        </p:nvGraphicFramePr>
        <p:xfrm>
          <a:off x="6350188" y="2465497"/>
          <a:ext cx="3797300" cy="1417320"/>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tangle 20"/>
          <p:cNvSpPr/>
          <p:nvPr/>
        </p:nvSpPr>
        <p:spPr>
          <a:xfrm>
            <a:off x="294132" y="4387702"/>
            <a:ext cx="6096000" cy="369332"/>
          </a:xfrm>
          <a:prstGeom prst="rect">
            <a:avLst/>
          </a:prstGeom>
        </p:spPr>
        <p:txBody>
          <a:bodyPr>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a:p>
            <a:r>
              <a:rPr lang="en-US" sz="900" dirty="0">
                <a:latin typeface="Arial" panose="020B0604020202020204" pitchFamily="34" charset="0"/>
                <a:cs typeface="Arial" panose="020B0604020202020204" pitchFamily="34" charset="0"/>
              </a:rPr>
              <a:t>Note: Btu = British thermal units</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7949" y="3905899"/>
            <a:ext cx="301752" cy="230113"/>
          </a:xfrm>
          <a:prstGeom prst="rect">
            <a:avLst/>
          </a:prstGeom>
        </p:spPr>
      </p:pic>
      <p:graphicFrame>
        <p:nvGraphicFramePr>
          <p:cNvPr id="23" name="Chart 22"/>
          <p:cNvGraphicFramePr>
            <a:graphicFrameLocks/>
          </p:cNvGraphicFramePr>
          <p:nvPr>
            <p:extLst>
              <p:ext uri="{D42A27DB-BD31-4B8C-83A1-F6EECF244321}">
                <p14:modId xmlns:p14="http://schemas.microsoft.com/office/powerpoint/2010/main" val="3743175364"/>
              </p:ext>
            </p:extLst>
          </p:nvPr>
        </p:nvGraphicFramePr>
        <p:xfrm>
          <a:off x="4453040" y="2464391"/>
          <a:ext cx="1810512" cy="1417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p:cNvGraphicFramePr>
            <a:graphicFrameLocks/>
          </p:cNvGraphicFramePr>
          <p:nvPr>
            <p:extLst>
              <p:ext uri="{D42A27DB-BD31-4B8C-83A1-F6EECF244321}">
                <p14:modId xmlns:p14="http://schemas.microsoft.com/office/powerpoint/2010/main" val="4096518971"/>
              </p:ext>
            </p:extLst>
          </p:nvPr>
        </p:nvGraphicFramePr>
        <p:xfrm>
          <a:off x="1221893" y="2319026"/>
          <a:ext cx="3200400" cy="21488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240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 name="Chart 88"/>
          <p:cNvGraphicFramePr>
            <a:graphicFrameLocks/>
          </p:cNvGraphicFramePr>
          <p:nvPr>
            <p:extLst>
              <p:ext uri="{D42A27DB-BD31-4B8C-83A1-F6EECF244321}">
                <p14:modId xmlns:p14="http://schemas.microsoft.com/office/powerpoint/2010/main" val="2890512222"/>
              </p:ext>
            </p:extLst>
          </p:nvPr>
        </p:nvGraphicFramePr>
        <p:xfrm>
          <a:off x="4818907" y="2334486"/>
          <a:ext cx="1371600" cy="1371600"/>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p:cNvGrpSpPr>
            <a:grpSpLocks noChangeAspect="1"/>
          </p:cNvGrpSpPr>
          <p:nvPr/>
        </p:nvGrpSpPr>
        <p:grpSpPr>
          <a:xfrm>
            <a:off x="447665" y="1961281"/>
            <a:ext cx="4616931" cy="3108960"/>
            <a:chOff x="352754" y="2101781"/>
            <a:chExt cx="5147751" cy="3466405"/>
          </a:xfrm>
        </p:grpSpPr>
        <p:sp>
          <p:nvSpPr>
            <p:cNvPr id="27" name="Shape 1385"/>
            <p:cNvSpPr/>
            <p:nvPr/>
          </p:nvSpPr>
          <p:spPr>
            <a:xfrm>
              <a:off x="667498" y="2101781"/>
              <a:ext cx="650150" cy="482496"/>
            </a:xfrm>
            <a:custGeom>
              <a:avLst/>
              <a:gdLst/>
              <a:ahLst/>
              <a:cxnLst/>
              <a:rect l="0" t="0" r="0" b="0"/>
              <a:pathLst>
                <a:path w="120000" h="120000" extrusionOk="0">
                  <a:moveTo>
                    <a:pt x="120000" y="29684"/>
                  </a:moveTo>
                  <a:cubicBezTo>
                    <a:pt x="120000" y="29684"/>
                    <a:pt x="108793" y="101684"/>
                    <a:pt x="106459" y="105473"/>
                  </a:cubicBezTo>
                  <a:cubicBezTo>
                    <a:pt x="104591" y="109894"/>
                    <a:pt x="106926" y="108631"/>
                    <a:pt x="106926" y="113052"/>
                  </a:cubicBezTo>
                  <a:cubicBezTo>
                    <a:pt x="106926" y="116842"/>
                    <a:pt x="105992" y="120000"/>
                    <a:pt x="105992" y="120000"/>
                  </a:cubicBezTo>
                  <a:cubicBezTo>
                    <a:pt x="75175" y="109263"/>
                    <a:pt x="75175" y="109263"/>
                    <a:pt x="75175" y="109263"/>
                  </a:cubicBezTo>
                  <a:cubicBezTo>
                    <a:pt x="70038" y="108631"/>
                    <a:pt x="70038" y="108631"/>
                    <a:pt x="70038" y="108631"/>
                  </a:cubicBezTo>
                  <a:cubicBezTo>
                    <a:pt x="68171" y="109263"/>
                    <a:pt x="68171" y="109263"/>
                    <a:pt x="68171" y="109263"/>
                  </a:cubicBezTo>
                  <a:cubicBezTo>
                    <a:pt x="65836" y="108631"/>
                    <a:pt x="65836" y="108631"/>
                    <a:pt x="65836" y="108631"/>
                  </a:cubicBezTo>
                  <a:cubicBezTo>
                    <a:pt x="63968" y="109263"/>
                    <a:pt x="63968" y="109263"/>
                    <a:pt x="63968" y="109263"/>
                  </a:cubicBezTo>
                  <a:cubicBezTo>
                    <a:pt x="50428" y="109894"/>
                    <a:pt x="50428" y="109894"/>
                    <a:pt x="50428" y="109894"/>
                  </a:cubicBezTo>
                  <a:cubicBezTo>
                    <a:pt x="49027" y="108631"/>
                    <a:pt x="49027" y="108631"/>
                    <a:pt x="49027" y="108631"/>
                  </a:cubicBezTo>
                  <a:cubicBezTo>
                    <a:pt x="47626" y="109263"/>
                    <a:pt x="47626" y="109263"/>
                    <a:pt x="47626" y="109263"/>
                  </a:cubicBezTo>
                  <a:cubicBezTo>
                    <a:pt x="46225" y="109894"/>
                    <a:pt x="46225" y="109894"/>
                    <a:pt x="46225" y="109894"/>
                  </a:cubicBezTo>
                  <a:cubicBezTo>
                    <a:pt x="45291" y="109894"/>
                    <a:pt x="45291" y="109894"/>
                    <a:pt x="45291" y="109894"/>
                  </a:cubicBezTo>
                  <a:cubicBezTo>
                    <a:pt x="43891" y="109263"/>
                    <a:pt x="43891" y="109263"/>
                    <a:pt x="43891" y="109263"/>
                  </a:cubicBezTo>
                  <a:cubicBezTo>
                    <a:pt x="43891" y="108631"/>
                    <a:pt x="43891" y="108631"/>
                    <a:pt x="43891" y="108631"/>
                  </a:cubicBezTo>
                  <a:cubicBezTo>
                    <a:pt x="41556" y="108631"/>
                    <a:pt x="41556" y="108631"/>
                    <a:pt x="41556" y="108631"/>
                  </a:cubicBezTo>
                  <a:cubicBezTo>
                    <a:pt x="40155" y="108000"/>
                    <a:pt x="40155" y="108000"/>
                    <a:pt x="40155" y="108000"/>
                  </a:cubicBezTo>
                  <a:cubicBezTo>
                    <a:pt x="39688" y="106736"/>
                    <a:pt x="39688" y="106736"/>
                    <a:pt x="39688" y="106736"/>
                  </a:cubicBezTo>
                  <a:cubicBezTo>
                    <a:pt x="39688" y="106105"/>
                    <a:pt x="39688" y="106105"/>
                    <a:pt x="39688" y="106105"/>
                  </a:cubicBezTo>
                  <a:cubicBezTo>
                    <a:pt x="37821" y="105473"/>
                    <a:pt x="37821" y="105473"/>
                    <a:pt x="37821" y="105473"/>
                  </a:cubicBezTo>
                  <a:cubicBezTo>
                    <a:pt x="34085" y="104210"/>
                    <a:pt x="34085" y="104210"/>
                    <a:pt x="34085" y="104210"/>
                  </a:cubicBezTo>
                  <a:cubicBezTo>
                    <a:pt x="31750" y="102947"/>
                    <a:pt x="31750" y="102947"/>
                    <a:pt x="31750" y="102947"/>
                  </a:cubicBezTo>
                  <a:cubicBezTo>
                    <a:pt x="30817" y="102315"/>
                    <a:pt x="30817" y="102315"/>
                    <a:pt x="30817" y="102315"/>
                  </a:cubicBezTo>
                  <a:cubicBezTo>
                    <a:pt x="28015" y="102947"/>
                    <a:pt x="28015" y="102947"/>
                    <a:pt x="28015" y="102947"/>
                  </a:cubicBezTo>
                  <a:cubicBezTo>
                    <a:pt x="23813" y="104210"/>
                    <a:pt x="23813" y="104210"/>
                    <a:pt x="23813" y="104210"/>
                  </a:cubicBezTo>
                  <a:cubicBezTo>
                    <a:pt x="18677" y="102315"/>
                    <a:pt x="18677" y="102315"/>
                    <a:pt x="18677" y="102315"/>
                  </a:cubicBezTo>
                  <a:cubicBezTo>
                    <a:pt x="15408" y="98526"/>
                    <a:pt x="15408" y="98526"/>
                    <a:pt x="15408" y="98526"/>
                  </a:cubicBezTo>
                  <a:cubicBezTo>
                    <a:pt x="15408" y="98526"/>
                    <a:pt x="16809" y="94105"/>
                    <a:pt x="16342" y="88421"/>
                  </a:cubicBezTo>
                  <a:cubicBezTo>
                    <a:pt x="15875" y="82105"/>
                    <a:pt x="13540" y="80842"/>
                    <a:pt x="13540" y="80842"/>
                  </a:cubicBezTo>
                  <a:cubicBezTo>
                    <a:pt x="11206" y="80842"/>
                    <a:pt x="11206" y="80842"/>
                    <a:pt x="11206" y="80842"/>
                  </a:cubicBezTo>
                  <a:cubicBezTo>
                    <a:pt x="9338" y="79578"/>
                    <a:pt x="9338" y="79578"/>
                    <a:pt x="9338" y="79578"/>
                  </a:cubicBezTo>
                  <a:cubicBezTo>
                    <a:pt x="9338" y="79578"/>
                    <a:pt x="9338" y="75789"/>
                    <a:pt x="7003" y="75789"/>
                  </a:cubicBezTo>
                  <a:cubicBezTo>
                    <a:pt x="4669" y="75789"/>
                    <a:pt x="4669" y="75789"/>
                    <a:pt x="4669" y="75789"/>
                  </a:cubicBezTo>
                  <a:cubicBezTo>
                    <a:pt x="1867" y="75157"/>
                    <a:pt x="1867" y="75157"/>
                    <a:pt x="1867" y="75157"/>
                  </a:cubicBezTo>
                  <a:cubicBezTo>
                    <a:pt x="0" y="73263"/>
                    <a:pt x="0" y="73263"/>
                    <a:pt x="0" y="73263"/>
                  </a:cubicBezTo>
                  <a:cubicBezTo>
                    <a:pt x="466" y="68842"/>
                    <a:pt x="466" y="68842"/>
                    <a:pt x="466" y="68842"/>
                  </a:cubicBezTo>
                  <a:cubicBezTo>
                    <a:pt x="1400" y="65052"/>
                    <a:pt x="1400" y="65052"/>
                    <a:pt x="1400" y="65052"/>
                  </a:cubicBezTo>
                  <a:cubicBezTo>
                    <a:pt x="1867" y="64421"/>
                    <a:pt x="1867" y="64421"/>
                    <a:pt x="1867" y="64421"/>
                  </a:cubicBezTo>
                  <a:cubicBezTo>
                    <a:pt x="2334" y="66315"/>
                    <a:pt x="2334" y="66315"/>
                    <a:pt x="2334" y="66315"/>
                  </a:cubicBezTo>
                  <a:cubicBezTo>
                    <a:pt x="2801" y="66947"/>
                    <a:pt x="2801" y="66947"/>
                    <a:pt x="2801" y="66947"/>
                  </a:cubicBezTo>
                  <a:cubicBezTo>
                    <a:pt x="3268" y="66315"/>
                    <a:pt x="3268" y="66315"/>
                    <a:pt x="3268" y="66315"/>
                  </a:cubicBezTo>
                  <a:cubicBezTo>
                    <a:pt x="3268" y="63789"/>
                    <a:pt x="3268" y="63789"/>
                    <a:pt x="3268" y="63789"/>
                  </a:cubicBezTo>
                  <a:cubicBezTo>
                    <a:pt x="5136" y="62526"/>
                    <a:pt x="5136" y="62526"/>
                    <a:pt x="5136" y="62526"/>
                  </a:cubicBezTo>
                  <a:cubicBezTo>
                    <a:pt x="5136" y="61894"/>
                    <a:pt x="5136" y="61894"/>
                    <a:pt x="5136" y="61894"/>
                  </a:cubicBezTo>
                  <a:cubicBezTo>
                    <a:pt x="4202" y="60631"/>
                    <a:pt x="4202" y="60631"/>
                    <a:pt x="4202" y="60631"/>
                  </a:cubicBezTo>
                  <a:cubicBezTo>
                    <a:pt x="3735" y="60000"/>
                    <a:pt x="3735" y="60000"/>
                    <a:pt x="3735" y="60000"/>
                  </a:cubicBezTo>
                  <a:cubicBezTo>
                    <a:pt x="3268" y="55578"/>
                    <a:pt x="3268" y="55578"/>
                    <a:pt x="3268" y="55578"/>
                  </a:cubicBezTo>
                  <a:cubicBezTo>
                    <a:pt x="6536" y="54947"/>
                    <a:pt x="6536" y="54947"/>
                    <a:pt x="6536" y="54947"/>
                  </a:cubicBezTo>
                  <a:cubicBezTo>
                    <a:pt x="7470" y="53684"/>
                    <a:pt x="7470" y="53684"/>
                    <a:pt x="7470" y="53684"/>
                  </a:cubicBezTo>
                  <a:cubicBezTo>
                    <a:pt x="4669" y="50526"/>
                    <a:pt x="4669" y="50526"/>
                    <a:pt x="4669" y="50526"/>
                  </a:cubicBezTo>
                  <a:cubicBezTo>
                    <a:pt x="3735" y="49263"/>
                    <a:pt x="3735" y="49263"/>
                    <a:pt x="3735" y="49263"/>
                  </a:cubicBezTo>
                  <a:cubicBezTo>
                    <a:pt x="2801" y="40421"/>
                    <a:pt x="2801" y="40421"/>
                    <a:pt x="2801" y="40421"/>
                  </a:cubicBezTo>
                  <a:cubicBezTo>
                    <a:pt x="2801" y="37894"/>
                    <a:pt x="2801" y="37894"/>
                    <a:pt x="2801" y="37894"/>
                  </a:cubicBezTo>
                  <a:cubicBezTo>
                    <a:pt x="3735" y="37263"/>
                    <a:pt x="3735" y="37263"/>
                    <a:pt x="3735" y="37263"/>
                  </a:cubicBezTo>
                  <a:cubicBezTo>
                    <a:pt x="3735" y="25894"/>
                    <a:pt x="3735" y="25894"/>
                    <a:pt x="3735" y="25894"/>
                  </a:cubicBezTo>
                  <a:cubicBezTo>
                    <a:pt x="1400" y="23368"/>
                    <a:pt x="1400" y="23368"/>
                    <a:pt x="1400" y="23368"/>
                  </a:cubicBezTo>
                  <a:cubicBezTo>
                    <a:pt x="1400" y="14526"/>
                    <a:pt x="1400" y="14526"/>
                    <a:pt x="1400" y="14526"/>
                  </a:cubicBezTo>
                  <a:cubicBezTo>
                    <a:pt x="3735" y="10736"/>
                    <a:pt x="3735" y="10736"/>
                    <a:pt x="3735" y="10736"/>
                  </a:cubicBezTo>
                  <a:cubicBezTo>
                    <a:pt x="4669" y="6315"/>
                    <a:pt x="4669" y="6315"/>
                    <a:pt x="4669" y="6315"/>
                  </a:cubicBezTo>
                  <a:cubicBezTo>
                    <a:pt x="9805" y="13263"/>
                    <a:pt x="9805" y="13263"/>
                    <a:pt x="9805" y="13263"/>
                  </a:cubicBezTo>
                  <a:cubicBezTo>
                    <a:pt x="15408" y="18947"/>
                    <a:pt x="15408" y="18947"/>
                    <a:pt x="15408" y="18947"/>
                  </a:cubicBezTo>
                  <a:cubicBezTo>
                    <a:pt x="19610" y="21473"/>
                    <a:pt x="19610" y="21473"/>
                    <a:pt x="19610" y="21473"/>
                  </a:cubicBezTo>
                  <a:cubicBezTo>
                    <a:pt x="22879" y="22736"/>
                    <a:pt x="22879" y="22736"/>
                    <a:pt x="22879" y="22736"/>
                  </a:cubicBezTo>
                  <a:cubicBezTo>
                    <a:pt x="24280" y="22736"/>
                    <a:pt x="24280" y="22736"/>
                    <a:pt x="24280" y="22736"/>
                  </a:cubicBezTo>
                  <a:cubicBezTo>
                    <a:pt x="25680" y="22736"/>
                    <a:pt x="25680" y="22736"/>
                    <a:pt x="25680" y="22736"/>
                  </a:cubicBezTo>
                  <a:cubicBezTo>
                    <a:pt x="26614" y="27157"/>
                    <a:pt x="26614" y="27157"/>
                    <a:pt x="26614" y="27157"/>
                  </a:cubicBezTo>
                  <a:cubicBezTo>
                    <a:pt x="30350" y="26526"/>
                    <a:pt x="30350" y="26526"/>
                    <a:pt x="30350" y="26526"/>
                  </a:cubicBezTo>
                  <a:cubicBezTo>
                    <a:pt x="30817" y="32842"/>
                    <a:pt x="30817" y="32842"/>
                    <a:pt x="30817" y="32842"/>
                  </a:cubicBezTo>
                  <a:cubicBezTo>
                    <a:pt x="29416" y="35368"/>
                    <a:pt x="29416" y="35368"/>
                    <a:pt x="29416" y="35368"/>
                  </a:cubicBezTo>
                  <a:cubicBezTo>
                    <a:pt x="25214" y="38526"/>
                    <a:pt x="25214" y="38526"/>
                    <a:pt x="25214" y="38526"/>
                  </a:cubicBezTo>
                  <a:cubicBezTo>
                    <a:pt x="22412" y="43578"/>
                    <a:pt x="22412" y="43578"/>
                    <a:pt x="22412" y="43578"/>
                  </a:cubicBezTo>
                  <a:cubicBezTo>
                    <a:pt x="21478" y="46105"/>
                    <a:pt x="21478" y="46105"/>
                    <a:pt x="21478" y="46105"/>
                  </a:cubicBezTo>
                  <a:cubicBezTo>
                    <a:pt x="22412" y="46736"/>
                    <a:pt x="22412" y="46736"/>
                    <a:pt x="22412" y="46736"/>
                  </a:cubicBezTo>
                  <a:cubicBezTo>
                    <a:pt x="24280" y="44210"/>
                    <a:pt x="24280" y="44210"/>
                    <a:pt x="24280" y="44210"/>
                  </a:cubicBezTo>
                  <a:cubicBezTo>
                    <a:pt x="25680" y="41684"/>
                    <a:pt x="25680" y="41684"/>
                    <a:pt x="25680" y="41684"/>
                  </a:cubicBezTo>
                  <a:cubicBezTo>
                    <a:pt x="29883" y="37894"/>
                    <a:pt x="29883" y="37894"/>
                    <a:pt x="29883" y="37894"/>
                  </a:cubicBezTo>
                  <a:cubicBezTo>
                    <a:pt x="32684" y="36000"/>
                    <a:pt x="32684" y="36000"/>
                    <a:pt x="32684" y="36000"/>
                  </a:cubicBezTo>
                  <a:cubicBezTo>
                    <a:pt x="32217" y="38526"/>
                    <a:pt x="32217" y="38526"/>
                    <a:pt x="32217" y="38526"/>
                  </a:cubicBezTo>
                  <a:cubicBezTo>
                    <a:pt x="30817" y="40421"/>
                    <a:pt x="30817" y="40421"/>
                    <a:pt x="30817" y="40421"/>
                  </a:cubicBezTo>
                  <a:cubicBezTo>
                    <a:pt x="28949" y="46736"/>
                    <a:pt x="28949" y="46736"/>
                    <a:pt x="28949" y="46736"/>
                  </a:cubicBezTo>
                  <a:cubicBezTo>
                    <a:pt x="24280" y="50526"/>
                    <a:pt x="24280" y="50526"/>
                    <a:pt x="24280" y="50526"/>
                  </a:cubicBezTo>
                  <a:cubicBezTo>
                    <a:pt x="21478" y="54315"/>
                    <a:pt x="21478" y="54315"/>
                    <a:pt x="21478" y="54315"/>
                  </a:cubicBezTo>
                  <a:cubicBezTo>
                    <a:pt x="21478" y="57473"/>
                    <a:pt x="21478" y="57473"/>
                    <a:pt x="21478" y="57473"/>
                  </a:cubicBezTo>
                  <a:cubicBezTo>
                    <a:pt x="23346" y="58105"/>
                    <a:pt x="23346" y="58105"/>
                    <a:pt x="23346" y="58105"/>
                  </a:cubicBezTo>
                  <a:cubicBezTo>
                    <a:pt x="25680" y="54947"/>
                    <a:pt x="25680" y="54947"/>
                    <a:pt x="25680" y="54947"/>
                  </a:cubicBezTo>
                  <a:cubicBezTo>
                    <a:pt x="28015" y="52421"/>
                    <a:pt x="28015" y="52421"/>
                    <a:pt x="28015" y="52421"/>
                  </a:cubicBezTo>
                  <a:cubicBezTo>
                    <a:pt x="30350" y="51789"/>
                    <a:pt x="30350" y="51789"/>
                    <a:pt x="30350" y="51789"/>
                  </a:cubicBezTo>
                  <a:cubicBezTo>
                    <a:pt x="32217" y="49263"/>
                    <a:pt x="32217" y="49263"/>
                    <a:pt x="32217" y="49263"/>
                  </a:cubicBezTo>
                  <a:cubicBezTo>
                    <a:pt x="33151" y="42947"/>
                    <a:pt x="33151" y="42947"/>
                    <a:pt x="33151" y="42947"/>
                  </a:cubicBezTo>
                  <a:cubicBezTo>
                    <a:pt x="35019" y="37894"/>
                    <a:pt x="35019" y="37894"/>
                    <a:pt x="35019" y="37894"/>
                  </a:cubicBezTo>
                  <a:cubicBezTo>
                    <a:pt x="37354" y="34105"/>
                    <a:pt x="37354" y="34105"/>
                    <a:pt x="37354" y="34105"/>
                  </a:cubicBezTo>
                  <a:cubicBezTo>
                    <a:pt x="37821" y="31578"/>
                    <a:pt x="37821" y="31578"/>
                    <a:pt x="37821" y="31578"/>
                  </a:cubicBezTo>
                  <a:cubicBezTo>
                    <a:pt x="36420" y="26526"/>
                    <a:pt x="36420" y="26526"/>
                    <a:pt x="36420" y="26526"/>
                  </a:cubicBezTo>
                  <a:cubicBezTo>
                    <a:pt x="36420" y="21473"/>
                    <a:pt x="36420" y="21473"/>
                    <a:pt x="36420" y="21473"/>
                  </a:cubicBezTo>
                  <a:cubicBezTo>
                    <a:pt x="35019" y="22105"/>
                    <a:pt x="35019" y="22105"/>
                    <a:pt x="35019" y="22105"/>
                  </a:cubicBezTo>
                  <a:cubicBezTo>
                    <a:pt x="34085" y="24000"/>
                    <a:pt x="34085" y="24000"/>
                    <a:pt x="34085" y="24000"/>
                  </a:cubicBezTo>
                  <a:cubicBezTo>
                    <a:pt x="34552" y="29052"/>
                    <a:pt x="34552" y="29052"/>
                    <a:pt x="34552" y="29052"/>
                  </a:cubicBezTo>
                  <a:cubicBezTo>
                    <a:pt x="35486" y="32842"/>
                    <a:pt x="35486" y="32842"/>
                    <a:pt x="35486" y="32842"/>
                  </a:cubicBezTo>
                  <a:cubicBezTo>
                    <a:pt x="35486" y="34105"/>
                    <a:pt x="35486" y="34105"/>
                    <a:pt x="35486" y="34105"/>
                  </a:cubicBezTo>
                  <a:cubicBezTo>
                    <a:pt x="34552" y="33473"/>
                    <a:pt x="34552" y="33473"/>
                    <a:pt x="34552" y="33473"/>
                  </a:cubicBezTo>
                  <a:cubicBezTo>
                    <a:pt x="33618" y="32210"/>
                    <a:pt x="33618" y="32210"/>
                    <a:pt x="33618" y="32210"/>
                  </a:cubicBezTo>
                  <a:cubicBezTo>
                    <a:pt x="32684" y="29052"/>
                    <a:pt x="32684" y="29052"/>
                    <a:pt x="32684" y="29052"/>
                  </a:cubicBezTo>
                  <a:cubicBezTo>
                    <a:pt x="31750" y="25894"/>
                    <a:pt x="31750" y="25894"/>
                    <a:pt x="31750" y="25894"/>
                  </a:cubicBezTo>
                  <a:cubicBezTo>
                    <a:pt x="31750" y="23368"/>
                    <a:pt x="31750" y="23368"/>
                    <a:pt x="31750" y="23368"/>
                  </a:cubicBezTo>
                  <a:cubicBezTo>
                    <a:pt x="34085" y="20210"/>
                    <a:pt x="34085" y="20210"/>
                    <a:pt x="34085" y="20210"/>
                  </a:cubicBezTo>
                  <a:cubicBezTo>
                    <a:pt x="35019" y="17684"/>
                    <a:pt x="35019" y="17684"/>
                    <a:pt x="35019" y="17684"/>
                  </a:cubicBezTo>
                  <a:cubicBezTo>
                    <a:pt x="34552" y="15157"/>
                    <a:pt x="34552" y="15157"/>
                    <a:pt x="34552" y="15157"/>
                  </a:cubicBezTo>
                  <a:cubicBezTo>
                    <a:pt x="36887" y="18315"/>
                    <a:pt x="36887" y="18315"/>
                    <a:pt x="36887" y="18315"/>
                  </a:cubicBezTo>
                  <a:cubicBezTo>
                    <a:pt x="37354" y="18947"/>
                    <a:pt x="37354" y="18947"/>
                    <a:pt x="37354" y="18947"/>
                  </a:cubicBezTo>
                  <a:cubicBezTo>
                    <a:pt x="37821" y="15157"/>
                    <a:pt x="37821" y="15157"/>
                    <a:pt x="37821" y="15157"/>
                  </a:cubicBezTo>
                  <a:cubicBezTo>
                    <a:pt x="36887" y="9473"/>
                    <a:pt x="36887" y="9473"/>
                    <a:pt x="36887" y="9473"/>
                  </a:cubicBezTo>
                  <a:cubicBezTo>
                    <a:pt x="37354" y="7578"/>
                    <a:pt x="37354" y="7578"/>
                    <a:pt x="37354" y="7578"/>
                  </a:cubicBezTo>
                  <a:cubicBezTo>
                    <a:pt x="35953" y="6947"/>
                    <a:pt x="35953" y="6947"/>
                    <a:pt x="35953" y="6947"/>
                  </a:cubicBezTo>
                  <a:cubicBezTo>
                    <a:pt x="35486" y="0"/>
                    <a:pt x="35486" y="0"/>
                    <a:pt x="35486" y="0"/>
                  </a:cubicBezTo>
                  <a:cubicBezTo>
                    <a:pt x="35486" y="0"/>
                    <a:pt x="62101" y="10105"/>
                    <a:pt x="67704" y="12000"/>
                  </a:cubicBezTo>
                  <a:cubicBezTo>
                    <a:pt x="72840" y="13894"/>
                    <a:pt x="107392" y="26526"/>
                    <a:pt x="109727" y="27157"/>
                  </a:cubicBezTo>
                  <a:cubicBezTo>
                    <a:pt x="112062" y="28421"/>
                    <a:pt x="114863" y="28421"/>
                    <a:pt x="114863" y="28421"/>
                  </a:cubicBezTo>
                  <a:lnTo>
                    <a:pt x="120000" y="29684"/>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8" name="Shape 1386"/>
            <p:cNvSpPr/>
            <p:nvPr/>
          </p:nvSpPr>
          <p:spPr>
            <a:xfrm>
              <a:off x="1638229" y="3801002"/>
              <a:ext cx="683107" cy="701265"/>
            </a:xfrm>
            <a:custGeom>
              <a:avLst/>
              <a:gdLst/>
              <a:ahLst/>
              <a:cxnLst/>
              <a:rect l="0" t="0" r="0" b="0"/>
              <a:pathLst>
                <a:path w="120000" h="120000" extrusionOk="0">
                  <a:moveTo>
                    <a:pt x="17894" y="0"/>
                  </a:moveTo>
                  <a:lnTo>
                    <a:pt x="119999" y="11794"/>
                  </a:lnTo>
                  <a:lnTo>
                    <a:pt x="119473" y="22564"/>
                  </a:lnTo>
                  <a:lnTo>
                    <a:pt x="117894" y="22564"/>
                  </a:lnTo>
                  <a:lnTo>
                    <a:pt x="110526" y="115897"/>
                  </a:lnTo>
                  <a:lnTo>
                    <a:pt x="47894" y="110256"/>
                  </a:lnTo>
                  <a:lnTo>
                    <a:pt x="47368" y="114871"/>
                  </a:lnTo>
                  <a:lnTo>
                    <a:pt x="16842" y="111794"/>
                  </a:lnTo>
                  <a:lnTo>
                    <a:pt x="15263" y="120000"/>
                  </a:lnTo>
                  <a:lnTo>
                    <a:pt x="0" y="117948"/>
                  </a:lnTo>
                  <a:lnTo>
                    <a:pt x="17894" y="0"/>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9" name="Shape 1387"/>
            <p:cNvSpPr/>
            <p:nvPr/>
          </p:nvSpPr>
          <p:spPr>
            <a:xfrm>
              <a:off x="1902211" y="3932863"/>
              <a:ext cx="1354229" cy="1336600"/>
            </a:xfrm>
            <a:custGeom>
              <a:avLst/>
              <a:gdLst/>
              <a:ahLst/>
              <a:cxnLst/>
              <a:rect l="0" t="0" r="0" b="0"/>
              <a:pathLst>
                <a:path w="120000" h="120000" extrusionOk="0">
                  <a:moveTo>
                    <a:pt x="118407" y="68071"/>
                  </a:moveTo>
                  <a:lnTo>
                    <a:pt x="118938" y="65919"/>
                  </a:lnTo>
                  <a:lnTo>
                    <a:pt x="120000" y="64573"/>
                  </a:lnTo>
                  <a:lnTo>
                    <a:pt x="119469" y="62959"/>
                  </a:lnTo>
                  <a:lnTo>
                    <a:pt x="118938" y="60807"/>
                  </a:lnTo>
                  <a:lnTo>
                    <a:pt x="118672" y="59999"/>
                  </a:lnTo>
                  <a:lnTo>
                    <a:pt x="118672" y="58385"/>
                  </a:lnTo>
                  <a:lnTo>
                    <a:pt x="118407" y="57847"/>
                  </a:lnTo>
                  <a:lnTo>
                    <a:pt x="117345" y="55426"/>
                  </a:lnTo>
                  <a:lnTo>
                    <a:pt x="117345" y="54887"/>
                  </a:lnTo>
                  <a:lnTo>
                    <a:pt x="115486" y="53273"/>
                  </a:lnTo>
                  <a:lnTo>
                    <a:pt x="115486" y="35246"/>
                  </a:lnTo>
                  <a:lnTo>
                    <a:pt x="112831" y="34977"/>
                  </a:lnTo>
                  <a:lnTo>
                    <a:pt x="112300" y="35515"/>
                  </a:lnTo>
                  <a:lnTo>
                    <a:pt x="111504" y="35246"/>
                  </a:lnTo>
                  <a:lnTo>
                    <a:pt x="110707" y="34439"/>
                  </a:lnTo>
                  <a:lnTo>
                    <a:pt x="109646" y="33901"/>
                  </a:lnTo>
                  <a:lnTo>
                    <a:pt x="108318" y="33901"/>
                  </a:lnTo>
                  <a:lnTo>
                    <a:pt x="106725" y="32825"/>
                  </a:lnTo>
                  <a:lnTo>
                    <a:pt x="105663" y="31479"/>
                  </a:lnTo>
                  <a:lnTo>
                    <a:pt x="104336" y="31210"/>
                  </a:lnTo>
                  <a:lnTo>
                    <a:pt x="102212" y="31748"/>
                  </a:lnTo>
                  <a:lnTo>
                    <a:pt x="101681" y="31479"/>
                  </a:lnTo>
                  <a:lnTo>
                    <a:pt x="100353" y="31210"/>
                  </a:lnTo>
                  <a:lnTo>
                    <a:pt x="99292" y="32017"/>
                  </a:lnTo>
                  <a:lnTo>
                    <a:pt x="98761" y="32286"/>
                  </a:lnTo>
                  <a:lnTo>
                    <a:pt x="97964" y="31748"/>
                  </a:lnTo>
                  <a:lnTo>
                    <a:pt x="96902" y="31748"/>
                  </a:lnTo>
                  <a:lnTo>
                    <a:pt x="96371" y="32556"/>
                  </a:lnTo>
                  <a:lnTo>
                    <a:pt x="95044" y="33363"/>
                  </a:lnTo>
                  <a:lnTo>
                    <a:pt x="93982" y="33632"/>
                  </a:lnTo>
                  <a:lnTo>
                    <a:pt x="93451" y="32825"/>
                  </a:lnTo>
                  <a:lnTo>
                    <a:pt x="92654" y="32017"/>
                  </a:lnTo>
                  <a:lnTo>
                    <a:pt x="90530" y="32286"/>
                  </a:lnTo>
                  <a:lnTo>
                    <a:pt x="89203" y="31479"/>
                  </a:lnTo>
                  <a:lnTo>
                    <a:pt x="88141" y="31748"/>
                  </a:lnTo>
                  <a:lnTo>
                    <a:pt x="87610" y="32825"/>
                  </a:lnTo>
                  <a:lnTo>
                    <a:pt x="87079" y="33094"/>
                  </a:lnTo>
                  <a:lnTo>
                    <a:pt x="86814" y="31748"/>
                  </a:lnTo>
                  <a:lnTo>
                    <a:pt x="86283" y="31210"/>
                  </a:lnTo>
                  <a:lnTo>
                    <a:pt x="84690" y="32286"/>
                  </a:lnTo>
                  <a:lnTo>
                    <a:pt x="84424" y="31210"/>
                  </a:lnTo>
                  <a:lnTo>
                    <a:pt x="82831" y="30134"/>
                  </a:lnTo>
                  <a:lnTo>
                    <a:pt x="82300" y="30134"/>
                  </a:lnTo>
                  <a:lnTo>
                    <a:pt x="81769" y="30941"/>
                  </a:lnTo>
                  <a:lnTo>
                    <a:pt x="80973" y="31479"/>
                  </a:lnTo>
                  <a:lnTo>
                    <a:pt x="80176" y="31210"/>
                  </a:lnTo>
                  <a:lnTo>
                    <a:pt x="79911" y="29865"/>
                  </a:lnTo>
                  <a:lnTo>
                    <a:pt x="79115" y="29865"/>
                  </a:lnTo>
                  <a:lnTo>
                    <a:pt x="78318" y="28251"/>
                  </a:lnTo>
                  <a:lnTo>
                    <a:pt x="76194" y="28251"/>
                  </a:lnTo>
                  <a:lnTo>
                    <a:pt x="75398" y="28789"/>
                  </a:lnTo>
                  <a:lnTo>
                    <a:pt x="74601" y="27982"/>
                  </a:lnTo>
                  <a:lnTo>
                    <a:pt x="74336" y="27982"/>
                  </a:lnTo>
                  <a:lnTo>
                    <a:pt x="73008" y="28251"/>
                  </a:lnTo>
                  <a:lnTo>
                    <a:pt x="71415" y="27174"/>
                  </a:lnTo>
                  <a:lnTo>
                    <a:pt x="69292" y="27174"/>
                  </a:lnTo>
                  <a:lnTo>
                    <a:pt x="68761" y="25291"/>
                  </a:lnTo>
                  <a:lnTo>
                    <a:pt x="67699" y="24753"/>
                  </a:lnTo>
                  <a:lnTo>
                    <a:pt x="67168" y="25022"/>
                  </a:lnTo>
                  <a:lnTo>
                    <a:pt x="66371" y="24753"/>
                  </a:lnTo>
                  <a:lnTo>
                    <a:pt x="65575" y="25022"/>
                  </a:lnTo>
                  <a:lnTo>
                    <a:pt x="64778" y="25022"/>
                  </a:lnTo>
                  <a:lnTo>
                    <a:pt x="64247" y="24215"/>
                  </a:lnTo>
                  <a:lnTo>
                    <a:pt x="62389" y="22331"/>
                  </a:lnTo>
                  <a:lnTo>
                    <a:pt x="63451" y="1614"/>
                  </a:lnTo>
                  <a:lnTo>
                    <a:pt x="36902" y="0"/>
                  </a:lnTo>
                  <a:lnTo>
                    <a:pt x="33185" y="48968"/>
                  </a:lnTo>
                  <a:lnTo>
                    <a:pt x="1592" y="46008"/>
                  </a:lnTo>
                  <a:lnTo>
                    <a:pt x="1327" y="48430"/>
                  </a:lnTo>
                  <a:lnTo>
                    <a:pt x="0" y="48430"/>
                  </a:lnTo>
                  <a:lnTo>
                    <a:pt x="530" y="49237"/>
                  </a:lnTo>
                  <a:lnTo>
                    <a:pt x="1858" y="50044"/>
                  </a:lnTo>
                  <a:lnTo>
                    <a:pt x="2654" y="51121"/>
                  </a:lnTo>
                  <a:lnTo>
                    <a:pt x="2920" y="51928"/>
                  </a:lnTo>
                  <a:lnTo>
                    <a:pt x="3451" y="53004"/>
                  </a:lnTo>
                  <a:lnTo>
                    <a:pt x="3982" y="53273"/>
                  </a:lnTo>
                  <a:lnTo>
                    <a:pt x="4778" y="53811"/>
                  </a:lnTo>
                  <a:lnTo>
                    <a:pt x="5575" y="54349"/>
                  </a:lnTo>
                  <a:lnTo>
                    <a:pt x="5840" y="55156"/>
                  </a:lnTo>
                  <a:lnTo>
                    <a:pt x="6902" y="56502"/>
                  </a:lnTo>
                  <a:lnTo>
                    <a:pt x="7964" y="57309"/>
                  </a:lnTo>
                  <a:lnTo>
                    <a:pt x="10088" y="60269"/>
                  </a:lnTo>
                  <a:lnTo>
                    <a:pt x="10884" y="60269"/>
                  </a:lnTo>
                  <a:lnTo>
                    <a:pt x="11681" y="61076"/>
                  </a:lnTo>
                  <a:lnTo>
                    <a:pt x="12743" y="61883"/>
                  </a:lnTo>
                  <a:lnTo>
                    <a:pt x="14070" y="62959"/>
                  </a:lnTo>
                  <a:lnTo>
                    <a:pt x="14601" y="64035"/>
                  </a:lnTo>
                  <a:lnTo>
                    <a:pt x="14601" y="65919"/>
                  </a:lnTo>
                  <a:lnTo>
                    <a:pt x="15663" y="67533"/>
                  </a:lnTo>
                  <a:lnTo>
                    <a:pt x="15929" y="68609"/>
                  </a:lnTo>
                  <a:lnTo>
                    <a:pt x="15663" y="69686"/>
                  </a:lnTo>
                  <a:lnTo>
                    <a:pt x="15663" y="71031"/>
                  </a:lnTo>
                  <a:lnTo>
                    <a:pt x="15929" y="72645"/>
                  </a:lnTo>
                  <a:lnTo>
                    <a:pt x="17256" y="73991"/>
                  </a:lnTo>
                  <a:lnTo>
                    <a:pt x="17522" y="74798"/>
                  </a:lnTo>
                  <a:lnTo>
                    <a:pt x="17787" y="75067"/>
                  </a:lnTo>
                  <a:lnTo>
                    <a:pt x="18318" y="75605"/>
                  </a:lnTo>
                  <a:lnTo>
                    <a:pt x="18849" y="76143"/>
                  </a:lnTo>
                  <a:lnTo>
                    <a:pt x="19646" y="76950"/>
                  </a:lnTo>
                  <a:lnTo>
                    <a:pt x="20707" y="77757"/>
                  </a:lnTo>
                  <a:lnTo>
                    <a:pt x="21504" y="78565"/>
                  </a:lnTo>
                  <a:lnTo>
                    <a:pt x="22300" y="78834"/>
                  </a:lnTo>
                  <a:lnTo>
                    <a:pt x="23362" y="79641"/>
                  </a:lnTo>
                  <a:lnTo>
                    <a:pt x="24955" y="80448"/>
                  </a:lnTo>
                  <a:lnTo>
                    <a:pt x="26814" y="81793"/>
                  </a:lnTo>
                  <a:lnTo>
                    <a:pt x="27610" y="82062"/>
                  </a:lnTo>
                  <a:lnTo>
                    <a:pt x="28938" y="82600"/>
                  </a:lnTo>
                  <a:lnTo>
                    <a:pt x="30000" y="82600"/>
                  </a:lnTo>
                  <a:lnTo>
                    <a:pt x="30530" y="81524"/>
                  </a:lnTo>
                  <a:lnTo>
                    <a:pt x="31327" y="80717"/>
                  </a:lnTo>
                  <a:lnTo>
                    <a:pt x="31858" y="80179"/>
                  </a:lnTo>
                  <a:lnTo>
                    <a:pt x="32654" y="79910"/>
                  </a:lnTo>
                  <a:lnTo>
                    <a:pt x="32654" y="78565"/>
                  </a:lnTo>
                  <a:lnTo>
                    <a:pt x="33185" y="77488"/>
                  </a:lnTo>
                  <a:lnTo>
                    <a:pt x="33716" y="76143"/>
                  </a:lnTo>
                  <a:lnTo>
                    <a:pt x="35044" y="74529"/>
                  </a:lnTo>
                  <a:lnTo>
                    <a:pt x="36902" y="74260"/>
                  </a:lnTo>
                  <a:lnTo>
                    <a:pt x="37964" y="73991"/>
                  </a:lnTo>
                  <a:lnTo>
                    <a:pt x="39292" y="73991"/>
                  </a:lnTo>
                  <a:lnTo>
                    <a:pt x="40619" y="74529"/>
                  </a:lnTo>
                  <a:lnTo>
                    <a:pt x="42212" y="74798"/>
                  </a:lnTo>
                  <a:lnTo>
                    <a:pt x="43008" y="74798"/>
                  </a:lnTo>
                  <a:lnTo>
                    <a:pt x="45132" y="75067"/>
                  </a:lnTo>
                  <a:lnTo>
                    <a:pt x="45929" y="75605"/>
                  </a:lnTo>
                  <a:lnTo>
                    <a:pt x="46725" y="77219"/>
                  </a:lnTo>
                  <a:lnTo>
                    <a:pt x="47256" y="77219"/>
                  </a:lnTo>
                  <a:lnTo>
                    <a:pt x="48584" y="78565"/>
                  </a:lnTo>
                  <a:lnTo>
                    <a:pt x="49646" y="79103"/>
                  </a:lnTo>
                  <a:lnTo>
                    <a:pt x="50442" y="80717"/>
                  </a:lnTo>
                  <a:lnTo>
                    <a:pt x="52035" y="82869"/>
                  </a:lnTo>
                  <a:lnTo>
                    <a:pt x="53097" y="86098"/>
                  </a:lnTo>
                  <a:lnTo>
                    <a:pt x="53893" y="87174"/>
                  </a:lnTo>
                  <a:lnTo>
                    <a:pt x="54955" y="89327"/>
                  </a:lnTo>
                  <a:lnTo>
                    <a:pt x="54955" y="90134"/>
                  </a:lnTo>
                  <a:lnTo>
                    <a:pt x="55752" y="92286"/>
                  </a:lnTo>
                  <a:lnTo>
                    <a:pt x="57876" y="94170"/>
                  </a:lnTo>
                  <a:lnTo>
                    <a:pt x="58407" y="96322"/>
                  </a:lnTo>
                  <a:lnTo>
                    <a:pt x="61061" y="99551"/>
                  </a:lnTo>
                  <a:lnTo>
                    <a:pt x="62389" y="100089"/>
                  </a:lnTo>
                  <a:lnTo>
                    <a:pt x="62123" y="102511"/>
                  </a:lnTo>
                  <a:lnTo>
                    <a:pt x="61592" y="103049"/>
                  </a:lnTo>
                  <a:lnTo>
                    <a:pt x="62123" y="103587"/>
                  </a:lnTo>
                  <a:lnTo>
                    <a:pt x="62920" y="104394"/>
                  </a:lnTo>
                  <a:lnTo>
                    <a:pt x="62920" y="106008"/>
                  </a:lnTo>
                  <a:lnTo>
                    <a:pt x="64513" y="108968"/>
                  </a:lnTo>
                  <a:lnTo>
                    <a:pt x="65309" y="110582"/>
                  </a:lnTo>
                  <a:lnTo>
                    <a:pt x="66106" y="111928"/>
                  </a:lnTo>
                  <a:lnTo>
                    <a:pt x="66637" y="113273"/>
                  </a:lnTo>
                  <a:lnTo>
                    <a:pt x="68761" y="113542"/>
                  </a:lnTo>
                  <a:lnTo>
                    <a:pt x="70088" y="114887"/>
                  </a:lnTo>
                  <a:lnTo>
                    <a:pt x="72477" y="114887"/>
                  </a:lnTo>
                  <a:lnTo>
                    <a:pt x="74336" y="116771"/>
                  </a:lnTo>
                  <a:lnTo>
                    <a:pt x="75398" y="116771"/>
                  </a:lnTo>
                  <a:lnTo>
                    <a:pt x="75929" y="117578"/>
                  </a:lnTo>
                  <a:lnTo>
                    <a:pt x="77256" y="117847"/>
                  </a:lnTo>
                  <a:lnTo>
                    <a:pt x="77522" y="117309"/>
                  </a:lnTo>
                  <a:lnTo>
                    <a:pt x="80176" y="117847"/>
                  </a:lnTo>
                  <a:lnTo>
                    <a:pt x="80176" y="118116"/>
                  </a:lnTo>
                  <a:lnTo>
                    <a:pt x="80973" y="118923"/>
                  </a:lnTo>
                  <a:lnTo>
                    <a:pt x="82300" y="119999"/>
                  </a:lnTo>
                  <a:lnTo>
                    <a:pt x="83097" y="119461"/>
                  </a:lnTo>
                  <a:lnTo>
                    <a:pt x="83362" y="118923"/>
                  </a:lnTo>
                  <a:lnTo>
                    <a:pt x="85221" y="118654"/>
                  </a:lnTo>
                  <a:lnTo>
                    <a:pt x="84690" y="117309"/>
                  </a:lnTo>
                  <a:lnTo>
                    <a:pt x="84690" y="116502"/>
                  </a:lnTo>
                  <a:lnTo>
                    <a:pt x="84424" y="115426"/>
                  </a:lnTo>
                  <a:lnTo>
                    <a:pt x="84159" y="114349"/>
                  </a:lnTo>
                  <a:lnTo>
                    <a:pt x="83362" y="113811"/>
                  </a:lnTo>
                  <a:lnTo>
                    <a:pt x="82831" y="112197"/>
                  </a:lnTo>
                  <a:lnTo>
                    <a:pt x="82566" y="110582"/>
                  </a:lnTo>
                  <a:lnTo>
                    <a:pt x="81769" y="108699"/>
                  </a:lnTo>
                  <a:lnTo>
                    <a:pt x="81769" y="107085"/>
                  </a:lnTo>
                  <a:lnTo>
                    <a:pt x="82566" y="104663"/>
                  </a:lnTo>
                  <a:lnTo>
                    <a:pt x="83362" y="102242"/>
                  </a:lnTo>
                  <a:lnTo>
                    <a:pt x="84424" y="99551"/>
                  </a:lnTo>
                  <a:lnTo>
                    <a:pt x="84159" y="99013"/>
                  </a:lnTo>
                  <a:lnTo>
                    <a:pt x="83362" y="98475"/>
                  </a:lnTo>
                  <a:lnTo>
                    <a:pt x="82566" y="97668"/>
                  </a:lnTo>
                  <a:lnTo>
                    <a:pt x="82566" y="97130"/>
                  </a:lnTo>
                  <a:lnTo>
                    <a:pt x="83097" y="97399"/>
                  </a:lnTo>
                  <a:lnTo>
                    <a:pt x="85486" y="97130"/>
                  </a:lnTo>
                  <a:lnTo>
                    <a:pt x="85752" y="97130"/>
                  </a:lnTo>
                  <a:lnTo>
                    <a:pt x="86548" y="95515"/>
                  </a:lnTo>
                  <a:lnTo>
                    <a:pt x="85752" y="95515"/>
                  </a:lnTo>
                  <a:lnTo>
                    <a:pt x="85486" y="94977"/>
                  </a:lnTo>
                  <a:lnTo>
                    <a:pt x="85486" y="94439"/>
                  </a:lnTo>
                  <a:lnTo>
                    <a:pt x="86017" y="94170"/>
                  </a:lnTo>
                  <a:lnTo>
                    <a:pt x="87079" y="94170"/>
                  </a:lnTo>
                  <a:lnTo>
                    <a:pt x="88407" y="94170"/>
                  </a:lnTo>
                  <a:lnTo>
                    <a:pt x="88938" y="94439"/>
                  </a:lnTo>
                  <a:lnTo>
                    <a:pt x="89734" y="94170"/>
                  </a:lnTo>
                  <a:lnTo>
                    <a:pt x="91061" y="93094"/>
                  </a:lnTo>
                  <a:lnTo>
                    <a:pt x="90530" y="93094"/>
                  </a:lnTo>
                  <a:lnTo>
                    <a:pt x="89469" y="93901"/>
                  </a:lnTo>
                  <a:lnTo>
                    <a:pt x="89203" y="92825"/>
                  </a:lnTo>
                  <a:lnTo>
                    <a:pt x="89734" y="91210"/>
                  </a:lnTo>
                  <a:lnTo>
                    <a:pt x="90265" y="91748"/>
                  </a:lnTo>
                  <a:lnTo>
                    <a:pt x="90796" y="92017"/>
                  </a:lnTo>
                  <a:lnTo>
                    <a:pt x="92123" y="92017"/>
                  </a:lnTo>
                  <a:lnTo>
                    <a:pt x="92654" y="91479"/>
                  </a:lnTo>
                  <a:lnTo>
                    <a:pt x="92389" y="90403"/>
                  </a:lnTo>
                  <a:lnTo>
                    <a:pt x="91592" y="89327"/>
                  </a:lnTo>
                  <a:lnTo>
                    <a:pt x="91858" y="89058"/>
                  </a:lnTo>
                  <a:lnTo>
                    <a:pt x="92654" y="89058"/>
                  </a:lnTo>
                  <a:lnTo>
                    <a:pt x="93451" y="88520"/>
                  </a:lnTo>
                  <a:lnTo>
                    <a:pt x="93982" y="89058"/>
                  </a:lnTo>
                  <a:lnTo>
                    <a:pt x="94778" y="88520"/>
                  </a:lnTo>
                  <a:lnTo>
                    <a:pt x="95044" y="89058"/>
                  </a:lnTo>
                  <a:lnTo>
                    <a:pt x="95840" y="89596"/>
                  </a:lnTo>
                  <a:lnTo>
                    <a:pt x="96637" y="89058"/>
                  </a:lnTo>
                  <a:lnTo>
                    <a:pt x="97433" y="88520"/>
                  </a:lnTo>
                  <a:lnTo>
                    <a:pt x="99292" y="87982"/>
                  </a:lnTo>
                  <a:lnTo>
                    <a:pt x="101150" y="87713"/>
                  </a:lnTo>
                  <a:lnTo>
                    <a:pt x="104070" y="86098"/>
                  </a:lnTo>
                  <a:lnTo>
                    <a:pt x="104867" y="84484"/>
                  </a:lnTo>
                  <a:lnTo>
                    <a:pt x="105132" y="83139"/>
                  </a:lnTo>
                  <a:lnTo>
                    <a:pt x="105929" y="82600"/>
                  </a:lnTo>
                  <a:lnTo>
                    <a:pt x="106725" y="82331"/>
                  </a:lnTo>
                  <a:lnTo>
                    <a:pt x="106991" y="82062"/>
                  </a:lnTo>
                  <a:lnTo>
                    <a:pt x="107787" y="81524"/>
                  </a:lnTo>
                  <a:lnTo>
                    <a:pt x="107522" y="80717"/>
                  </a:lnTo>
                  <a:lnTo>
                    <a:pt x="107256" y="79910"/>
                  </a:lnTo>
                  <a:lnTo>
                    <a:pt x="106991" y="79641"/>
                  </a:lnTo>
                  <a:lnTo>
                    <a:pt x="106725" y="79103"/>
                  </a:lnTo>
                  <a:lnTo>
                    <a:pt x="106991" y="78295"/>
                  </a:lnTo>
                  <a:lnTo>
                    <a:pt x="108053" y="77488"/>
                  </a:lnTo>
                  <a:lnTo>
                    <a:pt x="108849" y="76950"/>
                  </a:lnTo>
                  <a:lnTo>
                    <a:pt x="109380" y="76950"/>
                  </a:lnTo>
                  <a:lnTo>
                    <a:pt x="109380" y="77757"/>
                  </a:lnTo>
                  <a:lnTo>
                    <a:pt x="109380" y="78834"/>
                  </a:lnTo>
                  <a:lnTo>
                    <a:pt x="109380" y="80448"/>
                  </a:lnTo>
                  <a:lnTo>
                    <a:pt x="109646" y="80717"/>
                  </a:lnTo>
                  <a:lnTo>
                    <a:pt x="111238" y="79372"/>
                  </a:lnTo>
                  <a:lnTo>
                    <a:pt x="112566" y="79103"/>
                  </a:lnTo>
                  <a:lnTo>
                    <a:pt x="116548" y="77488"/>
                  </a:lnTo>
                  <a:lnTo>
                    <a:pt x="117079" y="77219"/>
                  </a:lnTo>
                  <a:lnTo>
                    <a:pt x="117876" y="75874"/>
                  </a:lnTo>
                  <a:lnTo>
                    <a:pt x="118672" y="73183"/>
                  </a:lnTo>
                  <a:lnTo>
                    <a:pt x="118672" y="72107"/>
                  </a:lnTo>
                  <a:lnTo>
                    <a:pt x="117876" y="70224"/>
                  </a:lnTo>
                  <a:lnTo>
                    <a:pt x="118407" y="68878"/>
                  </a:lnTo>
                  <a:lnTo>
                    <a:pt x="118407" y="68071"/>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0" name="Shape 1388"/>
            <p:cNvSpPr/>
            <p:nvPr/>
          </p:nvSpPr>
          <p:spPr>
            <a:xfrm>
              <a:off x="1083951" y="3717087"/>
              <a:ext cx="656139" cy="773190"/>
            </a:xfrm>
            <a:custGeom>
              <a:avLst/>
              <a:gdLst/>
              <a:ahLst/>
              <a:cxnLst/>
              <a:rect l="0" t="0" r="0" b="0"/>
              <a:pathLst>
                <a:path w="120000" h="120000" extrusionOk="0">
                  <a:moveTo>
                    <a:pt x="33822" y="0"/>
                  </a:moveTo>
                  <a:cubicBezTo>
                    <a:pt x="33822" y="0"/>
                    <a:pt x="31969" y="7500"/>
                    <a:pt x="31505" y="9868"/>
                  </a:cubicBezTo>
                  <a:cubicBezTo>
                    <a:pt x="30579" y="11447"/>
                    <a:pt x="28725" y="16973"/>
                    <a:pt x="28725" y="16973"/>
                  </a:cubicBezTo>
                  <a:cubicBezTo>
                    <a:pt x="27335" y="17763"/>
                    <a:pt x="27335" y="17763"/>
                    <a:pt x="27335" y="17763"/>
                  </a:cubicBezTo>
                  <a:cubicBezTo>
                    <a:pt x="25945" y="16973"/>
                    <a:pt x="25945" y="16973"/>
                    <a:pt x="25945" y="16973"/>
                  </a:cubicBezTo>
                  <a:cubicBezTo>
                    <a:pt x="23629" y="15394"/>
                    <a:pt x="23629" y="15394"/>
                    <a:pt x="23629" y="15394"/>
                  </a:cubicBezTo>
                  <a:cubicBezTo>
                    <a:pt x="21776" y="16184"/>
                    <a:pt x="21776" y="16184"/>
                    <a:pt x="21776" y="16184"/>
                  </a:cubicBezTo>
                  <a:cubicBezTo>
                    <a:pt x="20849" y="14605"/>
                    <a:pt x="20849" y="14605"/>
                    <a:pt x="20849" y="14605"/>
                  </a:cubicBezTo>
                  <a:cubicBezTo>
                    <a:pt x="17606" y="15394"/>
                    <a:pt x="17606" y="15394"/>
                    <a:pt x="17606" y="15394"/>
                  </a:cubicBezTo>
                  <a:cubicBezTo>
                    <a:pt x="16216" y="16578"/>
                    <a:pt x="16216" y="16578"/>
                    <a:pt x="16216" y="16578"/>
                  </a:cubicBezTo>
                  <a:cubicBezTo>
                    <a:pt x="16216" y="20921"/>
                    <a:pt x="16216" y="20921"/>
                    <a:pt x="16216" y="20921"/>
                  </a:cubicBezTo>
                  <a:cubicBezTo>
                    <a:pt x="16216" y="26447"/>
                    <a:pt x="16216" y="26447"/>
                    <a:pt x="16216" y="26447"/>
                  </a:cubicBezTo>
                  <a:cubicBezTo>
                    <a:pt x="16216" y="31578"/>
                    <a:pt x="16216" y="31578"/>
                    <a:pt x="16216" y="31578"/>
                  </a:cubicBezTo>
                  <a:cubicBezTo>
                    <a:pt x="15752" y="33157"/>
                    <a:pt x="15752" y="33157"/>
                    <a:pt x="15752" y="33157"/>
                  </a:cubicBezTo>
                  <a:cubicBezTo>
                    <a:pt x="14362" y="35131"/>
                    <a:pt x="14362" y="35131"/>
                    <a:pt x="14362" y="35131"/>
                  </a:cubicBezTo>
                  <a:cubicBezTo>
                    <a:pt x="13899" y="37105"/>
                    <a:pt x="13899" y="37105"/>
                    <a:pt x="13899" y="37105"/>
                  </a:cubicBezTo>
                  <a:cubicBezTo>
                    <a:pt x="13899" y="39868"/>
                    <a:pt x="13899" y="39868"/>
                    <a:pt x="13899" y="39868"/>
                  </a:cubicBezTo>
                  <a:cubicBezTo>
                    <a:pt x="15752" y="43421"/>
                    <a:pt x="15752" y="43421"/>
                    <a:pt x="15752" y="43421"/>
                  </a:cubicBezTo>
                  <a:cubicBezTo>
                    <a:pt x="16216" y="46973"/>
                    <a:pt x="16216" y="46973"/>
                    <a:pt x="16216" y="46973"/>
                  </a:cubicBezTo>
                  <a:cubicBezTo>
                    <a:pt x="17142" y="48157"/>
                    <a:pt x="17142" y="48157"/>
                    <a:pt x="17142" y="48157"/>
                  </a:cubicBezTo>
                  <a:cubicBezTo>
                    <a:pt x="19459" y="50526"/>
                    <a:pt x="19459" y="50526"/>
                    <a:pt x="19459" y="50526"/>
                  </a:cubicBezTo>
                  <a:cubicBezTo>
                    <a:pt x="18069" y="51315"/>
                    <a:pt x="18069" y="51315"/>
                    <a:pt x="18069" y="51315"/>
                  </a:cubicBezTo>
                  <a:cubicBezTo>
                    <a:pt x="15752" y="52894"/>
                    <a:pt x="15752" y="52894"/>
                    <a:pt x="15752" y="52894"/>
                  </a:cubicBezTo>
                  <a:cubicBezTo>
                    <a:pt x="11119" y="55657"/>
                    <a:pt x="11119" y="55657"/>
                    <a:pt x="11119" y="55657"/>
                  </a:cubicBezTo>
                  <a:cubicBezTo>
                    <a:pt x="9729" y="60789"/>
                    <a:pt x="9729" y="60789"/>
                    <a:pt x="9729" y="60789"/>
                  </a:cubicBezTo>
                  <a:cubicBezTo>
                    <a:pt x="7876" y="63947"/>
                    <a:pt x="7876" y="63947"/>
                    <a:pt x="7876" y="63947"/>
                  </a:cubicBezTo>
                  <a:cubicBezTo>
                    <a:pt x="6023" y="65526"/>
                    <a:pt x="6023" y="65526"/>
                    <a:pt x="6023" y="65526"/>
                  </a:cubicBezTo>
                  <a:cubicBezTo>
                    <a:pt x="5096" y="65921"/>
                    <a:pt x="5096" y="65921"/>
                    <a:pt x="5096" y="65921"/>
                  </a:cubicBezTo>
                  <a:cubicBezTo>
                    <a:pt x="4169" y="67500"/>
                    <a:pt x="4169" y="67500"/>
                    <a:pt x="4169" y="67500"/>
                  </a:cubicBezTo>
                  <a:cubicBezTo>
                    <a:pt x="4633" y="70263"/>
                    <a:pt x="4633" y="70263"/>
                    <a:pt x="4633" y="70263"/>
                  </a:cubicBezTo>
                  <a:cubicBezTo>
                    <a:pt x="4169" y="72236"/>
                    <a:pt x="4169" y="72236"/>
                    <a:pt x="4169" y="72236"/>
                  </a:cubicBezTo>
                  <a:cubicBezTo>
                    <a:pt x="6949" y="74210"/>
                    <a:pt x="6949" y="74210"/>
                    <a:pt x="6949" y="74210"/>
                  </a:cubicBezTo>
                  <a:cubicBezTo>
                    <a:pt x="6023" y="75789"/>
                    <a:pt x="6023" y="75789"/>
                    <a:pt x="6023" y="75789"/>
                  </a:cubicBezTo>
                  <a:cubicBezTo>
                    <a:pt x="2316" y="77368"/>
                    <a:pt x="2316" y="77368"/>
                    <a:pt x="2316" y="77368"/>
                  </a:cubicBezTo>
                  <a:cubicBezTo>
                    <a:pt x="1389" y="78947"/>
                    <a:pt x="1389" y="78947"/>
                    <a:pt x="1389" y="78947"/>
                  </a:cubicBezTo>
                  <a:cubicBezTo>
                    <a:pt x="0" y="81315"/>
                    <a:pt x="0" y="81315"/>
                    <a:pt x="0" y="81315"/>
                  </a:cubicBezTo>
                  <a:cubicBezTo>
                    <a:pt x="64401" y="114868"/>
                    <a:pt x="64401" y="114868"/>
                    <a:pt x="64401" y="114868"/>
                  </a:cubicBezTo>
                  <a:cubicBezTo>
                    <a:pt x="84324" y="118026"/>
                    <a:pt x="84324" y="118026"/>
                    <a:pt x="84324" y="118026"/>
                  </a:cubicBezTo>
                  <a:cubicBezTo>
                    <a:pt x="101003" y="120000"/>
                    <a:pt x="101003" y="120000"/>
                    <a:pt x="101003" y="120000"/>
                  </a:cubicBezTo>
                  <a:cubicBezTo>
                    <a:pt x="101467" y="120000"/>
                    <a:pt x="101467" y="120000"/>
                    <a:pt x="101467" y="120000"/>
                  </a:cubicBezTo>
                  <a:cubicBezTo>
                    <a:pt x="120000" y="13026"/>
                    <a:pt x="120000" y="13026"/>
                    <a:pt x="120000" y="13026"/>
                  </a:cubicBezTo>
                  <a:lnTo>
                    <a:pt x="33822" y="0"/>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 name="Shape 1389"/>
            <p:cNvSpPr/>
            <p:nvPr/>
          </p:nvSpPr>
          <p:spPr>
            <a:xfrm>
              <a:off x="418823" y="2883962"/>
              <a:ext cx="769990" cy="1333602"/>
            </a:xfrm>
            <a:custGeom>
              <a:avLst/>
              <a:gdLst/>
              <a:ahLst/>
              <a:cxnLst/>
              <a:rect l="0" t="0" r="0" b="0"/>
              <a:pathLst>
                <a:path w="120000" h="120000" extrusionOk="0">
                  <a:moveTo>
                    <a:pt x="108793" y="118921"/>
                  </a:moveTo>
                  <a:lnTo>
                    <a:pt x="109260" y="118112"/>
                  </a:lnTo>
                  <a:lnTo>
                    <a:pt x="106926" y="116764"/>
                  </a:lnTo>
                  <a:lnTo>
                    <a:pt x="107392" y="115685"/>
                  </a:lnTo>
                  <a:lnTo>
                    <a:pt x="106926" y="114067"/>
                  </a:lnTo>
                  <a:lnTo>
                    <a:pt x="107859" y="113258"/>
                  </a:lnTo>
                  <a:lnTo>
                    <a:pt x="108793" y="112988"/>
                  </a:lnTo>
                  <a:lnTo>
                    <a:pt x="110194" y="112179"/>
                  </a:lnTo>
                  <a:lnTo>
                    <a:pt x="111595" y="110292"/>
                  </a:lnTo>
                  <a:lnTo>
                    <a:pt x="112996" y="107325"/>
                  </a:lnTo>
                  <a:lnTo>
                    <a:pt x="116731" y="105707"/>
                  </a:lnTo>
                  <a:lnTo>
                    <a:pt x="119066" y="104629"/>
                  </a:lnTo>
                  <a:lnTo>
                    <a:pt x="120000" y="104359"/>
                  </a:lnTo>
                  <a:lnTo>
                    <a:pt x="118132" y="103011"/>
                  </a:lnTo>
                  <a:lnTo>
                    <a:pt x="117198" y="102202"/>
                  </a:lnTo>
                  <a:lnTo>
                    <a:pt x="116731" y="100314"/>
                  </a:lnTo>
                  <a:lnTo>
                    <a:pt x="115330" y="98157"/>
                  </a:lnTo>
                  <a:lnTo>
                    <a:pt x="115330" y="96539"/>
                  </a:lnTo>
                  <a:lnTo>
                    <a:pt x="115797" y="95460"/>
                  </a:lnTo>
                  <a:lnTo>
                    <a:pt x="115797" y="95191"/>
                  </a:lnTo>
                  <a:lnTo>
                    <a:pt x="55097" y="42606"/>
                  </a:lnTo>
                  <a:lnTo>
                    <a:pt x="53696" y="42067"/>
                  </a:lnTo>
                  <a:lnTo>
                    <a:pt x="53229" y="41797"/>
                  </a:lnTo>
                  <a:lnTo>
                    <a:pt x="52762" y="41258"/>
                  </a:lnTo>
                  <a:lnTo>
                    <a:pt x="52295" y="40449"/>
                  </a:lnTo>
                  <a:lnTo>
                    <a:pt x="52762" y="39640"/>
                  </a:lnTo>
                  <a:lnTo>
                    <a:pt x="54630" y="39370"/>
                  </a:lnTo>
                  <a:lnTo>
                    <a:pt x="55564" y="39101"/>
                  </a:lnTo>
                  <a:lnTo>
                    <a:pt x="69105" y="9438"/>
                  </a:lnTo>
                  <a:lnTo>
                    <a:pt x="12140" y="0"/>
                  </a:lnTo>
                  <a:lnTo>
                    <a:pt x="11673" y="1078"/>
                  </a:lnTo>
                  <a:lnTo>
                    <a:pt x="10739" y="1348"/>
                  </a:lnTo>
                  <a:lnTo>
                    <a:pt x="10739" y="2426"/>
                  </a:lnTo>
                  <a:lnTo>
                    <a:pt x="10739" y="3235"/>
                  </a:lnTo>
                  <a:lnTo>
                    <a:pt x="10739" y="5662"/>
                  </a:lnTo>
                  <a:lnTo>
                    <a:pt x="10272" y="6741"/>
                  </a:lnTo>
                  <a:lnTo>
                    <a:pt x="8871" y="8089"/>
                  </a:lnTo>
                  <a:lnTo>
                    <a:pt x="7937" y="8898"/>
                  </a:lnTo>
                  <a:lnTo>
                    <a:pt x="7937" y="9168"/>
                  </a:lnTo>
                  <a:lnTo>
                    <a:pt x="7937" y="10786"/>
                  </a:lnTo>
                  <a:lnTo>
                    <a:pt x="6070" y="12134"/>
                  </a:lnTo>
                  <a:lnTo>
                    <a:pt x="3268" y="13483"/>
                  </a:lnTo>
                  <a:lnTo>
                    <a:pt x="933" y="14831"/>
                  </a:lnTo>
                  <a:lnTo>
                    <a:pt x="466" y="15370"/>
                  </a:lnTo>
                  <a:lnTo>
                    <a:pt x="0" y="16719"/>
                  </a:lnTo>
                  <a:lnTo>
                    <a:pt x="0" y="17797"/>
                  </a:lnTo>
                  <a:lnTo>
                    <a:pt x="466" y="19146"/>
                  </a:lnTo>
                  <a:lnTo>
                    <a:pt x="1400" y="20224"/>
                  </a:lnTo>
                  <a:lnTo>
                    <a:pt x="3268" y="21842"/>
                  </a:lnTo>
                  <a:lnTo>
                    <a:pt x="3735" y="22921"/>
                  </a:lnTo>
                  <a:lnTo>
                    <a:pt x="4202" y="24269"/>
                  </a:lnTo>
                  <a:lnTo>
                    <a:pt x="4202" y="26426"/>
                  </a:lnTo>
                  <a:lnTo>
                    <a:pt x="2801" y="28044"/>
                  </a:lnTo>
                  <a:lnTo>
                    <a:pt x="2334" y="29662"/>
                  </a:lnTo>
                  <a:lnTo>
                    <a:pt x="2334" y="31550"/>
                  </a:lnTo>
                  <a:lnTo>
                    <a:pt x="1867" y="32359"/>
                  </a:lnTo>
                  <a:lnTo>
                    <a:pt x="933" y="32898"/>
                  </a:lnTo>
                  <a:lnTo>
                    <a:pt x="1400" y="33977"/>
                  </a:lnTo>
                  <a:lnTo>
                    <a:pt x="3268" y="35865"/>
                  </a:lnTo>
                  <a:lnTo>
                    <a:pt x="5136" y="39101"/>
                  </a:lnTo>
                  <a:lnTo>
                    <a:pt x="7003" y="41258"/>
                  </a:lnTo>
                  <a:lnTo>
                    <a:pt x="7937" y="42067"/>
                  </a:lnTo>
                  <a:lnTo>
                    <a:pt x="7937" y="43415"/>
                  </a:lnTo>
                  <a:lnTo>
                    <a:pt x="7470" y="44224"/>
                  </a:lnTo>
                  <a:lnTo>
                    <a:pt x="6536" y="44764"/>
                  </a:lnTo>
                  <a:lnTo>
                    <a:pt x="6536" y="45573"/>
                  </a:lnTo>
                  <a:lnTo>
                    <a:pt x="8404" y="45573"/>
                  </a:lnTo>
                  <a:lnTo>
                    <a:pt x="9338" y="46382"/>
                  </a:lnTo>
                  <a:lnTo>
                    <a:pt x="10739" y="47460"/>
                  </a:lnTo>
                  <a:lnTo>
                    <a:pt x="11206" y="48000"/>
                  </a:lnTo>
                  <a:lnTo>
                    <a:pt x="12607" y="48269"/>
                  </a:lnTo>
                  <a:lnTo>
                    <a:pt x="13540" y="47191"/>
                  </a:lnTo>
                  <a:lnTo>
                    <a:pt x="13540" y="45842"/>
                  </a:lnTo>
                  <a:lnTo>
                    <a:pt x="15875" y="45573"/>
                  </a:lnTo>
                  <a:lnTo>
                    <a:pt x="17276" y="46382"/>
                  </a:lnTo>
                  <a:lnTo>
                    <a:pt x="20544" y="46382"/>
                  </a:lnTo>
                  <a:lnTo>
                    <a:pt x="22412" y="47460"/>
                  </a:lnTo>
                  <a:lnTo>
                    <a:pt x="23813" y="47730"/>
                  </a:lnTo>
                  <a:lnTo>
                    <a:pt x="24747" y="48000"/>
                  </a:lnTo>
                  <a:lnTo>
                    <a:pt x="23813" y="48539"/>
                  </a:lnTo>
                  <a:lnTo>
                    <a:pt x="22879" y="48269"/>
                  </a:lnTo>
                  <a:lnTo>
                    <a:pt x="21011" y="47730"/>
                  </a:lnTo>
                  <a:lnTo>
                    <a:pt x="20544" y="47730"/>
                  </a:lnTo>
                  <a:lnTo>
                    <a:pt x="18677" y="47460"/>
                  </a:lnTo>
                  <a:lnTo>
                    <a:pt x="17743" y="47191"/>
                  </a:lnTo>
                  <a:lnTo>
                    <a:pt x="16342" y="46921"/>
                  </a:lnTo>
                  <a:lnTo>
                    <a:pt x="15408" y="47191"/>
                  </a:lnTo>
                  <a:lnTo>
                    <a:pt x="15408" y="47730"/>
                  </a:lnTo>
                  <a:lnTo>
                    <a:pt x="15408" y="49617"/>
                  </a:lnTo>
                  <a:lnTo>
                    <a:pt x="16342" y="50426"/>
                  </a:lnTo>
                  <a:lnTo>
                    <a:pt x="15875" y="52314"/>
                  </a:lnTo>
                  <a:lnTo>
                    <a:pt x="15408" y="52314"/>
                  </a:lnTo>
                  <a:lnTo>
                    <a:pt x="14007" y="51775"/>
                  </a:lnTo>
                  <a:lnTo>
                    <a:pt x="13540" y="51235"/>
                  </a:lnTo>
                  <a:lnTo>
                    <a:pt x="13540" y="50157"/>
                  </a:lnTo>
                  <a:lnTo>
                    <a:pt x="13540" y="49887"/>
                  </a:lnTo>
                  <a:lnTo>
                    <a:pt x="13073" y="49617"/>
                  </a:lnTo>
                  <a:lnTo>
                    <a:pt x="11673" y="49348"/>
                  </a:lnTo>
                  <a:lnTo>
                    <a:pt x="11206" y="50426"/>
                  </a:lnTo>
                  <a:lnTo>
                    <a:pt x="10739" y="50966"/>
                  </a:lnTo>
                  <a:lnTo>
                    <a:pt x="10739" y="52584"/>
                  </a:lnTo>
                  <a:lnTo>
                    <a:pt x="10739" y="55011"/>
                  </a:lnTo>
                  <a:lnTo>
                    <a:pt x="10739" y="56359"/>
                  </a:lnTo>
                  <a:lnTo>
                    <a:pt x="12140" y="57707"/>
                  </a:lnTo>
                  <a:lnTo>
                    <a:pt x="14007" y="58516"/>
                  </a:lnTo>
                  <a:lnTo>
                    <a:pt x="15875" y="59325"/>
                  </a:lnTo>
                  <a:lnTo>
                    <a:pt x="16342" y="60674"/>
                  </a:lnTo>
                  <a:lnTo>
                    <a:pt x="16342" y="61752"/>
                  </a:lnTo>
                  <a:lnTo>
                    <a:pt x="15875" y="62831"/>
                  </a:lnTo>
                  <a:lnTo>
                    <a:pt x="14474" y="63101"/>
                  </a:lnTo>
                  <a:lnTo>
                    <a:pt x="13073" y="63101"/>
                  </a:lnTo>
                  <a:lnTo>
                    <a:pt x="13073" y="65797"/>
                  </a:lnTo>
                  <a:lnTo>
                    <a:pt x="13540" y="66606"/>
                  </a:lnTo>
                  <a:lnTo>
                    <a:pt x="15875" y="68764"/>
                  </a:lnTo>
                  <a:lnTo>
                    <a:pt x="16342" y="70382"/>
                  </a:lnTo>
                  <a:lnTo>
                    <a:pt x="18677" y="72269"/>
                  </a:lnTo>
                  <a:lnTo>
                    <a:pt x="19610" y="74157"/>
                  </a:lnTo>
                  <a:lnTo>
                    <a:pt x="21011" y="75505"/>
                  </a:lnTo>
                  <a:lnTo>
                    <a:pt x="22412" y="77393"/>
                  </a:lnTo>
                  <a:lnTo>
                    <a:pt x="23346" y="77662"/>
                  </a:lnTo>
                  <a:lnTo>
                    <a:pt x="23346" y="79011"/>
                  </a:lnTo>
                  <a:lnTo>
                    <a:pt x="23346" y="79820"/>
                  </a:lnTo>
                  <a:lnTo>
                    <a:pt x="23346" y="80359"/>
                  </a:lnTo>
                  <a:lnTo>
                    <a:pt x="24280" y="80898"/>
                  </a:lnTo>
                  <a:lnTo>
                    <a:pt x="24747" y="81707"/>
                  </a:lnTo>
                  <a:lnTo>
                    <a:pt x="24747" y="82786"/>
                  </a:lnTo>
                  <a:lnTo>
                    <a:pt x="24280" y="85213"/>
                  </a:lnTo>
                  <a:lnTo>
                    <a:pt x="23813" y="86831"/>
                  </a:lnTo>
                  <a:lnTo>
                    <a:pt x="23346" y="88179"/>
                  </a:lnTo>
                  <a:lnTo>
                    <a:pt x="27548" y="89528"/>
                  </a:lnTo>
                  <a:lnTo>
                    <a:pt x="31284" y="90337"/>
                  </a:lnTo>
                  <a:lnTo>
                    <a:pt x="34085" y="91415"/>
                  </a:lnTo>
                  <a:lnTo>
                    <a:pt x="38287" y="92224"/>
                  </a:lnTo>
                  <a:lnTo>
                    <a:pt x="39688" y="93033"/>
                  </a:lnTo>
                  <a:lnTo>
                    <a:pt x="42490" y="95730"/>
                  </a:lnTo>
                  <a:lnTo>
                    <a:pt x="46225" y="97617"/>
                  </a:lnTo>
                  <a:lnTo>
                    <a:pt x="51828" y="98426"/>
                  </a:lnTo>
                  <a:lnTo>
                    <a:pt x="52295" y="100853"/>
                  </a:lnTo>
                  <a:lnTo>
                    <a:pt x="53229" y="101932"/>
                  </a:lnTo>
                  <a:lnTo>
                    <a:pt x="56498" y="102471"/>
                  </a:lnTo>
                  <a:lnTo>
                    <a:pt x="59766" y="104629"/>
                  </a:lnTo>
                  <a:lnTo>
                    <a:pt x="63501" y="107865"/>
                  </a:lnTo>
                  <a:lnTo>
                    <a:pt x="65369" y="109213"/>
                  </a:lnTo>
                  <a:lnTo>
                    <a:pt x="66770" y="111640"/>
                  </a:lnTo>
                  <a:lnTo>
                    <a:pt x="65369" y="113797"/>
                  </a:lnTo>
                  <a:lnTo>
                    <a:pt x="65369" y="115146"/>
                  </a:lnTo>
                  <a:lnTo>
                    <a:pt x="66770" y="117033"/>
                  </a:lnTo>
                  <a:lnTo>
                    <a:pt x="68638" y="117303"/>
                  </a:lnTo>
                  <a:lnTo>
                    <a:pt x="105058" y="120000"/>
                  </a:lnTo>
                  <a:lnTo>
                    <a:pt x="105525" y="119730"/>
                  </a:lnTo>
                  <a:lnTo>
                    <a:pt x="108793" y="118921"/>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 name="Shape 1390"/>
            <p:cNvSpPr/>
            <p:nvPr/>
          </p:nvSpPr>
          <p:spPr>
            <a:xfrm>
              <a:off x="2318667" y="3869932"/>
              <a:ext cx="841898" cy="452527"/>
            </a:xfrm>
            <a:custGeom>
              <a:avLst/>
              <a:gdLst/>
              <a:ahLst/>
              <a:cxnLst/>
              <a:rect l="0" t="0" r="0" b="0"/>
              <a:pathLst>
                <a:path w="120000" h="120000" extrusionOk="0">
                  <a:moveTo>
                    <a:pt x="0" y="16853"/>
                  </a:moveTo>
                  <a:cubicBezTo>
                    <a:pt x="0" y="18876"/>
                    <a:pt x="0" y="18876"/>
                    <a:pt x="0" y="18876"/>
                  </a:cubicBezTo>
                  <a:cubicBezTo>
                    <a:pt x="0" y="16853"/>
                    <a:pt x="0" y="16853"/>
                    <a:pt x="0" y="16853"/>
                  </a:cubicBezTo>
                  <a:cubicBezTo>
                    <a:pt x="42650" y="21573"/>
                    <a:pt x="42650" y="21573"/>
                    <a:pt x="42650" y="21573"/>
                  </a:cubicBezTo>
                  <a:cubicBezTo>
                    <a:pt x="40843" y="82921"/>
                    <a:pt x="40843" y="82921"/>
                    <a:pt x="40843" y="82921"/>
                  </a:cubicBezTo>
                  <a:cubicBezTo>
                    <a:pt x="43734" y="88314"/>
                    <a:pt x="43734" y="88314"/>
                    <a:pt x="43734" y="88314"/>
                  </a:cubicBezTo>
                  <a:cubicBezTo>
                    <a:pt x="44819" y="90337"/>
                    <a:pt x="44819" y="90337"/>
                    <a:pt x="44819" y="90337"/>
                  </a:cubicBezTo>
                  <a:cubicBezTo>
                    <a:pt x="45903" y="90337"/>
                    <a:pt x="45903" y="90337"/>
                    <a:pt x="45903" y="90337"/>
                  </a:cubicBezTo>
                  <a:cubicBezTo>
                    <a:pt x="47349" y="89662"/>
                    <a:pt x="47349" y="89662"/>
                    <a:pt x="47349" y="89662"/>
                  </a:cubicBezTo>
                  <a:cubicBezTo>
                    <a:pt x="48433" y="90337"/>
                    <a:pt x="48433" y="90337"/>
                    <a:pt x="48433" y="90337"/>
                  </a:cubicBezTo>
                  <a:cubicBezTo>
                    <a:pt x="49518" y="89662"/>
                    <a:pt x="49518" y="89662"/>
                    <a:pt x="49518" y="89662"/>
                  </a:cubicBezTo>
                  <a:cubicBezTo>
                    <a:pt x="50963" y="91011"/>
                    <a:pt x="50963" y="91011"/>
                    <a:pt x="50963" y="91011"/>
                  </a:cubicBezTo>
                  <a:cubicBezTo>
                    <a:pt x="52048" y="97078"/>
                    <a:pt x="52048" y="97078"/>
                    <a:pt x="52048" y="97078"/>
                  </a:cubicBezTo>
                  <a:cubicBezTo>
                    <a:pt x="55301" y="97078"/>
                    <a:pt x="55301" y="97078"/>
                    <a:pt x="55301" y="97078"/>
                  </a:cubicBezTo>
                  <a:cubicBezTo>
                    <a:pt x="57831" y="99775"/>
                    <a:pt x="57831" y="99775"/>
                    <a:pt x="57831" y="99775"/>
                  </a:cubicBezTo>
                  <a:cubicBezTo>
                    <a:pt x="59999" y="99101"/>
                    <a:pt x="59999" y="99101"/>
                    <a:pt x="59999" y="99101"/>
                  </a:cubicBezTo>
                  <a:cubicBezTo>
                    <a:pt x="60361" y="99101"/>
                    <a:pt x="60361" y="99101"/>
                    <a:pt x="60361" y="99101"/>
                  </a:cubicBezTo>
                  <a:cubicBezTo>
                    <a:pt x="61807" y="101797"/>
                    <a:pt x="61807" y="101797"/>
                    <a:pt x="61807" y="101797"/>
                  </a:cubicBezTo>
                  <a:cubicBezTo>
                    <a:pt x="63253" y="99775"/>
                    <a:pt x="63253" y="99775"/>
                    <a:pt x="63253" y="99775"/>
                  </a:cubicBezTo>
                  <a:cubicBezTo>
                    <a:pt x="66506" y="100449"/>
                    <a:pt x="66506" y="100449"/>
                    <a:pt x="66506" y="100449"/>
                  </a:cubicBezTo>
                  <a:cubicBezTo>
                    <a:pt x="67951" y="105168"/>
                    <a:pt x="67951" y="105168"/>
                    <a:pt x="67951" y="105168"/>
                  </a:cubicBezTo>
                  <a:cubicBezTo>
                    <a:pt x="69036" y="105168"/>
                    <a:pt x="69036" y="105168"/>
                    <a:pt x="69036" y="105168"/>
                  </a:cubicBezTo>
                  <a:cubicBezTo>
                    <a:pt x="69397" y="109213"/>
                    <a:pt x="69397" y="109213"/>
                    <a:pt x="69397" y="109213"/>
                  </a:cubicBezTo>
                  <a:cubicBezTo>
                    <a:pt x="70843" y="109887"/>
                    <a:pt x="70843" y="109887"/>
                    <a:pt x="70843" y="109887"/>
                  </a:cubicBezTo>
                  <a:cubicBezTo>
                    <a:pt x="72289" y="107865"/>
                    <a:pt x="72289" y="107865"/>
                    <a:pt x="72289" y="107865"/>
                  </a:cubicBezTo>
                  <a:cubicBezTo>
                    <a:pt x="73012" y="105842"/>
                    <a:pt x="73012" y="105842"/>
                    <a:pt x="73012" y="105842"/>
                  </a:cubicBezTo>
                  <a:cubicBezTo>
                    <a:pt x="73734" y="105842"/>
                    <a:pt x="73734" y="105842"/>
                    <a:pt x="73734" y="105842"/>
                  </a:cubicBezTo>
                  <a:cubicBezTo>
                    <a:pt x="76265" y="109213"/>
                    <a:pt x="76265" y="109213"/>
                    <a:pt x="76265" y="109213"/>
                  </a:cubicBezTo>
                  <a:cubicBezTo>
                    <a:pt x="76987" y="111910"/>
                    <a:pt x="76987" y="111910"/>
                    <a:pt x="76987" y="111910"/>
                  </a:cubicBezTo>
                  <a:cubicBezTo>
                    <a:pt x="79518" y="109213"/>
                    <a:pt x="79518" y="109213"/>
                    <a:pt x="79518" y="109213"/>
                  </a:cubicBezTo>
                  <a:cubicBezTo>
                    <a:pt x="80240" y="110561"/>
                    <a:pt x="80240" y="110561"/>
                    <a:pt x="80240" y="110561"/>
                  </a:cubicBezTo>
                  <a:cubicBezTo>
                    <a:pt x="80602" y="114606"/>
                    <a:pt x="80602" y="114606"/>
                    <a:pt x="80602" y="114606"/>
                  </a:cubicBezTo>
                  <a:cubicBezTo>
                    <a:pt x="81325" y="113932"/>
                    <a:pt x="81325" y="113932"/>
                    <a:pt x="81325" y="113932"/>
                  </a:cubicBezTo>
                  <a:cubicBezTo>
                    <a:pt x="82409" y="110561"/>
                    <a:pt x="82409" y="110561"/>
                    <a:pt x="82409" y="110561"/>
                  </a:cubicBezTo>
                  <a:cubicBezTo>
                    <a:pt x="84216" y="109887"/>
                    <a:pt x="84216" y="109887"/>
                    <a:pt x="84216" y="109887"/>
                  </a:cubicBezTo>
                  <a:cubicBezTo>
                    <a:pt x="86385" y="111910"/>
                    <a:pt x="86385" y="111910"/>
                    <a:pt x="86385" y="111910"/>
                  </a:cubicBezTo>
                  <a:cubicBezTo>
                    <a:pt x="89638" y="111235"/>
                    <a:pt x="89638" y="111235"/>
                    <a:pt x="89638" y="111235"/>
                  </a:cubicBezTo>
                  <a:cubicBezTo>
                    <a:pt x="91084" y="113932"/>
                    <a:pt x="91084" y="113932"/>
                    <a:pt x="91084" y="113932"/>
                  </a:cubicBezTo>
                  <a:cubicBezTo>
                    <a:pt x="91807" y="115955"/>
                    <a:pt x="91807" y="115955"/>
                    <a:pt x="91807" y="115955"/>
                  </a:cubicBezTo>
                  <a:cubicBezTo>
                    <a:pt x="93614" y="115280"/>
                    <a:pt x="93614" y="115280"/>
                    <a:pt x="93614" y="115280"/>
                  </a:cubicBezTo>
                  <a:cubicBezTo>
                    <a:pt x="95421" y="112584"/>
                    <a:pt x="95421" y="112584"/>
                    <a:pt x="95421" y="112584"/>
                  </a:cubicBezTo>
                  <a:cubicBezTo>
                    <a:pt x="96506" y="110561"/>
                    <a:pt x="96506" y="110561"/>
                    <a:pt x="96506" y="110561"/>
                  </a:cubicBezTo>
                  <a:cubicBezTo>
                    <a:pt x="97951" y="110561"/>
                    <a:pt x="97951" y="110561"/>
                    <a:pt x="97951" y="110561"/>
                  </a:cubicBezTo>
                  <a:cubicBezTo>
                    <a:pt x="99397" y="111910"/>
                    <a:pt x="99397" y="111910"/>
                    <a:pt x="99397" y="111910"/>
                  </a:cubicBezTo>
                  <a:cubicBezTo>
                    <a:pt x="100481" y="111235"/>
                    <a:pt x="100481" y="111235"/>
                    <a:pt x="100481" y="111235"/>
                  </a:cubicBezTo>
                  <a:cubicBezTo>
                    <a:pt x="101927" y="109213"/>
                    <a:pt x="101927" y="109213"/>
                    <a:pt x="101927" y="109213"/>
                  </a:cubicBezTo>
                  <a:cubicBezTo>
                    <a:pt x="104096" y="109887"/>
                    <a:pt x="104096" y="109887"/>
                    <a:pt x="104096" y="109887"/>
                  </a:cubicBezTo>
                  <a:cubicBezTo>
                    <a:pt x="105180" y="110561"/>
                    <a:pt x="105180" y="110561"/>
                    <a:pt x="105180" y="110561"/>
                  </a:cubicBezTo>
                  <a:cubicBezTo>
                    <a:pt x="108433" y="108539"/>
                    <a:pt x="108433" y="108539"/>
                    <a:pt x="108433" y="108539"/>
                  </a:cubicBezTo>
                  <a:cubicBezTo>
                    <a:pt x="110602" y="109887"/>
                    <a:pt x="110602" y="109887"/>
                    <a:pt x="110602" y="109887"/>
                  </a:cubicBezTo>
                  <a:cubicBezTo>
                    <a:pt x="112409" y="113258"/>
                    <a:pt x="112409" y="113258"/>
                    <a:pt x="112409" y="113258"/>
                  </a:cubicBezTo>
                  <a:cubicBezTo>
                    <a:pt x="114939" y="116629"/>
                    <a:pt x="114939" y="116629"/>
                    <a:pt x="114939" y="116629"/>
                  </a:cubicBezTo>
                  <a:cubicBezTo>
                    <a:pt x="117108" y="116629"/>
                    <a:pt x="117108" y="116629"/>
                    <a:pt x="117108" y="116629"/>
                  </a:cubicBezTo>
                  <a:cubicBezTo>
                    <a:pt x="118554" y="118651"/>
                    <a:pt x="118554" y="118651"/>
                    <a:pt x="118554" y="118651"/>
                  </a:cubicBezTo>
                  <a:cubicBezTo>
                    <a:pt x="119638" y="120000"/>
                    <a:pt x="119638" y="120000"/>
                    <a:pt x="119638" y="120000"/>
                  </a:cubicBezTo>
                  <a:cubicBezTo>
                    <a:pt x="119999" y="59325"/>
                    <a:pt x="119999" y="59325"/>
                    <a:pt x="119999" y="59325"/>
                  </a:cubicBezTo>
                  <a:cubicBezTo>
                    <a:pt x="117108" y="24943"/>
                    <a:pt x="117108" y="24943"/>
                    <a:pt x="117108" y="24943"/>
                  </a:cubicBezTo>
                  <a:cubicBezTo>
                    <a:pt x="117108" y="8089"/>
                    <a:pt x="117108" y="8089"/>
                    <a:pt x="117108" y="8089"/>
                  </a:cubicBezTo>
                  <a:cubicBezTo>
                    <a:pt x="117108" y="8089"/>
                    <a:pt x="76265" y="6741"/>
                    <a:pt x="63253" y="6067"/>
                  </a:cubicBezTo>
                  <a:cubicBezTo>
                    <a:pt x="47349" y="4719"/>
                    <a:pt x="1445" y="0"/>
                    <a:pt x="1445" y="0"/>
                  </a:cubicBezTo>
                  <a:cubicBezTo>
                    <a:pt x="1084" y="16853"/>
                    <a:pt x="1084" y="16853"/>
                    <a:pt x="1084" y="16853"/>
                  </a:cubicBezTo>
                  <a:lnTo>
                    <a:pt x="0" y="16853"/>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 name="Shape 1391"/>
            <p:cNvSpPr/>
            <p:nvPr/>
          </p:nvSpPr>
          <p:spPr>
            <a:xfrm>
              <a:off x="2426526" y="3504312"/>
              <a:ext cx="713065" cy="395587"/>
            </a:xfrm>
            <a:custGeom>
              <a:avLst/>
              <a:gdLst/>
              <a:ahLst/>
              <a:cxnLst/>
              <a:rect l="0" t="0" r="0" b="0"/>
              <a:pathLst>
                <a:path w="120000" h="120000" extrusionOk="0">
                  <a:moveTo>
                    <a:pt x="120000" y="120000"/>
                  </a:moveTo>
                  <a:cubicBezTo>
                    <a:pt x="120000" y="40000"/>
                    <a:pt x="120000" y="40000"/>
                    <a:pt x="120000" y="40000"/>
                  </a:cubicBezTo>
                  <a:cubicBezTo>
                    <a:pt x="117446" y="37692"/>
                    <a:pt x="117446" y="37692"/>
                    <a:pt x="117446" y="37692"/>
                  </a:cubicBezTo>
                  <a:cubicBezTo>
                    <a:pt x="116170" y="36153"/>
                    <a:pt x="116170" y="36153"/>
                    <a:pt x="116170" y="36153"/>
                  </a:cubicBezTo>
                  <a:cubicBezTo>
                    <a:pt x="115319" y="31538"/>
                    <a:pt x="115319" y="31538"/>
                    <a:pt x="115319" y="31538"/>
                  </a:cubicBezTo>
                  <a:cubicBezTo>
                    <a:pt x="112765" y="26923"/>
                    <a:pt x="112765" y="26923"/>
                    <a:pt x="112765" y="26923"/>
                  </a:cubicBezTo>
                  <a:cubicBezTo>
                    <a:pt x="114042" y="23076"/>
                    <a:pt x="114042" y="23076"/>
                    <a:pt x="114042" y="23076"/>
                  </a:cubicBezTo>
                  <a:cubicBezTo>
                    <a:pt x="115319" y="18461"/>
                    <a:pt x="115319" y="18461"/>
                    <a:pt x="115319" y="18461"/>
                  </a:cubicBezTo>
                  <a:cubicBezTo>
                    <a:pt x="115319" y="14615"/>
                    <a:pt x="115319" y="14615"/>
                    <a:pt x="115319" y="14615"/>
                  </a:cubicBezTo>
                  <a:cubicBezTo>
                    <a:pt x="114468" y="14615"/>
                    <a:pt x="114468" y="14615"/>
                    <a:pt x="114468" y="14615"/>
                  </a:cubicBezTo>
                  <a:cubicBezTo>
                    <a:pt x="110638" y="14615"/>
                    <a:pt x="110638" y="14615"/>
                    <a:pt x="110638" y="14615"/>
                  </a:cubicBezTo>
                  <a:cubicBezTo>
                    <a:pt x="109787" y="11538"/>
                    <a:pt x="109787" y="11538"/>
                    <a:pt x="109787" y="11538"/>
                  </a:cubicBezTo>
                  <a:cubicBezTo>
                    <a:pt x="108085" y="6923"/>
                    <a:pt x="108085" y="6923"/>
                    <a:pt x="108085" y="6923"/>
                  </a:cubicBezTo>
                  <a:cubicBezTo>
                    <a:pt x="108085" y="6923"/>
                    <a:pt x="79574" y="5384"/>
                    <a:pt x="70212" y="4615"/>
                  </a:cubicBezTo>
                  <a:cubicBezTo>
                    <a:pt x="53617" y="3846"/>
                    <a:pt x="4255" y="0"/>
                    <a:pt x="4255" y="0"/>
                  </a:cubicBezTo>
                  <a:cubicBezTo>
                    <a:pt x="0" y="112307"/>
                    <a:pt x="0" y="112307"/>
                    <a:pt x="0" y="112307"/>
                  </a:cubicBezTo>
                  <a:cubicBezTo>
                    <a:pt x="17446" y="113846"/>
                    <a:pt x="44255" y="116153"/>
                    <a:pt x="56595" y="117692"/>
                  </a:cubicBezTo>
                  <a:cubicBezTo>
                    <a:pt x="71914" y="118461"/>
                    <a:pt x="120000" y="120000"/>
                    <a:pt x="120000" y="120000"/>
                  </a:cubicBezTo>
                  <a:close/>
                </a:path>
              </a:pathLst>
            </a:custGeom>
            <a:solidFill>
              <a:schemeClr val="bg1">
                <a:lumMod val="6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 name="Shape 1392"/>
            <p:cNvSpPr/>
            <p:nvPr/>
          </p:nvSpPr>
          <p:spPr>
            <a:xfrm>
              <a:off x="2276724" y="3126708"/>
              <a:ext cx="793959" cy="401579"/>
            </a:xfrm>
            <a:custGeom>
              <a:avLst/>
              <a:gdLst/>
              <a:ahLst/>
              <a:cxnLst/>
              <a:rect l="0" t="0" r="0" b="0"/>
              <a:pathLst>
                <a:path w="120000" h="120000" extrusionOk="0">
                  <a:moveTo>
                    <a:pt x="120000" y="120000"/>
                  </a:moveTo>
                  <a:cubicBezTo>
                    <a:pt x="120000" y="120000"/>
                    <a:pt x="120000" y="120000"/>
                    <a:pt x="120000" y="120000"/>
                  </a:cubicBezTo>
                  <a:cubicBezTo>
                    <a:pt x="120000" y="120000"/>
                    <a:pt x="120000" y="120000"/>
                    <a:pt x="120000" y="120000"/>
                  </a:cubicBezTo>
                  <a:cubicBezTo>
                    <a:pt x="119233" y="116962"/>
                    <a:pt x="119233" y="116962"/>
                    <a:pt x="119233" y="116962"/>
                  </a:cubicBezTo>
                  <a:cubicBezTo>
                    <a:pt x="118849" y="112405"/>
                    <a:pt x="118849" y="112405"/>
                    <a:pt x="118849" y="112405"/>
                  </a:cubicBezTo>
                  <a:cubicBezTo>
                    <a:pt x="118849" y="112405"/>
                    <a:pt x="116932" y="111645"/>
                    <a:pt x="116549" y="110886"/>
                  </a:cubicBezTo>
                  <a:cubicBezTo>
                    <a:pt x="116166" y="110126"/>
                    <a:pt x="116549" y="110126"/>
                    <a:pt x="116549" y="110126"/>
                  </a:cubicBezTo>
                  <a:cubicBezTo>
                    <a:pt x="115782" y="107848"/>
                    <a:pt x="115782" y="107848"/>
                    <a:pt x="115782" y="107848"/>
                  </a:cubicBezTo>
                  <a:cubicBezTo>
                    <a:pt x="116549" y="106329"/>
                    <a:pt x="116549" y="106329"/>
                    <a:pt x="116549" y="106329"/>
                  </a:cubicBezTo>
                  <a:cubicBezTo>
                    <a:pt x="116166" y="102531"/>
                    <a:pt x="116166" y="102531"/>
                    <a:pt x="116166" y="102531"/>
                  </a:cubicBezTo>
                  <a:cubicBezTo>
                    <a:pt x="115015" y="101012"/>
                    <a:pt x="115015" y="101012"/>
                    <a:pt x="115015" y="101012"/>
                  </a:cubicBezTo>
                  <a:cubicBezTo>
                    <a:pt x="114632" y="98734"/>
                    <a:pt x="114632" y="98734"/>
                    <a:pt x="114632" y="98734"/>
                  </a:cubicBezTo>
                  <a:cubicBezTo>
                    <a:pt x="113865" y="93417"/>
                    <a:pt x="113865" y="93417"/>
                    <a:pt x="113865" y="93417"/>
                  </a:cubicBezTo>
                  <a:cubicBezTo>
                    <a:pt x="113865" y="85822"/>
                    <a:pt x="113865" y="85822"/>
                    <a:pt x="113865" y="85822"/>
                  </a:cubicBezTo>
                  <a:cubicBezTo>
                    <a:pt x="113482" y="84303"/>
                    <a:pt x="113482" y="84303"/>
                    <a:pt x="113482" y="84303"/>
                  </a:cubicBezTo>
                  <a:cubicBezTo>
                    <a:pt x="112715" y="82025"/>
                    <a:pt x="112715" y="82025"/>
                    <a:pt x="112715" y="82025"/>
                  </a:cubicBezTo>
                  <a:cubicBezTo>
                    <a:pt x="113099" y="78987"/>
                    <a:pt x="113099" y="78987"/>
                    <a:pt x="113099" y="78987"/>
                  </a:cubicBezTo>
                  <a:cubicBezTo>
                    <a:pt x="113099" y="71392"/>
                    <a:pt x="113099" y="71392"/>
                    <a:pt x="113099" y="71392"/>
                  </a:cubicBezTo>
                  <a:cubicBezTo>
                    <a:pt x="112332" y="66075"/>
                    <a:pt x="112332" y="66075"/>
                    <a:pt x="112332" y="66075"/>
                  </a:cubicBezTo>
                  <a:cubicBezTo>
                    <a:pt x="111565" y="64556"/>
                    <a:pt x="111565" y="64556"/>
                    <a:pt x="111565" y="64556"/>
                  </a:cubicBezTo>
                  <a:cubicBezTo>
                    <a:pt x="110798" y="64556"/>
                    <a:pt x="110798" y="64556"/>
                    <a:pt x="110798" y="64556"/>
                  </a:cubicBezTo>
                  <a:cubicBezTo>
                    <a:pt x="110415" y="63037"/>
                    <a:pt x="110415" y="63037"/>
                    <a:pt x="110415" y="63037"/>
                  </a:cubicBezTo>
                  <a:cubicBezTo>
                    <a:pt x="110031" y="59240"/>
                    <a:pt x="110031" y="59240"/>
                    <a:pt x="110031" y="59240"/>
                  </a:cubicBezTo>
                  <a:cubicBezTo>
                    <a:pt x="109648" y="56202"/>
                    <a:pt x="109648" y="56202"/>
                    <a:pt x="109648" y="56202"/>
                  </a:cubicBezTo>
                  <a:cubicBezTo>
                    <a:pt x="110798" y="55443"/>
                    <a:pt x="110798" y="55443"/>
                    <a:pt x="110798" y="55443"/>
                  </a:cubicBezTo>
                  <a:cubicBezTo>
                    <a:pt x="110798" y="54683"/>
                    <a:pt x="110798" y="54683"/>
                    <a:pt x="110798" y="54683"/>
                  </a:cubicBezTo>
                  <a:cubicBezTo>
                    <a:pt x="110415" y="53924"/>
                    <a:pt x="110415" y="53924"/>
                    <a:pt x="110415" y="53924"/>
                  </a:cubicBezTo>
                  <a:cubicBezTo>
                    <a:pt x="110031" y="51645"/>
                    <a:pt x="110031" y="51645"/>
                    <a:pt x="110031" y="51645"/>
                  </a:cubicBezTo>
                  <a:cubicBezTo>
                    <a:pt x="109265" y="49367"/>
                    <a:pt x="109265" y="49367"/>
                    <a:pt x="109265" y="49367"/>
                  </a:cubicBezTo>
                  <a:cubicBezTo>
                    <a:pt x="108498" y="45569"/>
                    <a:pt x="108498" y="45569"/>
                    <a:pt x="108498" y="45569"/>
                  </a:cubicBezTo>
                  <a:cubicBezTo>
                    <a:pt x="107731" y="41012"/>
                    <a:pt x="107731" y="41012"/>
                    <a:pt x="107731" y="41012"/>
                  </a:cubicBezTo>
                  <a:cubicBezTo>
                    <a:pt x="106581" y="37215"/>
                    <a:pt x="106581" y="37215"/>
                    <a:pt x="106581" y="37215"/>
                  </a:cubicBezTo>
                  <a:cubicBezTo>
                    <a:pt x="105431" y="30379"/>
                    <a:pt x="105431" y="30379"/>
                    <a:pt x="105431" y="30379"/>
                  </a:cubicBezTo>
                  <a:cubicBezTo>
                    <a:pt x="104281" y="27341"/>
                    <a:pt x="104281" y="27341"/>
                    <a:pt x="104281" y="27341"/>
                  </a:cubicBezTo>
                  <a:cubicBezTo>
                    <a:pt x="103897" y="26582"/>
                    <a:pt x="103897" y="26582"/>
                    <a:pt x="103897" y="26582"/>
                  </a:cubicBezTo>
                  <a:cubicBezTo>
                    <a:pt x="102364" y="24303"/>
                    <a:pt x="102364" y="24303"/>
                    <a:pt x="102364" y="24303"/>
                  </a:cubicBezTo>
                  <a:cubicBezTo>
                    <a:pt x="99680" y="20506"/>
                    <a:pt x="99680" y="20506"/>
                    <a:pt x="99680" y="20506"/>
                  </a:cubicBezTo>
                  <a:cubicBezTo>
                    <a:pt x="97763" y="18987"/>
                    <a:pt x="97763" y="18987"/>
                    <a:pt x="97763" y="18987"/>
                  </a:cubicBezTo>
                  <a:cubicBezTo>
                    <a:pt x="95846" y="17468"/>
                    <a:pt x="95846" y="17468"/>
                    <a:pt x="95846" y="17468"/>
                  </a:cubicBezTo>
                  <a:cubicBezTo>
                    <a:pt x="94313" y="14430"/>
                    <a:pt x="94313" y="14430"/>
                    <a:pt x="94313" y="14430"/>
                  </a:cubicBezTo>
                  <a:cubicBezTo>
                    <a:pt x="91629" y="13670"/>
                    <a:pt x="91629" y="13670"/>
                    <a:pt x="91629" y="13670"/>
                  </a:cubicBezTo>
                  <a:cubicBezTo>
                    <a:pt x="88178" y="14430"/>
                    <a:pt x="88178" y="14430"/>
                    <a:pt x="88178" y="14430"/>
                  </a:cubicBezTo>
                  <a:cubicBezTo>
                    <a:pt x="87028" y="14430"/>
                    <a:pt x="87028" y="14430"/>
                    <a:pt x="87028" y="14430"/>
                  </a:cubicBezTo>
                  <a:cubicBezTo>
                    <a:pt x="85878" y="15189"/>
                    <a:pt x="85878" y="15189"/>
                    <a:pt x="85878" y="15189"/>
                  </a:cubicBezTo>
                  <a:cubicBezTo>
                    <a:pt x="85111" y="16708"/>
                    <a:pt x="85111" y="16708"/>
                    <a:pt x="85111" y="16708"/>
                  </a:cubicBezTo>
                  <a:cubicBezTo>
                    <a:pt x="83961" y="15949"/>
                    <a:pt x="83961" y="15949"/>
                    <a:pt x="83961" y="15949"/>
                  </a:cubicBezTo>
                  <a:cubicBezTo>
                    <a:pt x="82811" y="14430"/>
                    <a:pt x="82811" y="14430"/>
                    <a:pt x="82811" y="14430"/>
                  </a:cubicBezTo>
                  <a:cubicBezTo>
                    <a:pt x="80511" y="12151"/>
                    <a:pt x="80511" y="12151"/>
                    <a:pt x="80511" y="12151"/>
                  </a:cubicBezTo>
                  <a:cubicBezTo>
                    <a:pt x="77444" y="9113"/>
                    <a:pt x="77444" y="9113"/>
                    <a:pt x="77444" y="9113"/>
                  </a:cubicBezTo>
                  <a:cubicBezTo>
                    <a:pt x="3833" y="0"/>
                    <a:pt x="3833" y="0"/>
                    <a:pt x="3833" y="0"/>
                  </a:cubicBezTo>
                  <a:cubicBezTo>
                    <a:pt x="0" y="72151"/>
                    <a:pt x="0" y="72151"/>
                    <a:pt x="0" y="72151"/>
                  </a:cubicBezTo>
                  <a:cubicBezTo>
                    <a:pt x="27987" y="77468"/>
                    <a:pt x="27987" y="77468"/>
                    <a:pt x="27987" y="77468"/>
                  </a:cubicBezTo>
                  <a:cubicBezTo>
                    <a:pt x="26453" y="113164"/>
                    <a:pt x="26453" y="113164"/>
                    <a:pt x="26453" y="113164"/>
                  </a:cubicBezTo>
                  <a:cubicBezTo>
                    <a:pt x="26453" y="113164"/>
                    <a:pt x="26453" y="113164"/>
                    <a:pt x="26453" y="113164"/>
                  </a:cubicBezTo>
                  <a:cubicBezTo>
                    <a:pt x="28753" y="113164"/>
                    <a:pt x="71309" y="116962"/>
                    <a:pt x="85878" y="117721"/>
                  </a:cubicBezTo>
                  <a:cubicBezTo>
                    <a:pt x="94313" y="118481"/>
                    <a:pt x="120000" y="120000"/>
                    <a:pt x="120000" y="120000"/>
                  </a:cubicBezTo>
                  <a:close/>
                </a:path>
              </a:pathLst>
            </a:custGeom>
            <a:solidFill>
              <a:schemeClr val="bg1">
                <a:lumMod val="6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 name="Shape 1393"/>
            <p:cNvSpPr/>
            <p:nvPr/>
          </p:nvSpPr>
          <p:spPr>
            <a:xfrm>
              <a:off x="2300691" y="2767084"/>
              <a:ext cx="683107" cy="455523"/>
            </a:xfrm>
            <a:custGeom>
              <a:avLst/>
              <a:gdLst/>
              <a:ahLst/>
              <a:cxnLst/>
              <a:rect l="0" t="0" r="0" b="0"/>
              <a:pathLst>
                <a:path w="120000" h="120000" extrusionOk="0">
                  <a:moveTo>
                    <a:pt x="89219" y="105333"/>
                  </a:moveTo>
                  <a:cubicBezTo>
                    <a:pt x="91895" y="107333"/>
                    <a:pt x="91895" y="107333"/>
                    <a:pt x="91895" y="107333"/>
                  </a:cubicBezTo>
                  <a:cubicBezTo>
                    <a:pt x="93234" y="108666"/>
                    <a:pt x="93234" y="108666"/>
                    <a:pt x="93234" y="108666"/>
                  </a:cubicBezTo>
                  <a:cubicBezTo>
                    <a:pt x="94572" y="109333"/>
                    <a:pt x="94572" y="109333"/>
                    <a:pt x="94572" y="109333"/>
                  </a:cubicBezTo>
                  <a:cubicBezTo>
                    <a:pt x="95464" y="108000"/>
                    <a:pt x="95464" y="108000"/>
                    <a:pt x="95464" y="108000"/>
                  </a:cubicBezTo>
                  <a:cubicBezTo>
                    <a:pt x="96802" y="107333"/>
                    <a:pt x="96802" y="107333"/>
                    <a:pt x="96802" y="107333"/>
                  </a:cubicBezTo>
                  <a:cubicBezTo>
                    <a:pt x="98141" y="107333"/>
                    <a:pt x="98141" y="107333"/>
                    <a:pt x="98141" y="107333"/>
                  </a:cubicBezTo>
                  <a:cubicBezTo>
                    <a:pt x="102156" y="106666"/>
                    <a:pt x="102156" y="106666"/>
                    <a:pt x="102156" y="106666"/>
                  </a:cubicBezTo>
                  <a:cubicBezTo>
                    <a:pt x="105278" y="107333"/>
                    <a:pt x="105278" y="107333"/>
                    <a:pt x="105278" y="107333"/>
                  </a:cubicBezTo>
                  <a:cubicBezTo>
                    <a:pt x="107063" y="110000"/>
                    <a:pt x="107063" y="110000"/>
                    <a:pt x="107063" y="110000"/>
                  </a:cubicBezTo>
                  <a:cubicBezTo>
                    <a:pt x="109293" y="111333"/>
                    <a:pt x="109293" y="111333"/>
                    <a:pt x="109293" y="111333"/>
                  </a:cubicBezTo>
                  <a:cubicBezTo>
                    <a:pt x="111524" y="112666"/>
                    <a:pt x="111524" y="112666"/>
                    <a:pt x="111524" y="112666"/>
                  </a:cubicBezTo>
                  <a:cubicBezTo>
                    <a:pt x="114646" y="116000"/>
                    <a:pt x="114646" y="116000"/>
                    <a:pt x="114646" y="116000"/>
                  </a:cubicBezTo>
                  <a:cubicBezTo>
                    <a:pt x="116431" y="118000"/>
                    <a:pt x="116431" y="118000"/>
                    <a:pt x="116431" y="118000"/>
                  </a:cubicBezTo>
                  <a:cubicBezTo>
                    <a:pt x="116877" y="118666"/>
                    <a:pt x="116877" y="118666"/>
                    <a:pt x="116877" y="118666"/>
                  </a:cubicBezTo>
                  <a:cubicBezTo>
                    <a:pt x="117323" y="120000"/>
                    <a:pt x="117323" y="120000"/>
                    <a:pt x="117323" y="120000"/>
                  </a:cubicBezTo>
                  <a:cubicBezTo>
                    <a:pt x="117323" y="120000"/>
                    <a:pt x="117323" y="120000"/>
                    <a:pt x="117323" y="120000"/>
                  </a:cubicBezTo>
                  <a:cubicBezTo>
                    <a:pt x="117323" y="118000"/>
                    <a:pt x="117323" y="118000"/>
                    <a:pt x="117323" y="118000"/>
                  </a:cubicBezTo>
                  <a:cubicBezTo>
                    <a:pt x="117323" y="115333"/>
                    <a:pt x="117323" y="115333"/>
                    <a:pt x="117323" y="115333"/>
                  </a:cubicBezTo>
                  <a:cubicBezTo>
                    <a:pt x="115539" y="113333"/>
                    <a:pt x="115539" y="113333"/>
                    <a:pt x="115539" y="113333"/>
                  </a:cubicBezTo>
                  <a:cubicBezTo>
                    <a:pt x="115539" y="111333"/>
                    <a:pt x="115539" y="111333"/>
                    <a:pt x="115539" y="111333"/>
                  </a:cubicBezTo>
                  <a:cubicBezTo>
                    <a:pt x="115985" y="109333"/>
                    <a:pt x="115985" y="109333"/>
                    <a:pt x="115985" y="109333"/>
                  </a:cubicBezTo>
                  <a:cubicBezTo>
                    <a:pt x="117323" y="108666"/>
                    <a:pt x="117323" y="108666"/>
                    <a:pt x="117323" y="108666"/>
                  </a:cubicBezTo>
                  <a:cubicBezTo>
                    <a:pt x="117323" y="104000"/>
                    <a:pt x="117323" y="104000"/>
                    <a:pt x="117323" y="104000"/>
                  </a:cubicBezTo>
                  <a:cubicBezTo>
                    <a:pt x="117769" y="102000"/>
                    <a:pt x="117769" y="102000"/>
                    <a:pt x="117769" y="102000"/>
                  </a:cubicBezTo>
                  <a:cubicBezTo>
                    <a:pt x="118661" y="101333"/>
                    <a:pt x="118661" y="101333"/>
                    <a:pt x="118661" y="101333"/>
                  </a:cubicBezTo>
                  <a:cubicBezTo>
                    <a:pt x="118661" y="98666"/>
                    <a:pt x="118661" y="98666"/>
                    <a:pt x="118661" y="98666"/>
                  </a:cubicBezTo>
                  <a:cubicBezTo>
                    <a:pt x="117769" y="95333"/>
                    <a:pt x="117769" y="95333"/>
                    <a:pt x="117769" y="95333"/>
                  </a:cubicBezTo>
                  <a:cubicBezTo>
                    <a:pt x="116877" y="94666"/>
                    <a:pt x="116877" y="94666"/>
                    <a:pt x="116877" y="94666"/>
                  </a:cubicBezTo>
                  <a:cubicBezTo>
                    <a:pt x="117323" y="91333"/>
                    <a:pt x="117323" y="91333"/>
                    <a:pt x="117323" y="91333"/>
                  </a:cubicBezTo>
                  <a:cubicBezTo>
                    <a:pt x="117323" y="89333"/>
                    <a:pt x="117323" y="89333"/>
                    <a:pt x="117323" y="89333"/>
                  </a:cubicBezTo>
                  <a:cubicBezTo>
                    <a:pt x="118661" y="89333"/>
                    <a:pt x="118661" y="89333"/>
                    <a:pt x="118661" y="89333"/>
                  </a:cubicBezTo>
                  <a:cubicBezTo>
                    <a:pt x="120000" y="31333"/>
                    <a:pt x="120000" y="31333"/>
                    <a:pt x="120000" y="31333"/>
                  </a:cubicBezTo>
                  <a:cubicBezTo>
                    <a:pt x="118661" y="29333"/>
                    <a:pt x="118661" y="29333"/>
                    <a:pt x="118661" y="29333"/>
                  </a:cubicBezTo>
                  <a:cubicBezTo>
                    <a:pt x="117769" y="27333"/>
                    <a:pt x="117769" y="27333"/>
                    <a:pt x="117769" y="27333"/>
                  </a:cubicBezTo>
                  <a:cubicBezTo>
                    <a:pt x="115539" y="26000"/>
                    <a:pt x="115539" y="26000"/>
                    <a:pt x="115539" y="26000"/>
                  </a:cubicBezTo>
                  <a:cubicBezTo>
                    <a:pt x="115092" y="24000"/>
                    <a:pt x="115092" y="24000"/>
                    <a:pt x="115092" y="24000"/>
                  </a:cubicBezTo>
                  <a:cubicBezTo>
                    <a:pt x="113754" y="22000"/>
                    <a:pt x="113754" y="22000"/>
                    <a:pt x="113754" y="22000"/>
                  </a:cubicBezTo>
                  <a:cubicBezTo>
                    <a:pt x="113308" y="20666"/>
                    <a:pt x="113308" y="20666"/>
                    <a:pt x="113308" y="20666"/>
                  </a:cubicBezTo>
                  <a:cubicBezTo>
                    <a:pt x="113308" y="19333"/>
                    <a:pt x="113308" y="19333"/>
                    <a:pt x="113308" y="19333"/>
                  </a:cubicBezTo>
                  <a:cubicBezTo>
                    <a:pt x="113308" y="18000"/>
                    <a:pt x="113308" y="18000"/>
                    <a:pt x="113308" y="18000"/>
                  </a:cubicBezTo>
                  <a:cubicBezTo>
                    <a:pt x="114646" y="16000"/>
                    <a:pt x="114646" y="16000"/>
                    <a:pt x="114646" y="16000"/>
                  </a:cubicBezTo>
                  <a:cubicBezTo>
                    <a:pt x="115985" y="14000"/>
                    <a:pt x="115985" y="14000"/>
                    <a:pt x="115985" y="14000"/>
                  </a:cubicBezTo>
                  <a:cubicBezTo>
                    <a:pt x="117769" y="11333"/>
                    <a:pt x="117769" y="11333"/>
                    <a:pt x="117769" y="11333"/>
                  </a:cubicBezTo>
                  <a:cubicBezTo>
                    <a:pt x="117323" y="10000"/>
                    <a:pt x="117323" y="10000"/>
                    <a:pt x="117323" y="10000"/>
                  </a:cubicBezTo>
                  <a:cubicBezTo>
                    <a:pt x="117323" y="9333"/>
                    <a:pt x="117323" y="9333"/>
                    <a:pt x="117323" y="9333"/>
                  </a:cubicBezTo>
                  <a:cubicBezTo>
                    <a:pt x="117323" y="9333"/>
                    <a:pt x="74498" y="6666"/>
                    <a:pt x="60669" y="5333"/>
                  </a:cubicBezTo>
                  <a:cubicBezTo>
                    <a:pt x="46840" y="4000"/>
                    <a:pt x="6245" y="0"/>
                    <a:pt x="6245" y="0"/>
                  </a:cubicBezTo>
                  <a:cubicBezTo>
                    <a:pt x="0" y="94666"/>
                    <a:pt x="0" y="94666"/>
                    <a:pt x="0" y="94666"/>
                  </a:cubicBezTo>
                  <a:cubicBezTo>
                    <a:pt x="85650" y="102666"/>
                    <a:pt x="85650" y="102666"/>
                    <a:pt x="85650" y="102666"/>
                  </a:cubicBezTo>
                  <a:lnTo>
                    <a:pt x="89219" y="105333"/>
                  </a:lnTo>
                  <a:close/>
                </a:path>
              </a:pathLst>
            </a:custGeom>
            <a:solidFill>
              <a:schemeClr val="bg1">
                <a:lumMod val="6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6" name="Shape 1394"/>
            <p:cNvSpPr/>
            <p:nvPr/>
          </p:nvSpPr>
          <p:spPr>
            <a:xfrm>
              <a:off x="1632236" y="2800048"/>
              <a:ext cx="686102" cy="566407"/>
            </a:xfrm>
            <a:custGeom>
              <a:avLst/>
              <a:gdLst/>
              <a:ahLst/>
              <a:cxnLst/>
              <a:rect l="0" t="0" r="0" b="0"/>
              <a:pathLst>
                <a:path w="120000" h="120000" extrusionOk="0">
                  <a:moveTo>
                    <a:pt x="119999" y="17142"/>
                  </a:moveTo>
                  <a:lnTo>
                    <a:pt x="119475" y="17142"/>
                  </a:lnTo>
                  <a:lnTo>
                    <a:pt x="14672" y="0"/>
                  </a:lnTo>
                  <a:lnTo>
                    <a:pt x="12576" y="14603"/>
                  </a:lnTo>
                  <a:lnTo>
                    <a:pt x="3668" y="77460"/>
                  </a:lnTo>
                  <a:lnTo>
                    <a:pt x="0" y="102857"/>
                  </a:lnTo>
                  <a:lnTo>
                    <a:pt x="31965" y="109206"/>
                  </a:lnTo>
                  <a:lnTo>
                    <a:pt x="111091" y="120000"/>
                  </a:lnTo>
                  <a:lnTo>
                    <a:pt x="115283" y="69206"/>
                  </a:lnTo>
                  <a:lnTo>
                    <a:pt x="119999" y="17142"/>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7" name="Shape 1395"/>
            <p:cNvSpPr/>
            <p:nvPr/>
          </p:nvSpPr>
          <p:spPr>
            <a:xfrm>
              <a:off x="2336644" y="2392476"/>
              <a:ext cx="638165" cy="410573"/>
            </a:xfrm>
            <a:custGeom>
              <a:avLst/>
              <a:gdLst/>
              <a:ahLst/>
              <a:cxnLst/>
              <a:rect l="0" t="0" r="0" b="0"/>
              <a:pathLst>
                <a:path w="120000" h="120000" extrusionOk="0">
                  <a:moveTo>
                    <a:pt x="119043" y="119259"/>
                  </a:moveTo>
                  <a:cubicBezTo>
                    <a:pt x="119043" y="120000"/>
                    <a:pt x="119043" y="120000"/>
                    <a:pt x="119043" y="120000"/>
                  </a:cubicBezTo>
                  <a:cubicBezTo>
                    <a:pt x="119043" y="120000"/>
                    <a:pt x="119043" y="120000"/>
                    <a:pt x="119043" y="120000"/>
                  </a:cubicBezTo>
                  <a:cubicBezTo>
                    <a:pt x="120000" y="118518"/>
                    <a:pt x="120000" y="118518"/>
                    <a:pt x="120000" y="118518"/>
                  </a:cubicBezTo>
                  <a:cubicBezTo>
                    <a:pt x="120000" y="114814"/>
                    <a:pt x="120000" y="114814"/>
                    <a:pt x="120000" y="114814"/>
                  </a:cubicBezTo>
                  <a:cubicBezTo>
                    <a:pt x="120000" y="111111"/>
                    <a:pt x="120000" y="111111"/>
                    <a:pt x="120000" y="111111"/>
                  </a:cubicBezTo>
                  <a:cubicBezTo>
                    <a:pt x="119521" y="106666"/>
                    <a:pt x="119521" y="106666"/>
                    <a:pt x="119521" y="106666"/>
                  </a:cubicBezTo>
                  <a:cubicBezTo>
                    <a:pt x="118565" y="104444"/>
                    <a:pt x="118565" y="104444"/>
                    <a:pt x="118565" y="104444"/>
                  </a:cubicBezTo>
                  <a:cubicBezTo>
                    <a:pt x="117131" y="102222"/>
                    <a:pt x="117131" y="102222"/>
                    <a:pt x="117131" y="102222"/>
                  </a:cubicBezTo>
                  <a:cubicBezTo>
                    <a:pt x="117131" y="97037"/>
                    <a:pt x="117131" y="97037"/>
                    <a:pt x="117131" y="97037"/>
                  </a:cubicBezTo>
                  <a:cubicBezTo>
                    <a:pt x="116653" y="95555"/>
                    <a:pt x="116653" y="95555"/>
                    <a:pt x="116653" y="95555"/>
                  </a:cubicBezTo>
                  <a:cubicBezTo>
                    <a:pt x="115697" y="93333"/>
                    <a:pt x="115697" y="93333"/>
                    <a:pt x="115697" y="93333"/>
                  </a:cubicBezTo>
                  <a:cubicBezTo>
                    <a:pt x="115697" y="86666"/>
                    <a:pt x="115697" y="86666"/>
                    <a:pt x="115697" y="86666"/>
                  </a:cubicBezTo>
                  <a:cubicBezTo>
                    <a:pt x="115697" y="76296"/>
                    <a:pt x="115697" y="76296"/>
                    <a:pt x="115697" y="76296"/>
                  </a:cubicBezTo>
                  <a:cubicBezTo>
                    <a:pt x="115219" y="63703"/>
                    <a:pt x="115219" y="63703"/>
                    <a:pt x="115219" y="63703"/>
                  </a:cubicBezTo>
                  <a:cubicBezTo>
                    <a:pt x="115219" y="57037"/>
                    <a:pt x="115219" y="57037"/>
                    <a:pt x="115219" y="57037"/>
                  </a:cubicBezTo>
                  <a:cubicBezTo>
                    <a:pt x="113306" y="51851"/>
                    <a:pt x="113306" y="51851"/>
                    <a:pt x="113306" y="51851"/>
                  </a:cubicBezTo>
                  <a:cubicBezTo>
                    <a:pt x="111872" y="44444"/>
                    <a:pt x="111872" y="44444"/>
                    <a:pt x="111872" y="44444"/>
                  </a:cubicBezTo>
                  <a:cubicBezTo>
                    <a:pt x="110916" y="40000"/>
                    <a:pt x="110916" y="40000"/>
                    <a:pt x="110916" y="40000"/>
                  </a:cubicBezTo>
                  <a:cubicBezTo>
                    <a:pt x="111872" y="34814"/>
                    <a:pt x="111872" y="34814"/>
                    <a:pt x="111872" y="34814"/>
                  </a:cubicBezTo>
                  <a:cubicBezTo>
                    <a:pt x="111394" y="30370"/>
                    <a:pt x="111394" y="30370"/>
                    <a:pt x="111394" y="30370"/>
                  </a:cubicBezTo>
                  <a:cubicBezTo>
                    <a:pt x="110916" y="28888"/>
                    <a:pt x="110916" y="28888"/>
                    <a:pt x="110916" y="28888"/>
                  </a:cubicBezTo>
                  <a:cubicBezTo>
                    <a:pt x="110916" y="25185"/>
                    <a:pt x="110916" y="25185"/>
                    <a:pt x="110916" y="25185"/>
                  </a:cubicBezTo>
                  <a:cubicBezTo>
                    <a:pt x="110916" y="24444"/>
                    <a:pt x="110916" y="24444"/>
                    <a:pt x="110916" y="24444"/>
                  </a:cubicBezTo>
                  <a:cubicBezTo>
                    <a:pt x="111872" y="22962"/>
                    <a:pt x="111872" y="22962"/>
                    <a:pt x="111872" y="22962"/>
                  </a:cubicBezTo>
                  <a:cubicBezTo>
                    <a:pt x="112350" y="21481"/>
                    <a:pt x="112350" y="21481"/>
                    <a:pt x="112350" y="21481"/>
                  </a:cubicBezTo>
                  <a:cubicBezTo>
                    <a:pt x="112350" y="18518"/>
                    <a:pt x="112350" y="18518"/>
                    <a:pt x="112350" y="18518"/>
                  </a:cubicBezTo>
                  <a:cubicBezTo>
                    <a:pt x="110916" y="16296"/>
                    <a:pt x="110916" y="16296"/>
                    <a:pt x="110916" y="16296"/>
                  </a:cubicBezTo>
                  <a:cubicBezTo>
                    <a:pt x="110916" y="15555"/>
                    <a:pt x="110916" y="15555"/>
                    <a:pt x="110916" y="15555"/>
                  </a:cubicBezTo>
                  <a:cubicBezTo>
                    <a:pt x="110438" y="13333"/>
                    <a:pt x="110438" y="13333"/>
                    <a:pt x="110438" y="13333"/>
                  </a:cubicBezTo>
                  <a:cubicBezTo>
                    <a:pt x="109960" y="9629"/>
                    <a:pt x="109960" y="9629"/>
                    <a:pt x="109960" y="9629"/>
                  </a:cubicBezTo>
                  <a:cubicBezTo>
                    <a:pt x="109960" y="9629"/>
                    <a:pt x="62151" y="6666"/>
                    <a:pt x="46374" y="5185"/>
                  </a:cubicBezTo>
                  <a:cubicBezTo>
                    <a:pt x="36334" y="4444"/>
                    <a:pt x="6693" y="0"/>
                    <a:pt x="6693" y="0"/>
                  </a:cubicBezTo>
                  <a:cubicBezTo>
                    <a:pt x="0" y="108888"/>
                    <a:pt x="0" y="108888"/>
                    <a:pt x="0" y="108888"/>
                  </a:cubicBezTo>
                  <a:cubicBezTo>
                    <a:pt x="0" y="108888"/>
                    <a:pt x="43505" y="113333"/>
                    <a:pt x="58326" y="114814"/>
                  </a:cubicBezTo>
                  <a:cubicBezTo>
                    <a:pt x="73147" y="116296"/>
                    <a:pt x="119043" y="119259"/>
                    <a:pt x="119043" y="119259"/>
                  </a:cubicBezTo>
                  <a:close/>
                </a:path>
              </a:pathLst>
            </a:custGeom>
            <a:solidFill>
              <a:schemeClr val="bg1">
                <a:lumMod val="6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8" name="Shape 1396"/>
            <p:cNvSpPr/>
            <p:nvPr/>
          </p:nvSpPr>
          <p:spPr>
            <a:xfrm>
              <a:off x="1740095" y="3315511"/>
              <a:ext cx="713065" cy="560411"/>
            </a:xfrm>
            <a:custGeom>
              <a:avLst/>
              <a:gdLst/>
              <a:ahLst/>
              <a:cxnLst/>
              <a:rect l="0" t="0" r="0" b="0"/>
              <a:pathLst>
                <a:path w="120000" h="120000" extrusionOk="0">
                  <a:moveTo>
                    <a:pt x="114021" y="120000"/>
                  </a:moveTo>
                  <a:cubicBezTo>
                    <a:pt x="118291" y="40723"/>
                    <a:pt x="118291" y="40723"/>
                    <a:pt x="118291" y="40723"/>
                  </a:cubicBezTo>
                  <a:cubicBezTo>
                    <a:pt x="118291" y="40723"/>
                    <a:pt x="118291" y="40723"/>
                    <a:pt x="118291" y="40723"/>
                  </a:cubicBezTo>
                  <a:cubicBezTo>
                    <a:pt x="118291" y="40723"/>
                    <a:pt x="118291" y="40723"/>
                    <a:pt x="118291" y="40723"/>
                  </a:cubicBezTo>
                  <a:cubicBezTo>
                    <a:pt x="120000" y="15203"/>
                    <a:pt x="120000" y="15203"/>
                    <a:pt x="120000" y="15203"/>
                  </a:cubicBezTo>
                  <a:cubicBezTo>
                    <a:pt x="88825" y="11402"/>
                    <a:pt x="88825" y="11402"/>
                    <a:pt x="88825" y="11402"/>
                  </a:cubicBezTo>
                  <a:cubicBezTo>
                    <a:pt x="12811" y="0"/>
                    <a:pt x="12811" y="0"/>
                    <a:pt x="12811" y="0"/>
                  </a:cubicBezTo>
                  <a:cubicBezTo>
                    <a:pt x="0" y="104253"/>
                    <a:pt x="0" y="104253"/>
                    <a:pt x="0" y="104253"/>
                  </a:cubicBezTo>
                  <a:cubicBezTo>
                    <a:pt x="97793" y="118914"/>
                    <a:pt x="97793" y="118914"/>
                    <a:pt x="97793" y="118914"/>
                  </a:cubicBezTo>
                  <a:cubicBezTo>
                    <a:pt x="97793" y="118914"/>
                    <a:pt x="104626" y="119457"/>
                    <a:pt x="114021" y="120000"/>
                  </a:cubicBez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9" name="Shape 1397"/>
            <p:cNvSpPr/>
            <p:nvPr/>
          </p:nvSpPr>
          <p:spPr>
            <a:xfrm>
              <a:off x="1266715" y="3114721"/>
              <a:ext cx="548281" cy="686281"/>
            </a:xfrm>
            <a:custGeom>
              <a:avLst/>
              <a:gdLst/>
              <a:ahLst/>
              <a:cxnLst/>
              <a:rect l="0" t="0" r="0" b="0"/>
              <a:pathLst>
                <a:path w="120000" h="120000" extrusionOk="0">
                  <a:moveTo>
                    <a:pt x="120000" y="35109"/>
                  </a:moveTo>
                  <a:lnTo>
                    <a:pt x="80000" y="29868"/>
                  </a:lnTo>
                  <a:lnTo>
                    <a:pt x="84590" y="8908"/>
                  </a:lnTo>
                  <a:lnTo>
                    <a:pt x="25573" y="0"/>
                  </a:lnTo>
                  <a:lnTo>
                    <a:pt x="0" y="105327"/>
                  </a:lnTo>
                  <a:lnTo>
                    <a:pt x="103606" y="119999"/>
                  </a:lnTo>
                  <a:lnTo>
                    <a:pt x="120000" y="35109"/>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0" name="Shape 1398"/>
            <p:cNvSpPr/>
            <p:nvPr/>
          </p:nvSpPr>
          <p:spPr>
            <a:xfrm>
              <a:off x="754385" y="2988854"/>
              <a:ext cx="629176" cy="952999"/>
            </a:xfrm>
            <a:custGeom>
              <a:avLst/>
              <a:gdLst/>
              <a:ahLst/>
              <a:cxnLst/>
              <a:rect l="0" t="0" r="0" b="0"/>
              <a:pathLst>
                <a:path w="120000" h="120000" extrusionOk="0">
                  <a:moveTo>
                    <a:pt x="2419" y="41920"/>
                  </a:moveTo>
                  <a:cubicBezTo>
                    <a:pt x="483" y="42240"/>
                    <a:pt x="483" y="42240"/>
                    <a:pt x="483" y="42240"/>
                  </a:cubicBezTo>
                  <a:cubicBezTo>
                    <a:pt x="0" y="43200"/>
                    <a:pt x="0" y="43200"/>
                    <a:pt x="0" y="43200"/>
                  </a:cubicBezTo>
                  <a:cubicBezTo>
                    <a:pt x="483" y="44480"/>
                    <a:pt x="483" y="44480"/>
                    <a:pt x="483" y="44480"/>
                  </a:cubicBezTo>
                  <a:cubicBezTo>
                    <a:pt x="967" y="45440"/>
                    <a:pt x="967" y="45440"/>
                    <a:pt x="967" y="45440"/>
                  </a:cubicBezTo>
                  <a:cubicBezTo>
                    <a:pt x="1451" y="45760"/>
                    <a:pt x="1451" y="45760"/>
                    <a:pt x="1451" y="45760"/>
                  </a:cubicBezTo>
                  <a:cubicBezTo>
                    <a:pt x="3387" y="46400"/>
                    <a:pt x="3387" y="46400"/>
                    <a:pt x="3387" y="46400"/>
                  </a:cubicBezTo>
                  <a:cubicBezTo>
                    <a:pt x="77419" y="120000"/>
                    <a:pt x="77419" y="120000"/>
                    <a:pt x="77419" y="120000"/>
                  </a:cubicBezTo>
                  <a:cubicBezTo>
                    <a:pt x="78870" y="118720"/>
                    <a:pt x="78870" y="118720"/>
                    <a:pt x="78870" y="118720"/>
                  </a:cubicBezTo>
                  <a:cubicBezTo>
                    <a:pt x="79354" y="117440"/>
                    <a:pt x="79354" y="117440"/>
                    <a:pt x="79354" y="117440"/>
                  </a:cubicBezTo>
                  <a:cubicBezTo>
                    <a:pt x="79354" y="113280"/>
                    <a:pt x="79354" y="113280"/>
                    <a:pt x="79354" y="113280"/>
                  </a:cubicBezTo>
                  <a:cubicBezTo>
                    <a:pt x="79354" y="108800"/>
                    <a:pt x="79354" y="108800"/>
                    <a:pt x="79354" y="108800"/>
                  </a:cubicBezTo>
                  <a:cubicBezTo>
                    <a:pt x="79354" y="105280"/>
                    <a:pt x="79354" y="105280"/>
                    <a:pt x="79354" y="105280"/>
                  </a:cubicBezTo>
                  <a:cubicBezTo>
                    <a:pt x="80806" y="104320"/>
                    <a:pt x="80806" y="104320"/>
                    <a:pt x="80806" y="104320"/>
                  </a:cubicBezTo>
                  <a:cubicBezTo>
                    <a:pt x="84193" y="103680"/>
                    <a:pt x="84193" y="103680"/>
                    <a:pt x="84193" y="103680"/>
                  </a:cubicBezTo>
                  <a:cubicBezTo>
                    <a:pt x="85161" y="104960"/>
                    <a:pt x="85161" y="104960"/>
                    <a:pt x="85161" y="104960"/>
                  </a:cubicBezTo>
                  <a:cubicBezTo>
                    <a:pt x="87096" y="104320"/>
                    <a:pt x="87096" y="104320"/>
                    <a:pt x="87096" y="104320"/>
                  </a:cubicBezTo>
                  <a:cubicBezTo>
                    <a:pt x="89516" y="105600"/>
                    <a:pt x="89516" y="105600"/>
                    <a:pt x="89516" y="105600"/>
                  </a:cubicBezTo>
                  <a:cubicBezTo>
                    <a:pt x="90967" y="106240"/>
                    <a:pt x="90967" y="106240"/>
                    <a:pt x="90967" y="106240"/>
                  </a:cubicBezTo>
                  <a:cubicBezTo>
                    <a:pt x="92419" y="105600"/>
                    <a:pt x="92419" y="105600"/>
                    <a:pt x="92419" y="105600"/>
                  </a:cubicBezTo>
                  <a:cubicBezTo>
                    <a:pt x="92419" y="105600"/>
                    <a:pt x="94354" y="101120"/>
                    <a:pt x="95322" y="99840"/>
                  </a:cubicBezTo>
                  <a:cubicBezTo>
                    <a:pt x="95806" y="97920"/>
                    <a:pt x="97741" y="91840"/>
                    <a:pt x="97741" y="91840"/>
                  </a:cubicBezTo>
                  <a:cubicBezTo>
                    <a:pt x="120000" y="15680"/>
                    <a:pt x="120000" y="15680"/>
                    <a:pt x="120000" y="15680"/>
                  </a:cubicBezTo>
                  <a:cubicBezTo>
                    <a:pt x="120000" y="15680"/>
                    <a:pt x="78870" y="9920"/>
                    <a:pt x="64838" y="7680"/>
                  </a:cubicBezTo>
                  <a:cubicBezTo>
                    <a:pt x="53709" y="6080"/>
                    <a:pt x="20322" y="0"/>
                    <a:pt x="20322" y="0"/>
                  </a:cubicBezTo>
                  <a:cubicBezTo>
                    <a:pt x="3870" y="41600"/>
                    <a:pt x="3870" y="41600"/>
                    <a:pt x="3870" y="41600"/>
                  </a:cubicBezTo>
                  <a:lnTo>
                    <a:pt x="2419" y="41920"/>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1" name="Shape 1399"/>
            <p:cNvSpPr/>
            <p:nvPr/>
          </p:nvSpPr>
          <p:spPr>
            <a:xfrm>
              <a:off x="487735" y="2395474"/>
              <a:ext cx="781976" cy="662307"/>
            </a:xfrm>
            <a:custGeom>
              <a:avLst/>
              <a:gdLst/>
              <a:ahLst/>
              <a:cxnLst/>
              <a:rect l="0" t="0" r="0" b="0"/>
              <a:pathLst>
                <a:path w="120000" h="120000" extrusionOk="0">
                  <a:moveTo>
                    <a:pt x="97792" y="120000"/>
                  </a:moveTo>
                  <a:cubicBezTo>
                    <a:pt x="104805" y="83678"/>
                    <a:pt x="104805" y="83678"/>
                    <a:pt x="104805" y="83678"/>
                  </a:cubicBezTo>
                  <a:cubicBezTo>
                    <a:pt x="104805" y="81379"/>
                    <a:pt x="104805" y="81379"/>
                    <a:pt x="104805" y="81379"/>
                  </a:cubicBezTo>
                  <a:cubicBezTo>
                    <a:pt x="105194" y="80459"/>
                    <a:pt x="105194" y="80459"/>
                    <a:pt x="105194" y="80459"/>
                  </a:cubicBezTo>
                  <a:cubicBezTo>
                    <a:pt x="107142" y="79540"/>
                    <a:pt x="107142" y="79540"/>
                    <a:pt x="107142" y="79540"/>
                  </a:cubicBezTo>
                  <a:cubicBezTo>
                    <a:pt x="107142" y="78620"/>
                    <a:pt x="107142" y="78620"/>
                    <a:pt x="107142" y="78620"/>
                  </a:cubicBezTo>
                  <a:cubicBezTo>
                    <a:pt x="107532" y="76781"/>
                    <a:pt x="107532" y="76781"/>
                    <a:pt x="107532" y="76781"/>
                  </a:cubicBezTo>
                  <a:cubicBezTo>
                    <a:pt x="107532" y="73103"/>
                    <a:pt x="107532" y="73103"/>
                    <a:pt x="107532" y="73103"/>
                  </a:cubicBezTo>
                  <a:cubicBezTo>
                    <a:pt x="107922" y="72183"/>
                    <a:pt x="107922" y="72183"/>
                    <a:pt x="107922" y="72183"/>
                  </a:cubicBezTo>
                  <a:cubicBezTo>
                    <a:pt x="106753" y="70804"/>
                    <a:pt x="106753" y="70804"/>
                    <a:pt x="106753" y="70804"/>
                  </a:cubicBezTo>
                  <a:cubicBezTo>
                    <a:pt x="106363" y="70804"/>
                    <a:pt x="106363" y="70804"/>
                    <a:pt x="106363" y="70804"/>
                  </a:cubicBezTo>
                  <a:cubicBezTo>
                    <a:pt x="105584" y="70344"/>
                    <a:pt x="105584" y="70344"/>
                    <a:pt x="105584" y="70344"/>
                  </a:cubicBezTo>
                  <a:cubicBezTo>
                    <a:pt x="104805" y="68965"/>
                    <a:pt x="104805" y="68965"/>
                    <a:pt x="104805" y="68965"/>
                  </a:cubicBezTo>
                  <a:cubicBezTo>
                    <a:pt x="105194" y="66666"/>
                    <a:pt x="105194" y="66666"/>
                    <a:pt x="105194" y="66666"/>
                  </a:cubicBezTo>
                  <a:cubicBezTo>
                    <a:pt x="105584" y="65287"/>
                    <a:pt x="105584" y="65287"/>
                    <a:pt x="105584" y="65287"/>
                  </a:cubicBezTo>
                  <a:cubicBezTo>
                    <a:pt x="107922" y="62988"/>
                    <a:pt x="107922" y="62988"/>
                    <a:pt x="107922" y="62988"/>
                  </a:cubicBezTo>
                  <a:cubicBezTo>
                    <a:pt x="111038" y="59310"/>
                    <a:pt x="111038" y="59310"/>
                    <a:pt x="111038" y="59310"/>
                  </a:cubicBezTo>
                  <a:cubicBezTo>
                    <a:pt x="112207" y="57471"/>
                    <a:pt x="112207" y="57471"/>
                    <a:pt x="112207" y="57471"/>
                  </a:cubicBezTo>
                  <a:cubicBezTo>
                    <a:pt x="112597" y="55632"/>
                    <a:pt x="112597" y="55632"/>
                    <a:pt x="112597" y="55632"/>
                  </a:cubicBezTo>
                  <a:cubicBezTo>
                    <a:pt x="113376" y="55172"/>
                    <a:pt x="113376" y="55172"/>
                    <a:pt x="113376" y="55172"/>
                  </a:cubicBezTo>
                  <a:cubicBezTo>
                    <a:pt x="114155" y="52873"/>
                    <a:pt x="114155" y="52873"/>
                    <a:pt x="114155" y="52873"/>
                  </a:cubicBezTo>
                  <a:cubicBezTo>
                    <a:pt x="115714" y="51034"/>
                    <a:pt x="115714" y="51034"/>
                    <a:pt x="115714" y="51034"/>
                  </a:cubicBezTo>
                  <a:cubicBezTo>
                    <a:pt x="116883" y="49195"/>
                    <a:pt x="116883" y="49195"/>
                    <a:pt x="116883" y="49195"/>
                  </a:cubicBezTo>
                  <a:cubicBezTo>
                    <a:pt x="118441" y="47816"/>
                    <a:pt x="118441" y="47816"/>
                    <a:pt x="118441" y="47816"/>
                  </a:cubicBezTo>
                  <a:cubicBezTo>
                    <a:pt x="118831" y="45517"/>
                    <a:pt x="118831" y="45517"/>
                    <a:pt x="118831" y="45517"/>
                  </a:cubicBezTo>
                  <a:cubicBezTo>
                    <a:pt x="120000" y="45057"/>
                    <a:pt x="120000" y="45057"/>
                    <a:pt x="120000" y="45057"/>
                  </a:cubicBezTo>
                  <a:cubicBezTo>
                    <a:pt x="120000" y="43218"/>
                    <a:pt x="120000" y="43218"/>
                    <a:pt x="120000" y="43218"/>
                  </a:cubicBezTo>
                  <a:cubicBezTo>
                    <a:pt x="119610" y="41379"/>
                    <a:pt x="119610" y="41379"/>
                    <a:pt x="119610" y="41379"/>
                  </a:cubicBezTo>
                  <a:cubicBezTo>
                    <a:pt x="118831" y="40000"/>
                    <a:pt x="118831" y="40000"/>
                    <a:pt x="118831" y="40000"/>
                  </a:cubicBezTo>
                  <a:cubicBezTo>
                    <a:pt x="116883" y="38160"/>
                    <a:pt x="116883" y="38160"/>
                    <a:pt x="116883" y="38160"/>
                  </a:cubicBezTo>
                  <a:cubicBezTo>
                    <a:pt x="115714" y="35862"/>
                    <a:pt x="115714" y="35862"/>
                    <a:pt x="115714" y="35862"/>
                  </a:cubicBezTo>
                  <a:cubicBezTo>
                    <a:pt x="115714" y="34022"/>
                    <a:pt x="115714" y="34022"/>
                    <a:pt x="115714" y="34022"/>
                  </a:cubicBezTo>
                  <a:cubicBezTo>
                    <a:pt x="90000" y="26206"/>
                    <a:pt x="90000" y="26206"/>
                    <a:pt x="90000" y="26206"/>
                  </a:cubicBezTo>
                  <a:cubicBezTo>
                    <a:pt x="85714" y="25747"/>
                    <a:pt x="85714" y="25747"/>
                    <a:pt x="85714" y="25747"/>
                  </a:cubicBezTo>
                  <a:cubicBezTo>
                    <a:pt x="84155" y="26206"/>
                    <a:pt x="84155" y="26206"/>
                    <a:pt x="84155" y="26206"/>
                  </a:cubicBezTo>
                  <a:cubicBezTo>
                    <a:pt x="82207" y="25747"/>
                    <a:pt x="82207" y="25747"/>
                    <a:pt x="82207" y="25747"/>
                  </a:cubicBezTo>
                  <a:cubicBezTo>
                    <a:pt x="80649" y="26206"/>
                    <a:pt x="80649" y="26206"/>
                    <a:pt x="80649" y="26206"/>
                  </a:cubicBezTo>
                  <a:cubicBezTo>
                    <a:pt x="69350" y="26666"/>
                    <a:pt x="69350" y="26666"/>
                    <a:pt x="69350" y="26666"/>
                  </a:cubicBezTo>
                  <a:cubicBezTo>
                    <a:pt x="68181" y="25747"/>
                    <a:pt x="68181" y="25747"/>
                    <a:pt x="68181" y="25747"/>
                  </a:cubicBezTo>
                  <a:cubicBezTo>
                    <a:pt x="67012" y="26206"/>
                    <a:pt x="67012" y="26206"/>
                    <a:pt x="67012" y="26206"/>
                  </a:cubicBezTo>
                  <a:cubicBezTo>
                    <a:pt x="65844" y="26666"/>
                    <a:pt x="65844" y="26666"/>
                    <a:pt x="65844" y="26666"/>
                  </a:cubicBezTo>
                  <a:cubicBezTo>
                    <a:pt x="65064" y="26666"/>
                    <a:pt x="65064" y="26666"/>
                    <a:pt x="65064" y="26666"/>
                  </a:cubicBezTo>
                  <a:cubicBezTo>
                    <a:pt x="63896" y="26206"/>
                    <a:pt x="63896" y="26206"/>
                    <a:pt x="63896" y="26206"/>
                  </a:cubicBezTo>
                  <a:cubicBezTo>
                    <a:pt x="63896" y="25747"/>
                    <a:pt x="63896" y="25747"/>
                    <a:pt x="63896" y="25747"/>
                  </a:cubicBezTo>
                  <a:cubicBezTo>
                    <a:pt x="61948" y="25747"/>
                    <a:pt x="61948" y="25747"/>
                    <a:pt x="61948" y="25747"/>
                  </a:cubicBezTo>
                  <a:cubicBezTo>
                    <a:pt x="60779" y="25287"/>
                    <a:pt x="60779" y="25287"/>
                    <a:pt x="60779" y="25287"/>
                  </a:cubicBezTo>
                  <a:cubicBezTo>
                    <a:pt x="60389" y="24367"/>
                    <a:pt x="60389" y="24367"/>
                    <a:pt x="60389" y="24367"/>
                  </a:cubicBezTo>
                  <a:cubicBezTo>
                    <a:pt x="60389" y="23908"/>
                    <a:pt x="60389" y="23908"/>
                    <a:pt x="60389" y="23908"/>
                  </a:cubicBezTo>
                  <a:cubicBezTo>
                    <a:pt x="58831" y="23448"/>
                    <a:pt x="58831" y="23448"/>
                    <a:pt x="58831" y="23448"/>
                  </a:cubicBezTo>
                  <a:cubicBezTo>
                    <a:pt x="55714" y="22528"/>
                    <a:pt x="55714" y="22528"/>
                    <a:pt x="55714" y="22528"/>
                  </a:cubicBezTo>
                  <a:cubicBezTo>
                    <a:pt x="53766" y="21609"/>
                    <a:pt x="53766" y="21609"/>
                    <a:pt x="53766" y="21609"/>
                  </a:cubicBezTo>
                  <a:cubicBezTo>
                    <a:pt x="52987" y="21149"/>
                    <a:pt x="52987" y="21149"/>
                    <a:pt x="52987" y="21149"/>
                  </a:cubicBezTo>
                  <a:cubicBezTo>
                    <a:pt x="50649" y="21609"/>
                    <a:pt x="50649" y="21609"/>
                    <a:pt x="50649" y="21609"/>
                  </a:cubicBezTo>
                  <a:cubicBezTo>
                    <a:pt x="47142" y="22528"/>
                    <a:pt x="47142" y="22528"/>
                    <a:pt x="47142" y="22528"/>
                  </a:cubicBezTo>
                  <a:cubicBezTo>
                    <a:pt x="42857" y="21149"/>
                    <a:pt x="42857" y="21149"/>
                    <a:pt x="42857" y="21149"/>
                  </a:cubicBezTo>
                  <a:cubicBezTo>
                    <a:pt x="40129" y="18390"/>
                    <a:pt x="40129" y="18390"/>
                    <a:pt x="40129" y="18390"/>
                  </a:cubicBezTo>
                  <a:cubicBezTo>
                    <a:pt x="40129" y="18390"/>
                    <a:pt x="41298" y="15172"/>
                    <a:pt x="40909" y="11034"/>
                  </a:cubicBezTo>
                  <a:cubicBezTo>
                    <a:pt x="40519" y="6436"/>
                    <a:pt x="38571" y="5517"/>
                    <a:pt x="38571" y="5517"/>
                  </a:cubicBezTo>
                  <a:cubicBezTo>
                    <a:pt x="36623" y="5517"/>
                    <a:pt x="36623" y="5517"/>
                    <a:pt x="36623" y="5517"/>
                  </a:cubicBezTo>
                  <a:cubicBezTo>
                    <a:pt x="35064" y="4597"/>
                    <a:pt x="35064" y="4597"/>
                    <a:pt x="35064" y="4597"/>
                  </a:cubicBezTo>
                  <a:cubicBezTo>
                    <a:pt x="35064" y="4597"/>
                    <a:pt x="35064" y="1839"/>
                    <a:pt x="33116" y="1839"/>
                  </a:cubicBezTo>
                  <a:cubicBezTo>
                    <a:pt x="31168" y="1839"/>
                    <a:pt x="31168" y="1839"/>
                    <a:pt x="31168" y="1839"/>
                  </a:cubicBezTo>
                  <a:cubicBezTo>
                    <a:pt x="28831" y="1379"/>
                    <a:pt x="28831" y="1379"/>
                    <a:pt x="28831" y="1379"/>
                  </a:cubicBezTo>
                  <a:cubicBezTo>
                    <a:pt x="27272" y="0"/>
                    <a:pt x="27272" y="0"/>
                    <a:pt x="27272" y="0"/>
                  </a:cubicBezTo>
                  <a:cubicBezTo>
                    <a:pt x="27272" y="3218"/>
                    <a:pt x="27272" y="3218"/>
                    <a:pt x="27272" y="3218"/>
                  </a:cubicBezTo>
                  <a:cubicBezTo>
                    <a:pt x="26493" y="5977"/>
                    <a:pt x="26493" y="5977"/>
                    <a:pt x="26493" y="5977"/>
                  </a:cubicBezTo>
                  <a:cubicBezTo>
                    <a:pt x="24545" y="10114"/>
                    <a:pt x="24545" y="10114"/>
                    <a:pt x="24545" y="10114"/>
                  </a:cubicBezTo>
                  <a:cubicBezTo>
                    <a:pt x="24935" y="12873"/>
                    <a:pt x="24935" y="12873"/>
                    <a:pt x="24935" y="12873"/>
                  </a:cubicBezTo>
                  <a:cubicBezTo>
                    <a:pt x="24545" y="15172"/>
                    <a:pt x="24545" y="15172"/>
                    <a:pt x="24545" y="15172"/>
                  </a:cubicBezTo>
                  <a:cubicBezTo>
                    <a:pt x="23376" y="17471"/>
                    <a:pt x="23376" y="17471"/>
                    <a:pt x="23376" y="17471"/>
                  </a:cubicBezTo>
                  <a:cubicBezTo>
                    <a:pt x="22597" y="19770"/>
                    <a:pt x="22597" y="19770"/>
                    <a:pt x="22597" y="19770"/>
                  </a:cubicBezTo>
                  <a:cubicBezTo>
                    <a:pt x="21428" y="22988"/>
                    <a:pt x="21428" y="22988"/>
                    <a:pt x="21428" y="22988"/>
                  </a:cubicBezTo>
                  <a:cubicBezTo>
                    <a:pt x="20649" y="25287"/>
                    <a:pt x="20649" y="25287"/>
                    <a:pt x="20649" y="25287"/>
                  </a:cubicBezTo>
                  <a:cubicBezTo>
                    <a:pt x="18311" y="30804"/>
                    <a:pt x="18311" y="30804"/>
                    <a:pt x="18311" y="30804"/>
                  </a:cubicBezTo>
                  <a:cubicBezTo>
                    <a:pt x="15584" y="39080"/>
                    <a:pt x="15584" y="39080"/>
                    <a:pt x="15584" y="39080"/>
                  </a:cubicBezTo>
                  <a:cubicBezTo>
                    <a:pt x="13636" y="45057"/>
                    <a:pt x="13636" y="45057"/>
                    <a:pt x="13636" y="45057"/>
                  </a:cubicBezTo>
                  <a:cubicBezTo>
                    <a:pt x="11688" y="51034"/>
                    <a:pt x="11688" y="51034"/>
                    <a:pt x="11688" y="51034"/>
                  </a:cubicBezTo>
                  <a:cubicBezTo>
                    <a:pt x="9350" y="55172"/>
                    <a:pt x="9350" y="55172"/>
                    <a:pt x="9350" y="55172"/>
                  </a:cubicBezTo>
                  <a:cubicBezTo>
                    <a:pt x="8571" y="57011"/>
                    <a:pt x="8571" y="57011"/>
                    <a:pt x="8571" y="57011"/>
                  </a:cubicBezTo>
                  <a:cubicBezTo>
                    <a:pt x="7012" y="59770"/>
                    <a:pt x="7012" y="59770"/>
                    <a:pt x="7012" y="59770"/>
                  </a:cubicBezTo>
                  <a:cubicBezTo>
                    <a:pt x="5844" y="61149"/>
                    <a:pt x="5844" y="61149"/>
                    <a:pt x="5844" y="61149"/>
                  </a:cubicBezTo>
                  <a:cubicBezTo>
                    <a:pt x="5454" y="62528"/>
                    <a:pt x="5454" y="62528"/>
                    <a:pt x="5454" y="62528"/>
                  </a:cubicBezTo>
                  <a:cubicBezTo>
                    <a:pt x="4285" y="64827"/>
                    <a:pt x="4285" y="64827"/>
                    <a:pt x="4285" y="64827"/>
                  </a:cubicBezTo>
                  <a:cubicBezTo>
                    <a:pt x="1948" y="68045"/>
                    <a:pt x="1948" y="68045"/>
                    <a:pt x="1948" y="68045"/>
                  </a:cubicBezTo>
                  <a:cubicBezTo>
                    <a:pt x="1168" y="69885"/>
                    <a:pt x="1168" y="69885"/>
                    <a:pt x="1168" y="69885"/>
                  </a:cubicBezTo>
                  <a:cubicBezTo>
                    <a:pt x="1948" y="73563"/>
                    <a:pt x="1948" y="73563"/>
                    <a:pt x="1948" y="73563"/>
                  </a:cubicBezTo>
                  <a:cubicBezTo>
                    <a:pt x="1948" y="74482"/>
                    <a:pt x="1948" y="74482"/>
                    <a:pt x="1948" y="74482"/>
                  </a:cubicBezTo>
                  <a:cubicBezTo>
                    <a:pt x="1948" y="75402"/>
                    <a:pt x="1948" y="75402"/>
                    <a:pt x="1948" y="75402"/>
                  </a:cubicBezTo>
                  <a:cubicBezTo>
                    <a:pt x="1558" y="75862"/>
                    <a:pt x="1558" y="75862"/>
                    <a:pt x="1558" y="75862"/>
                  </a:cubicBezTo>
                  <a:cubicBezTo>
                    <a:pt x="1168" y="77701"/>
                    <a:pt x="1168" y="77701"/>
                    <a:pt x="1168" y="77701"/>
                  </a:cubicBezTo>
                  <a:cubicBezTo>
                    <a:pt x="389" y="78160"/>
                    <a:pt x="389" y="78160"/>
                    <a:pt x="389" y="78160"/>
                  </a:cubicBezTo>
                  <a:cubicBezTo>
                    <a:pt x="389" y="80000"/>
                    <a:pt x="389" y="80000"/>
                    <a:pt x="389" y="80000"/>
                  </a:cubicBezTo>
                  <a:cubicBezTo>
                    <a:pt x="0" y="83678"/>
                    <a:pt x="0" y="83678"/>
                    <a:pt x="0" y="83678"/>
                  </a:cubicBezTo>
                  <a:cubicBezTo>
                    <a:pt x="0" y="85977"/>
                    <a:pt x="0" y="85977"/>
                    <a:pt x="0" y="85977"/>
                  </a:cubicBezTo>
                  <a:cubicBezTo>
                    <a:pt x="779" y="87356"/>
                    <a:pt x="779" y="87356"/>
                    <a:pt x="779" y="87356"/>
                  </a:cubicBezTo>
                  <a:cubicBezTo>
                    <a:pt x="1168" y="88735"/>
                    <a:pt x="1168" y="88735"/>
                    <a:pt x="1168" y="88735"/>
                  </a:cubicBezTo>
                  <a:cubicBezTo>
                    <a:pt x="57272" y="107586"/>
                    <a:pt x="57272" y="107586"/>
                    <a:pt x="57272" y="107586"/>
                  </a:cubicBezTo>
                  <a:cubicBezTo>
                    <a:pt x="57272" y="107586"/>
                    <a:pt x="84155" y="116321"/>
                    <a:pt x="93116" y="118620"/>
                  </a:cubicBezTo>
                  <a:cubicBezTo>
                    <a:pt x="94285" y="119080"/>
                    <a:pt x="95844" y="119540"/>
                    <a:pt x="97792" y="120000"/>
                  </a:cubicBez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2" name="Shape 1400"/>
            <p:cNvSpPr/>
            <p:nvPr/>
          </p:nvSpPr>
          <p:spPr>
            <a:xfrm>
              <a:off x="1125898" y="2218659"/>
              <a:ext cx="578243" cy="947007"/>
            </a:xfrm>
            <a:custGeom>
              <a:avLst/>
              <a:gdLst/>
              <a:ahLst/>
              <a:cxnLst/>
              <a:rect l="0" t="0" r="0" b="0"/>
              <a:pathLst>
                <a:path w="120000" h="120000" extrusionOk="0">
                  <a:moveTo>
                    <a:pt x="25263" y="42466"/>
                  </a:moveTo>
                  <a:cubicBezTo>
                    <a:pt x="25263" y="44396"/>
                    <a:pt x="24210" y="46005"/>
                    <a:pt x="24210" y="46005"/>
                  </a:cubicBezTo>
                  <a:cubicBezTo>
                    <a:pt x="24210" y="47292"/>
                    <a:pt x="24210" y="47292"/>
                    <a:pt x="24210" y="47292"/>
                  </a:cubicBezTo>
                  <a:cubicBezTo>
                    <a:pt x="25789" y="48900"/>
                    <a:pt x="25789" y="48900"/>
                    <a:pt x="25789" y="48900"/>
                  </a:cubicBezTo>
                  <a:cubicBezTo>
                    <a:pt x="28421" y="50187"/>
                    <a:pt x="28421" y="50187"/>
                    <a:pt x="28421" y="50187"/>
                  </a:cubicBezTo>
                  <a:cubicBezTo>
                    <a:pt x="29473" y="51152"/>
                    <a:pt x="29473" y="51152"/>
                    <a:pt x="29473" y="51152"/>
                  </a:cubicBezTo>
                  <a:cubicBezTo>
                    <a:pt x="29999" y="52439"/>
                    <a:pt x="29999" y="52439"/>
                    <a:pt x="29999" y="52439"/>
                  </a:cubicBezTo>
                  <a:cubicBezTo>
                    <a:pt x="29999" y="53726"/>
                    <a:pt x="29999" y="53726"/>
                    <a:pt x="29999" y="53726"/>
                  </a:cubicBezTo>
                  <a:cubicBezTo>
                    <a:pt x="28421" y="54048"/>
                    <a:pt x="28421" y="54048"/>
                    <a:pt x="28421" y="54048"/>
                  </a:cubicBezTo>
                  <a:cubicBezTo>
                    <a:pt x="27894" y="55656"/>
                    <a:pt x="27894" y="55656"/>
                    <a:pt x="27894" y="55656"/>
                  </a:cubicBezTo>
                  <a:cubicBezTo>
                    <a:pt x="25789" y="56621"/>
                    <a:pt x="25789" y="56621"/>
                    <a:pt x="25789" y="56621"/>
                  </a:cubicBezTo>
                  <a:cubicBezTo>
                    <a:pt x="24210" y="57908"/>
                    <a:pt x="24210" y="57908"/>
                    <a:pt x="24210" y="57908"/>
                  </a:cubicBezTo>
                  <a:cubicBezTo>
                    <a:pt x="22105" y="59195"/>
                    <a:pt x="22105" y="59195"/>
                    <a:pt x="22105" y="59195"/>
                  </a:cubicBezTo>
                  <a:cubicBezTo>
                    <a:pt x="21052" y="60804"/>
                    <a:pt x="21052" y="60804"/>
                    <a:pt x="21052" y="60804"/>
                  </a:cubicBezTo>
                  <a:cubicBezTo>
                    <a:pt x="20000" y="61126"/>
                    <a:pt x="20000" y="61126"/>
                    <a:pt x="20000" y="61126"/>
                  </a:cubicBezTo>
                  <a:cubicBezTo>
                    <a:pt x="19473" y="62412"/>
                    <a:pt x="19473" y="62412"/>
                    <a:pt x="19473" y="62412"/>
                  </a:cubicBezTo>
                  <a:cubicBezTo>
                    <a:pt x="17894" y="63699"/>
                    <a:pt x="17894" y="63699"/>
                    <a:pt x="17894" y="63699"/>
                  </a:cubicBezTo>
                  <a:cubicBezTo>
                    <a:pt x="13684" y="66273"/>
                    <a:pt x="13684" y="66273"/>
                    <a:pt x="13684" y="66273"/>
                  </a:cubicBezTo>
                  <a:cubicBezTo>
                    <a:pt x="10526" y="67882"/>
                    <a:pt x="10526" y="67882"/>
                    <a:pt x="10526" y="67882"/>
                  </a:cubicBezTo>
                  <a:cubicBezTo>
                    <a:pt x="10000" y="68847"/>
                    <a:pt x="10000" y="68847"/>
                    <a:pt x="10000" y="68847"/>
                  </a:cubicBezTo>
                  <a:cubicBezTo>
                    <a:pt x="9473" y="70455"/>
                    <a:pt x="9473" y="70455"/>
                    <a:pt x="9473" y="70455"/>
                  </a:cubicBezTo>
                  <a:cubicBezTo>
                    <a:pt x="10526" y="71420"/>
                    <a:pt x="10526" y="71420"/>
                    <a:pt x="10526" y="71420"/>
                  </a:cubicBezTo>
                  <a:cubicBezTo>
                    <a:pt x="11578" y="71742"/>
                    <a:pt x="11578" y="71742"/>
                    <a:pt x="11578" y="71742"/>
                  </a:cubicBezTo>
                  <a:cubicBezTo>
                    <a:pt x="12105" y="71742"/>
                    <a:pt x="12105" y="71742"/>
                    <a:pt x="12105" y="71742"/>
                  </a:cubicBezTo>
                  <a:cubicBezTo>
                    <a:pt x="13684" y="72707"/>
                    <a:pt x="13684" y="72707"/>
                    <a:pt x="13684" y="72707"/>
                  </a:cubicBezTo>
                  <a:cubicBezTo>
                    <a:pt x="13157" y="73351"/>
                    <a:pt x="13157" y="73351"/>
                    <a:pt x="13157" y="73351"/>
                  </a:cubicBezTo>
                  <a:cubicBezTo>
                    <a:pt x="13157" y="75924"/>
                    <a:pt x="13157" y="75924"/>
                    <a:pt x="13157" y="75924"/>
                  </a:cubicBezTo>
                  <a:cubicBezTo>
                    <a:pt x="12631" y="77211"/>
                    <a:pt x="12631" y="77211"/>
                    <a:pt x="12631" y="77211"/>
                  </a:cubicBezTo>
                  <a:cubicBezTo>
                    <a:pt x="12631" y="77855"/>
                    <a:pt x="12631" y="77855"/>
                    <a:pt x="12631" y="77855"/>
                  </a:cubicBezTo>
                  <a:cubicBezTo>
                    <a:pt x="10000" y="78498"/>
                    <a:pt x="10000" y="78498"/>
                    <a:pt x="10000" y="78498"/>
                  </a:cubicBezTo>
                  <a:cubicBezTo>
                    <a:pt x="9473" y="79142"/>
                    <a:pt x="9473" y="79142"/>
                    <a:pt x="9473" y="79142"/>
                  </a:cubicBezTo>
                  <a:cubicBezTo>
                    <a:pt x="9473" y="80750"/>
                    <a:pt x="9473" y="80750"/>
                    <a:pt x="9473" y="80750"/>
                  </a:cubicBezTo>
                  <a:cubicBezTo>
                    <a:pt x="0" y="106166"/>
                    <a:pt x="0" y="106166"/>
                    <a:pt x="0" y="106166"/>
                  </a:cubicBezTo>
                  <a:cubicBezTo>
                    <a:pt x="18421" y="108739"/>
                    <a:pt x="53684" y="113243"/>
                    <a:pt x="53684" y="113243"/>
                  </a:cubicBezTo>
                  <a:cubicBezTo>
                    <a:pt x="109473" y="119999"/>
                    <a:pt x="109473" y="119999"/>
                    <a:pt x="109473" y="119999"/>
                  </a:cubicBezTo>
                  <a:cubicBezTo>
                    <a:pt x="119999" y="82359"/>
                    <a:pt x="119999" y="82359"/>
                    <a:pt x="119999" y="82359"/>
                  </a:cubicBezTo>
                  <a:cubicBezTo>
                    <a:pt x="118947" y="81715"/>
                    <a:pt x="118947" y="81715"/>
                    <a:pt x="118947" y="81715"/>
                  </a:cubicBezTo>
                  <a:cubicBezTo>
                    <a:pt x="117894" y="81072"/>
                    <a:pt x="117894" y="81072"/>
                    <a:pt x="117894" y="81072"/>
                  </a:cubicBezTo>
                  <a:cubicBezTo>
                    <a:pt x="117894" y="80750"/>
                    <a:pt x="117894" y="80750"/>
                    <a:pt x="117894" y="80750"/>
                  </a:cubicBezTo>
                  <a:cubicBezTo>
                    <a:pt x="117368" y="79463"/>
                    <a:pt x="117368" y="79463"/>
                    <a:pt x="117368" y="79463"/>
                  </a:cubicBezTo>
                  <a:cubicBezTo>
                    <a:pt x="116315" y="78498"/>
                    <a:pt x="116315" y="78498"/>
                    <a:pt x="116315" y="78498"/>
                  </a:cubicBezTo>
                  <a:cubicBezTo>
                    <a:pt x="114736" y="77533"/>
                    <a:pt x="114736" y="77533"/>
                    <a:pt x="114736" y="77533"/>
                  </a:cubicBezTo>
                  <a:cubicBezTo>
                    <a:pt x="112631" y="77533"/>
                    <a:pt x="112631" y="77533"/>
                    <a:pt x="112631" y="77533"/>
                  </a:cubicBezTo>
                  <a:cubicBezTo>
                    <a:pt x="112105" y="79142"/>
                    <a:pt x="112105" y="79142"/>
                    <a:pt x="112105" y="79142"/>
                  </a:cubicBezTo>
                  <a:cubicBezTo>
                    <a:pt x="111578" y="80107"/>
                    <a:pt x="111578" y="80107"/>
                    <a:pt x="111578" y="80107"/>
                  </a:cubicBezTo>
                  <a:cubicBezTo>
                    <a:pt x="106315" y="79785"/>
                    <a:pt x="106315" y="79785"/>
                    <a:pt x="106315" y="79785"/>
                  </a:cubicBezTo>
                  <a:cubicBezTo>
                    <a:pt x="103684" y="79142"/>
                    <a:pt x="103684" y="79142"/>
                    <a:pt x="103684" y="79142"/>
                  </a:cubicBezTo>
                  <a:cubicBezTo>
                    <a:pt x="99473" y="78820"/>
                    <a:pt x="99473" y="78820"/>
                    <a:pt x="99473" y="78820"/>
                  </a:cubicBezTo>
                  <a:cubicBezTo>
                    <a:pt x="97368" y="78820"/>
                    <a:pt x="97368" y="78820"/>
                    <a:pt x="97368" y="78820"/>
                  </a:cubicBezTo>
                  <a:cubicBezTo>
                    <a:pt x="96842" y="79463"/>
                    <a:pt x="96842" y="79463"/>
                    <a:pt x="96842" y="79463"/>
                  </a:cubicBezTo>
                  <a:cubicBezTo>
                    <a:pt x="96842" y="80107"/>
                    <a:pt x="96842" y="80107"/>
                    <a:pt x="96842" y="80107"/>
                  </a:cubicBezTo>
                  <a:cubicBezTo>
                    <a:pt x="94210" y="79463"/>
                    <a:pt x="94210" y="79463"/>
                    <a:pt x="94210" y="79463"/>
                  </a:cubicBezTo>
                  <a:cubicBezTo>
                    <a:pt x="91578" y="78498"/>
                    <a:pt x="91578" y="78498"/>
                    <a:pt x="91578" y="78498"/>
                  </a:cubicBezTo>
                  <a:cubicBezTo>
                    <a:pt x="89999" y="78498"/>
                    <a:pt x="89999" y="78498"/>
                    <a:pt x="89999" y="78498"/>
                  </a:cubicBezTo>
                  <a:cubicBezTo>
                    <a:pt x="88947" y="78498"/>
                    <a:pt x="88947" y="78498"/>
                    <a:pt x="88947" y="78498"/>
                  </a:cubicBezTo>
                  <a:cubicBezTo>
                    <a:pt x="88421" y="79463"/>
                    <a:pt x="88421" y="79463"/>
                    <a:pt x="88421" y="79463"/>
                  </a:cubicBezTo>
                  <a:cubicBezTo>
                    <a:pt x="88421" y="80107"/>
                    <a:pt x="88421" y="80107"/>
                    <a:pt x="88421" y="80107"/>
                  </a:cubicBezTo>
                  <a:cubicBezTo>
                    <a:pt x="86315" y="80107"/>
                    <a:pt x="86315" y="80107"/>
                    <a:pt x="86315" y="80107"/>
                  </a:cubicBezTo>
                  <a:cubicBezTo>
                    <a:pt x="85263" y="78820"/>
                    <a:pt x="85263" y="78820"/>
                    <a:pt x="85263" y="78820"/>
                  </a:cubicBezTo>
                  <a:cubicBezTo>
                    <a:pt x="85263" y="77855"/>
                    <a:pt x="85263" y="77855"/>
                    <a:pt x="85263" y="77855"/>
                  </a:cubicBezTo>
                  <a:cubicBezTo>
                    <a:pt x="85263" y="76568"/>
                    <a:pt x="85263" y="76568"/>
                    <a:pt x="85263" y="76568"/>
                  </a:cubicBezTo>
                  <a:cubicBezTo>
                    <a:pt x="84210" y="74638"/>
                    <a:pt x="84210" y="74638"/>
                    <a:pt x="84210" y="74638"/>
                  </a:cubicBezTo>
                  <a:cubicBezTo>
                    <a:pt x="84210" y="72707"/>
                    <a:pt x="84210" y="72707"/>
                    <a:pt x="84210" y="72707"/>
                  </a:cubicBezTo>
                  <a:cubicBezTo>
                    <a:pt x="82105" y="72707"/>
                    <a:pt x="82105" y="72707"/>
                    <a:pt x="82105" y="72707"/>
                  </a:cubicBezTo>
                  <a:cubicBezTo>
                    <a:pt x="79473" y="71742"/>
                    <a:pt x="79473" y="71742"/>
                    <a:pt x="79473" y="71742"/>
                  </a:cubicBezTo>
                  <a:cubicBezTo>
                    <a:pt x="78421" y="70777"/>
                    <a:pt x="78421" y="70777"/>
                    <a:pt x="78421" y="70777"/>
                  </a:cubicBezTo>
                  <a:cubicBezTo>
                    <a:pt x="78421" y="70134"/>
                    <a:pt x="78421" y="70134"/>
                    <a:pt x="78421" y="70134"/>
                  </a:cubicBezTo>
                  <a:cubicBezTo>
                    <a:pt x="78421" y="68525"/>
                    <a:pt x="78421" y="68525"/>
                    <a:pt x="78421" y="68525"/>
                  </a:cubicBezTo>
                  <a:cubicBezTo>
                    <a:pt x="78421" y="66916"/>
                    <a:pt x="78421" y="66916"/>
                    <a:pt x="78421" y="66916"/>
                  </a:cubicBezTo>
                  <a:cubicBezTo>
                    <a:pt x="76315" y="65630"/>
                    <a:pt x="76315" y="65630"/>
                    <a:pt x="76315" y="65630"/>
                  </a:cubicBezTo>
                  <a:cubicBezTo>
                    <a:pt x="76315" y="64664"/>
                    <a:pt x="76315" y="64664"/>
                    <a:pt x="76315" y="64664"/>
                  </a:cubicBezTo>
                  <a:cubicBezTo>
                    <a:pt x="76315" y="62734"/>
                    <a:pt x="76315" y="62734"/>
                    <a:pt x="76315" y="62734"/>
                  </a:cubicBezTo>
                  <a:cubicBezTo>
                    <a:pt x="75789" y="60160"/>
                    <a:pt x="75789" y="60160"/>
                    <a:pt x="75789" y="60160"/>
                  </a:cubicBezTo>
                  <a:cubicBezTo>
                    <a:pt x="74736" y="58873"/>
                    <a:pt x="74736" y="58873"/>
                    <a:pt x="74736" y="58873"/>
                  </a:cubicBezTo>
                  <a:cubicBezTo>
                    <a:pt x="74210" y="57587"/>
                    <a:pt x="74210" y="57587"/>
                    <a:pt x="74210" y="57587"/>
                  </a:cubicBezTo>
                  <a:cubicBezTo>
                    <a:pt x="73157" y="57587"/>
                    <a:pt x="73157" y="57587"/>
                    <a:pt x="73157" y="57587"/>
                  </a:cubicBezTo>
                  <a:cubicBezTo>
                    <a:pt x="71052" y="58552"/>
                    <a:pt x="71052" y="58552"/>
                    <a:pt x="71052" y="58552"/>
                  </a:cubicBezTo>
                  <a:cubicBezTo>
                    <a:pt x="70000" y="58552"/>
                    <a:pt x="70000" y="58552"/>
                    <a:pt x="70000" y="58552"/>
                  </a:cubicBezTo>
                  <a:cubicBezTo>
                    <a:pt x="68421" y="58873"/>
                    <a:pt x="68421" y="58873"/>
                    <a:pt x="68421" y="58873"/>
                  </a:cubicBezTo>
                  <a:cubicBezTo>
                    <a:pt x="66842" y="59839"/>
                    <a:pt x="66842" y="59839"/>
                    <a:pt x="66842" y="59839"/>
                  </a:cubicBezTo>
                  <a:cubicBezTo>
                    <a:pt x="65789" y="59839"/>
                    <a:pt x="65789" y="59839"/>
                    <a:pt x="65789" y="59839"/>
                  </a:cubicBezTo>
                  <a:cubicBezTo>
                    <a:pt x="65789" y="58873"/>
                    <a:pt x="65789" y="58873"/>
                    <a:pt x="65789" y="58873"/>
                  </a:cubicBezTo>
                  <a:cubicBezTo>
                    <a:pt x="63684" y="58230"/>
                    <a:pt x="63684" y="58230"/>
                    <a:pt x="63684" y="58230"/>
                  </a:cubicBezTo>
                  <a:cubicBezTo>
                    <a:pt x="62631" y="57587"/>
                    <a:pt x="62631" y="57587"/>
                    <a:pt x="62631" y="57587"/>
                  </a:cubicBezTo>
                  <a:cubicBezTo>
                    <a:pt x="64210" y="55335"/>
                    <a:pt x="64210" y="55335"/>
                    <a:pt x="64210" y="55335"/>
                  </a:cubicBezTo>
                  <a:cubicBezTo>
                    <a:pt x="65789" y="54048"/>
                    <a:pt x="65789" y="54048"/>
                    <a:pt x="65789" y="54048"/>
                  </a:cubicBezTo>
                  <a:cubicBezTo>
                    <a:pt x="67368" y="54048"/>
                    <a:pt x="67368" y="54048"/>
                    <a:pt x="67368" y="54048"/>
                  </a:cubicBezTo>
                  <a:cubicBezTo>
                    <a:pt x="67894" y="53404"/>
                    <a:pt x="67894" y="53404"/>
                    <a:pt x="67894" y="53404"/>
                  </a:cubicBezTo>
                  <a:cubicBezTo>
                    <a:pt x="66842" y="51474"/>
                    <a:pt x="66842" y="51474"/>
                    <a:pt x="66842" y="51474"/>
                  </a:cubicBezTo>
                  <a:cubicBezTo>
                    <a:pt x="67368" y="49544"/>
                    <a:pt x="67368" y="49544"/>
                    <a:pt x="67368" y="49544"/>
                  </a:cubicBezTo>
                  <a:cubicBezTo>
                    <a:pt x="68947" y="47292"/>
                    <a:pt x="68947" y="47292"/>
                    <a:pt x="68947" y="47292"/>
                  </a:cubicBezTo>
                  <a:cubicBezTo>
                    <a:pt x="70526" y="45361"/>
                    <a:pt x="70526" y="45361"/>
                    <a:pt x="70526" y="45361"/>
                  </a:cubicBezTo>
                  <a:cubicBezTo>
                    <a:pt x="72105" y="43431"/>
                    <a:pt x="72105" y="43431"/>
                    <a:pt x="72105" y="43431"/>
                  </a:cubicBezTo>
                  <a:cubicBezTo>
                    <a:pt x="72105" y="42144"/>
                    <a:pt x="72105" y="42144"/>
                    <a:pt x="72105" y="42144"/>
                  </a:cubicBezTo>
                  <a:cubicBezTo>
                    <a:pt x="67368" y="41501"/>
                    <a:pt x="67368" y="41501"/>
                    <a:pt x="67368" y="41501"/>
                  </a:cubicBezTo>
                  <a:cubicBezTo>
                    <a:pt x="67368" y="41179"/>
                    <a:pt x="67368" y="41179"/>
                    <a:pt x="67368" y="41179"/>
                  </a:cubicBezTo>
                  <a:cubicBezTo>
                    <a:pt x="65789" y="39892"/>
                    <a:pt x="65789" y="39892"/>
                    <a:pt x="65789" y="39892"/>
                  </a:cubicBezTo>
                  <a:cubicBezTo>
                    <a:pt x="64736" y="37962"/>
                    <a:pt x="64736" y="37962"/>
                    <a:pt x="64736" y="37962"/>
                  </a:cubicBezTo>
                  <a:cubicBezTo>
                    <a:pt x="64210" y="35710"/>
                    <a:pt x="64210" y="35710"/>
                    <a:pt x="64210" y="35710"/>
                  </a:cubicBezTo>
                  <a:cubicBezTo>
                    <a:pt x="62631" y="34101"/>
                    <a:pt x="62631" y="34101"/>
                    <a:pt x="62631" y="34101"/>
                  </a:cubicBezTo>
                  <a:cubicBezTo>
                    <a:pt x="59999" y="32493"/>
                    <a:pt x="59999" y="32493"/>
                    <a:pt x="59999" y="32493"/>
                  </a:cubicBezTo>
                  <a:cubicBezTo>
                    <a:pt x="57368" y="29919"/>
                    <a:pt x="57368" y="29919"/>
                    <a:pt x="57368" y="29919"/>
                  </a:cubicBezTo>
                  <a:cubicBezTo>
                    <a:pt x="56842" y="28310"/>
                    <a:pt x="56842" y="28310"/>
                    <a:pt x="56842" y="28310"/>
                  </a:cubicBezTo>
                  <a:cubicBezTo>
                    <a:pt x="54736" y="26380"/>
                    <a:pt x="54736" y="26380"/>
                    <a:pt x="54736" y="26380"/>
                  </a:cubicBezTo>
                  <a:cubicBezTo>
                    <a:pt x="54736" y="25415"/>
                    <a:pt x="54736" y="25415"/>
                    <a:pt x="54736" y="25415"/>
                  </a:cubicBezTo>
                  <a:cubicBezTo>
                    <a:pt x="53157" y="24450"/>
                    <a:pt x="53157" y="24450"/>
                    <a:pt x="53157" y="24450"/>
                  </a:cubicBezTo>
                  <a:cubicBezTo>
                    <a:pt x="53157" y="23163"/>
                    <a:pt x="53157" y="23163"/>
                    <a:pt x="53157" y="23163"/>
                  </a:cubicBezTo>
                  <a:cubicBezTo>
                    <a:pt x="53157" y="22198"/>
                    <a:pt x="53157" y="22198"/>
                    <a:pt x="53157" y="22198"/>
                  </a:cubicBezTo>
                  <a:cubicBezTo>
                    <a:pt x="52105" y="20589"/>
                    <a:pt x="52105" y="20589"/>
                    <a:pt x="52105" y="20589"/>
                  </a:cubicBezTo>
                  <a:cubicBezTo>
                    <a:pt x="51052" y="19946"/>
                    <a:pt x="51052" y="19946"/>
                    <a:pt x="51052" y="19946"/>
                  </a:cubicBezTo>
                  <a:cubicBezTo>
                    <a:pt x="51052" y="18981"/>
                    <a:pt x="51052" y="18981"/>
                    <a:pt x="51052" y="18981"/>
                  </a:cubicBezTo>
                  <a:cubicBezTo>
                    <a:pt x="51578" y="15442"/>
                    <a:pt x="51578" y="15442"/>
                    <a:pt x="51578" y="15442"/>
                  </a:cubicBezTo>
                  <a:cubicBezTo>
                    <a:pt x="53157" y="11581"/>
                    <a:pt x="53157" y="11581"/>
                    <a:pt x="53157" y="11581"/>
                  </a:cubicBezTo>
                  <a:cubicBezTo>
                    <a:pt x="54736" y="8042"/>
                    <a:pt x="54736" y="8042"/>
                    <a:pt x="54736" y="8042"/>
                  </a:cubicBezTo>
                  <a:cubicBezTo>
                    <a:pt x="55789" y="5790"/>
                    <a:pt x="55789" y="5790"/>
                    <a:pt x="55789" y="5790"/>
                  </a:cubicBezTo>
                  <a:cubicBezTo>
                    <a:pt x="56842" y="2573"/>
                    <a:pt x="56842" y="2573"/>
                    <a:pt x="56842" y="2573"/>
                  </a:cubicBezTo>
                  <a:cubicBezTo>
                    <a:pt x="40000" y="0"/>
                    <a:pt x="40000" y="0"/>
                    <a:pt x="40000" y="0"/>
                  </a:cubicBezTo>
                  <a:cubicBezTo>
                    <a:pt x="40000" y="0"/>
                    <a:pt x="27368" y="36675"/>
                    <a:pt x="24736" y="38605"/>
                  </a:cubicBezTo>
                  <a:cubicBezTo>
                    <a:pt x="22631" y="40857"/>
                    <a:pt x="25263" y="40214"/>
                    <a:pt x="25263" y="42466"/>
                  </a:cubicBez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3" name="Shape 1401"/>
            <p:cNvSpPr/>
            <p:nvPr/>
          </p:nvSpPr>
          <p:spPr>
            <a:xfrm>
              <a:off x="1371577" y="2239638"/>
              <a:ext cx="991700" cy="641329"/>
            </a:xfrm>
            <a:custGeom>
              <a:avLst/>
              <a:gdLst/>
              <a:ahLst/>
              <a:cxnLst/>
              <a:rect l="0" t="0" r="0" b="0"/>
              <a:pathLst>
                <a:path w="120000" h="120000" extrusionOk="0">
                  <a:moveTo>
                    <a:pt x="120000" y="28571"/>
                  </a:moveTo>
                  <a:cubicBezTo>
                    <a:pt x="120000" y="28571"/>
                    <a:pt x="74578" y="20000"/>
                    <a:pt x="56470" y="15714"/>
                  </a:cubicBezTo>
                  <a:cubicBezTo>
                    <a:pt x="34373" y="10476"/>
                    <a:pt x="3375" y="0"/>
                    <a:pt x="3375" y="0"/>
                  </a:cubicBezTo>
                  <a:cubicBezTo>
                    <a:pt x="2762" y="4761"/>
                    <a:pt x="2762" y="4761"/>
                    <a:pt x="2762" y="4761"/>
                  </a:cubicBezTo>
                  <a:cubicBezTo>
                    <a:pt x="2148" y="8095"/>
                    <a:pt x="2148" y="8095"/>
                    <a:pt x="2148" y="8095"/>
                  </a:cubicBezTo>
                  <a:cubicBezTo>
                    <a:pt x="1227" y="13333"/>
                    <a:pt x="1227" y="13333"/>
                    <a:pt x="1227" y="13333"/>
                  </a:cubicBezTo>
                  <a:cubicBezTo>
                    <a:pt x="306" y="19047"/>
                    <a:pt x="306" y="19047"/>
                    <a:pt x="306" y="19047"/>
                  </a:cubicBezTo>
                  <a:cubicBezTo>
                    <a:pt x="0" y="24285"/>
                    <a:pt x="0" y="24285"/>
                    <a:pt x="0" y="24285"/>
                  </a:cubicBezTo>
                  <a:cubicBezTo>
                    <a:pt x="0" y="25714"/>
                    <a:pt x="0" y="25714"/>
                    <a:pt x="0" y="25714"/>
                  </a:cubicBezTo>
                  <a:cubicBezTo>
                    <a:pt x="613" y="26666"/>
                    <a:pt x="613" y="26666"/>
                    <a:pt x="613" y="26666"/>
                  </a:cubicBezTo>
                  <a:cubicBezTo>
                    <a:pt x="1227" y="29047"/>
                    <a:pt x="1227" y="29047"/>
                    <a:pt x="1227" y="29047"/>
                  </a:cubicBezTo>
                  <a:cubicBezTo>
                    <a:pt x="1227" y="30476"/>
                    <a:pt x="1227" y="30476"/>
                    <a:pt x="1227" y="30476"/>
                  </a:cubicBezTo>
                  <a:cubicBezTo>
                    <a:pt x="1227" y="32380"/>
                    <a:pt x="1227" y="32380"/>
                    <a:pt x="1227" y="32380"/>
                  </a:cubicBezTo>
                  <a:cubicBezTo>
                    <a:pt x="2148" y="33809"/>
                    <a:pt x="2148" y="33809"/>
                    <a:pt x="2148" y="33809"/>
                  </a:cubicBezTo>
                  <a:cubicBezTo>
                    <a:pt x="2148" y="35238"/>
                    <a:pt x="2148" y="35238"/>
                    <a:pt x="2148" y="35238"/>
                  </a:cubicBezTo>
                  <a:cubicBezTo>
                    <a:pt x="3375" y="38095"/>
                    <a:pt x="3375" y="38095"/>
                    <a:pt x="3375" y="38095"/>
                  </a:cubicBezTo>
                  <a:cubicBezTo>
                    <a:pt x="3682" y="40476"/>
                    <a:pt x="3682" y="40476"/>
                    <a:pt x="3682" y="40476"/>
                  </a:cubicBezTo>
                  <a:cubicBezTo>
                    <a:pt x="5217" y="44285"/>
                    <a:pt x="5217" y="44285"/>
                    <a:pt x="5217" y="44285"/>
                  </a:cubicBezTo>
                  <a:cubicBezTo>
                    <a:pt x="6751" y="46666"/>
                    <a:pt x="6751" y="46666"/>
                    <a:pt x="6751" y="46666"/>
                  </a:cubicBezTo>
                  <a:cubicBezTo>
                    <a:pt x="7672" y="49047"/>
                    <a:pt x="7672" y="49047"/>
                    <a:pt x="7672" y="49047"/>
                  </a:cubicBezTo>
                  <a:cubicBezTo>
                    <a:pt x="7979" y="52380"/>
                    <a:pt x="7979" y="52380"/>
                    <a:pt x="7979" y="52380"/>
                  </a:cubicBezTo>
                  <a:cubicBezTo>
                    <a:pt x="8593" y="55238"/>
                    <a:pt x="8593" y="55238"/>
                    <a:pt x="8593" y="55238"/>
                  </a:cubicBezTo>
                  <a:cubicBezTo>
                    <a:pt x="9514" y="57142"/>
                    <a:pt x="9514" y="57142"/>
                    <a:pt x="9514" y="57142"/>
                  </a:cubicBezTo>
                  <a:cubicBezTo>
                    <a:pt x="9514" y="57619"/>
                    <a:pt x="9514" y="57619"/>
                    <a:pt x="9514" y="57619"/>
                  </a:cubicBezTo>
                  <a:cubicBezTo>
                    <a:pt x="12276" y="58571"/>
                    <a:pt x="12276" y="58571"/>
                    <a:pt x="12276" y="58571"/>
                  </a:cubicBezTo>
                  <a:cubicBezTo>
                    <a:pt x="12276" y="60476"/>
                    <a:pt x="12276" y="60476"/>
                    <a:pt x="12276" y="60476"/>
                  </a:cubicBezTo>
                  <a:cubicBezTo>
                    <a:pt x="11355" y="63333"/>
                    <a:pt x="11355" y="63333"/>
                    <a:pt x="11355" y="63333"/>
                  </a:cubicBezTo>
                  <a:cubicBezTo>
                    <a:pt x="10434" y="66190"/>
                    <a:pt x="10434" y="66190"/>
                    <a:pt x="10434" y="66190"/>
                  </a:cubicBezTo>
                  <a:cubicBezTo>
                    <a:pt x="9514" y="69523"/>
                    <a:pt x="9514" y="69523"/>
                    <a:pt x="9514" y="69523"/>
                  </a:cubicBezTo>
                  <a:cubicBezTo>
                    <a:pt x="9207" y="72380"/>
                    <a:pt x="9207" y="72380"/>
                    <a:pt x="9207" y="72380"/>
                  </a:cubicBezTo>
                  <a:cubicBezTo>
                    <a:pt x="9820" y="75238"/>
                    <a:pt x="9820" y="75238"/>
                    <a:pt x="9820" y="75238"/>
                  </a:cubicBezTo>
                  <a:cubicBezTo>
                    <a:pt x="9514" y="76190"/>
                    <a:pt x="9514" y="76190"/>
                    <a:pt x="9514" y="76190"/>
                  </a:cubicBezTo>
                  <a:cubicBezTo>
                    <a:pt x="8593" y="76190"/>
                    <a:pt x="8593" y="76190"/>
                    <a:pt x="8593" y="76190"/>
                  </a:cubicBezTo>
                  <a:cubicBezTo>
                    <a:pt x="7672" y="78095"/>
                    <a:pt x="7672" y="78095"/>
                    <a:pt x="7672" y="78095"/>
                  </a:cubicBezTo>
                  <a:cubicBezTo>
                    <a:pt x="6751" y="81428"/>
                    <a:pt x="6751" y="81428"/>
                    <a:pt x="6751" y="81428"/>
                  </a:cubicBezTo>
                  <a:cubicBezTo>
                    <a:pt x="7365" y="82380"/>
                    <a:pt x="7365" y="82380"/>
                    <a:pt x="7365" y="82380"/>
                  </a:cubicBezTo>
                  <a:cubicBezTo>
                    <a:pt x="8593" y="83333"/>
                    <a:pt x="8593" y="83333"/>
                    <a:pt x="8593" y="83333"/>
                  </a:cubicBezTo>
                  <a:cubicBezTo>
                    <a:pt x="8593" y="84761"/>
                    <a:pt x="8593" y="84761"/>
                    <a:pt x="8593" y="84761"/>
                  </a:cubicBezTo>
                  <a:cubicBezTo>
                    <a:pt x="9207" y="84761"/>
                    <a:pt x="9207" y="84761"/>
                    <a:pt x="9207" y="84761"/>
                  </a:cubicBezTo>
                  <a:cubicBezTo>
                    <a:pt x="10127" y="83333"/>
                    <a:pt x="10127" y="83333"/>
                    <a:pt x="10127" y="83333"/>
                  </a:cubicBezTo>
                  <a:cubicBezTo>
                    <a:pt x="11048" y="82857"/>
                    <a:pt x="11048" y="82857"/>
                    <a:pt x="11048" y="82857"/>
                  </a:cubicBezTo>
                  <a:cubicBezTo>
                    <a:pt x="11662" y="82857"/>
                    <a:pt x="11662" y="82857"/>
                    <a:pt x="11662" y="82857"/>
                  </a:cubicBezTo>
                  <a:cubicBezTo>
                    <a:pt x="12890" y="81428"/>
                    <a:pt x="12890" y="81428"/>
                    <a:pt x="12890" y="81428"/>
                  </a:cubicBezTo>
                  <a:cubicBezTo>
                    <a:pt x="13503" y="81428"/>
                    <a:pt x="13503" y="81428"/>
                    <a:pt x="13503" y="81428"/>
                  </a:cubicBezTo>
                  <a:cubicBezTo>
                    <a:pt x="13810" y="83333"/>
                    <a:pt x="13810" y="83333"/>
                    <a:pt x="13810" y="83333"/>
                  </a:cubicBezTo>
                  <a:cubicBezTo>
                    <a:pt x="14424" y="85238"/>
                    <a:pt x="14424" y="85238"/>
                    <a:pt x="14424" y="85238"/>
                  </a:cubicBezTo>
                  <a:cubicBezTo>
                    <a:pt x="14731" y="89047"/>
                    <a:pt x="14731" y="89047"/>
                    <a:pt x="14731" y="89047"/>
                  </a:cubicBezTo>
                  <a:cubicBezTo>
                    <a:pt x="14731" y="91904"/>
                    <a:pt x="14731" y="91904"/>
                    <a:pt x="14731" y="91904"/>
                  </a:cubicBezTo>
                  <a:cubicBezTo>
                    <a:pt x="14731" y="93333"/>
                    <a:pt x="14731" y="93333"/>
                    <a:pt x="14731" y="93333"/>
                  </a:cubicBezTo>
                  <a:cubicBezTo>
                    <a:pt x="15959" y="95238"/>
                    <a:pt x="15959" y="95238"/>
                    <a:pt x="15959" y="95238"/>
                  </a:cubicBezTo>
                  <a:cubicBezTo>
                    <a:pt x="15959" y="97619"/>
                    <a:pt x="15959" y="97619"/>
                    <a:pt x="15959" y="97619"/>
                  </a:cubicBezTo>
                  <a:cubicBezTo>
                    <a:pt x="15959" y="100000"/>
                    <a:pt x="15959" y="100000"/>
                    <a:pt x="15959" y="100000"/>
                  </a:cubicBezTo>
                  <a:cubicBezTo>
                    <a:pt x="15959" y="100952"/>
                    <a:pt x="15959" y="100952"/>
                    <a:pt x="15959" y="100952"/>
                  </a:cubicBezTo>
                  <a:cubicBezTo>
                    <a:pt x="16572" y="102380"/>
                    <a:pt x="16572" y="102380"/>
                    <a:pt x="16572" y="102380"/>
                  </a:cubicBezTo>
                  <a:cubicBezTo>
                    <a:pt x="18107" y="103809"/>
                    <a:pt x="18107" y="103809"/>
                    <a:pt x="18107" y="103809"/>
                  </a:cubicBezTo>
                  <a:cubicBezTo>
                    <a:pt x="19335" y="103809"/>
                    <a:pt x="19335" y="103809"/>
                    <a:pt x="19335" y="103809"/>
                  </a:cubicBezTo>
                  <a:cubicBezTo>
                    <a:pt x="19335" y="106666"/>
                    <a:pt x="19335" y="106666"/>
                    <a:pt x="19335" y="106666"/>
                  </a:cubicBezTo>
                  <a:cubicBezTo>
                    <a:pt x="19948" y="109523"/>
                    <a:pt x="19948" y="109523"/>
                    <a:pt x="19948" y="109523"/>
                  </a:cubicBezTo>
                  <a:cubicBezTo>
                    <a:pt x="19948" y="111428"/>
                    <a:pt x="19948" y="111428"/>
                    <a:pt x="19948" y="111428"/>
                  </a:cubicBezTo>
                  <a:cubicBezTo>
                    <a:pt x="19948" y="112857"/>
                    <a:pt x="19948" y="112857"/>
                    <a:pt x="19948" y="112857"/>
                  </a:cubicBezTo>
                  <a:cubicBezTo>
                    <a:pt x="20562" y="114761"/>
                    <a:pt x="20562" y="114761"/>
                    <a:pt x="20562" y="114761"/>
                  </a:cubicBezTo>
                  <a:cubicBezTo>
                    <a:pt x="21790" y="114761"/>
                    <a:pt x="21790" y="114761"/>
                    <a:pt x="21790" y="114761"/>
                  </a:cubicBezTo>
                  <a:cubicBezTo>
                    <a:pt x="21790" y="113809"/>
                    <a:pt x="21790" y="113809"/>
                    <a:pt x="21790" y="113809"/>
                  </a:cubicBezTo>
                  <a:cubicBezTo>
                    <a:pt x="22097" y="112380"/>
                    <a:pt x="22097" y="112380"/>
                    <a:pt x="22097" y="112380"/>
                  </a:cubicBezTo>
                  <a:cubicBezTo>
                    <a:pt x="22710" y="112380"/>
                    <a:pt x="22710" y="112380"/>
                    <a:pt x="22710" y="112380"/>
                  </a:cubicBezTo>
                  <a:cubicBezTo>
                    <a:pt x="23631" y="112380"/>
                    <a:pt x="23631" y="112380"/>
                    <a:pt x="23631" y="112380"/>
                  </a:cubicBezTo>
                  <a:cubicBezTo>
                    <a:pt x="25166" y="113809"/>
                    <a:pt x="25166" y="113809"/>
                    <a:pt x="25166" y="113809"/>
                  </a:cubicBezTo>
                  <a:cubicBezTo>
                    <a:pt x="26700" y="114761"/>
                    <a:pt x="26700" y="114761"/>
                    <a:pt x="26700" y="114761"/>
                  </a:cubicBezTo>
                  <a:cubicBezTo>
                    <a:pt x="26700" y="113809"/>
                    <a:pt x="26700" y="113809"/>
                    <a:pt x="26700" y="113809"/>
                  </a:cubicBezTo>
                  <a:cubicBezTo>
                    <a:pt x="27007" y="112857"/>
                    <a:pt x="27007" y="112857"/>
                    <a:pt x="27007" y="112857"/>
                  </a:cubicBezTo>
                  <a:cubicBezTo>
                    <a:pt x="28235" y="112857"/>
                    <a:pt x="28235" y="112857"/>
                    <a:pt x="28235" y="112857"/>
                  </a:cubicBezTo>
                  <a:cubicBezTo>
                    <a:pt x="30690" y="113333"/>
                    <a:pt x="30690" y="113333"/>
                    <a:pt x="30690" y="113333"/>
                  </a:cubicBezTo>
                  <a:cubicBezTo>
                    <a:pt x="32225" y="114285"/>
                    <a:pt x="32225" y="114285"/>
                    <a:pt x="32225" y="114285"/>
                  </a:cubicBezTo>
                  <a:cubicBezTo>
                    <a:pt x="35294" y="114761"/>
                    <a:pt x="35294" y="114761"/>
                    <a:pt x="35294" y="114761"/>
                  </a:cubicBezTo>
                  <a:cubicBezTo>
                    <a:pt x="35601" y="113333"/>
                    <a:pt x="35601" y="113333"/>
                    <a:pt x="35601" y="113333"/>
                  </a:cubicBezTo>
                  <a:cubicBezTo>
                    <a:pt x="35907" y="110952"/>
                    <a:pt x="35907" y="110952"/>
                    <a:pt x="35907" y="110952"/>
                  </a:cubicBezTo>
                  <a:cubicBezTo>
                    <a:pt x="37135" y="110952"/>
                    <a:pt x="37135" y="110952"/>
                    <a:pt x="37135" y="110952"/>
                  </a:cubicBezTo>
                  <a:cubicBezTo>
                    <a:pt x="38056" y="112380"/>
                    <a:pt x="38056" y="112380"/>
                    <a:pt x="38056" y="112380"/>
                  </a:cubicBezTo>
                  <a:cubicBezTo>
                    <a:pt x="38670" y="113809"/>
                    <a:pt x="38670" y="113809"/>
                    <a:pt x="38670" y="113809"/>
                  </a:cubicBezTo>
                  <a:cubicBezTo>
                    <a:pt x="38976" y="115714"/>
                    <a:pt x="38976" y="115714"/>
                    <a:pt x="38976" y="115714"/>
                  </a:cubicBezTo>
                  <a:cubicBezTo>
                    <a:pt x="38976" y="116190"/>
                    <a:pt x="38976" y="116190"/>
                    <a:pt x="38976" y="116190"/>
                  </a:cubicBezTo>
                  <a:cubicBezTo>
                    <a:pt x="39590" y="117142"/>
                    <a:pt x="39590" y="117142"/>
                    <a:pt x="39590" y="117142"/>
                  </a:cubicBezTo>
                  <a:cubicBezTo>
                    <a:pt x="40204" y="118095"/>
                    <a:pt x="40204" y="118095"/>
                    <a:pt x="40204" y="118095"/>
                  </a:cubicBezTo>
                  <a:cubicBezTo>
                    <a:pt x="41739" y="105238"/>
                    <a:pt x="41739" y="105238"/>
                    <a:pt x="41739" y="105238"/>
                  </a:cubicBezTo>
                  <a:cubicBezTo>
                    <a:pt x="114168" y="120000"/>
                    <a:pt x="114168" y="120000"/>
                    <a:pt x="114168" y="120000"/>
                  </a:cubicBezTo>
                  <a:cubicBezTo>
                    <a:pt x="114475" y="120000"/>
                    <a:pt x="114475" y="120000"/>
                    <a:pt x="114475" y="120000"/>
                  </a:cubicBezTo>
                  <a:cubicBezTo>
                    <a:pt x="115703" y="98571"/>
                    <a:pt x="115703" y="98571"/>
                    <a:pt x="115703" y="98571"/>
                  </a:cubicBezTo>
                  <a:lnTo>
                    <a:pt x="120000" y="28571"/>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4" name="Shape 1402"/>
            <p:cNvSpPr/>
            <p:nvPr/>
          </p:nvSpPr>
          <p:spPr>
            <a:xfrm>
              <a:off x="5149963" y="2317555"/>
              <a:ext cx="350542" cy="560411"/>
            </a:xfrm>
            <a:custGeom>
              <a:avLst/>
              <a:gdLst/>
              <a:ahLst/>
              <a:cxnLst/>
              <a:rect l="0" t="0" r="0" b="0"/>
              <a:pathLst>
                <a:path w="120000" h="120000" extrusionOk="0">
                  <a:moveTo>
                    <a:pt x="33846" y="120000"/>
                  </a:moveTo>
                  <a:lnTo>
                    <a:pt x="33846" y="118716"/>
                  </a:lnTo>
                  <a:lnTo>
                    <a:pt x="34871" y="116791"/>
                  </a:lnTo>
                  <a:lnTo>
                    <a:pt x="34871" y="116149"/>
                  </a:lnTo>
                  <a:lnTo>
                    <a:pt x="34871" y="114224"/>
                  </a:lnTo>
                  <a:lnTo>
                    <a:pt x="34871" y="112941"/>
                  </a:lnTo>
                  <a:lnTo>
                    <a:pt x="35897" y="111657"/>
                  </a:lnTo>
                  <a:lnTo>
                    <a:pt x="37948" y="111657"/>
                  </a:lnTo>
                  <a:lnTo>
                    <a:pt x="37948" y="109732"/>
                  </a:lnTo>
                  <a:lnTo>
                    <a:pt x="38974" y="108449"/>
                  </a:lnTo>
                  <a:lnTo>
                    <a:pt x="38974" y="106524"/>
                  </a:lnTo>
                  <a:lnTo>
                    <a:pt x="41025" y="106524"/>
                  </a:lnTo>
                  <a:lnTo>
                    <a:pt x="42051" y="106524"/>
                  </a:lnTo>
                  <a:lnTo>
                    <a:pt x="45128" y="106524"/>
                  </a:lnTo>
                  <a:lnTo>
                    <a:pt x="45128" y="103315"/>
                  </a:lnTo>
                  <a:lnTo>
                    <a:pt x="42051" y="103315"/>
                  </a:lnTo>
                  <a:lnTo>
                    <a:pt x="41025" y="103315"/>
                  </a:lnTo>
                  <a:lnTo>
                    <a:pt x="41025" y="102032"/>
                  </a:lnTo>
                  <a:lnTo>
                    <a:pt x="41025" y="101390"/>
                  </a:lnTo>
                  <a:lnTo>
                    <a:pt x="43076" y="100106"/>
                  </a:lnTo>
                  <a:lnTo>
                    <a:pt x="43076" y="99465"/>
                  </a:lnTo>
                  <a:lnTo>
                    <a:pt x="45128" y="98181"/>
                  </a:lnTo>
                  <a:lnTo>
                    <a:pt x="46153" y="98823"/>
                  </a:lnTo>
                  <a:lnTo>
                    <a:pt x="46153" y="99465"/>
                  </a:lnTo>
                  <a:lnTo>
                    <a:pt x="48205" y="98823"/>
                  </a:lnTo>
                  <a:lnTo>
                    <a:pt x="49230" y="98181"/>
                  </a:lnTo>
                  <a:lnTo>
                    <a:pt x="49230" y="96256"/>
                  </a:lnTo>
                  <a:lnTo>
                    <a:pt x="51282" y="97540"/>
                  </a:lnTo>
                  <a:lnTo>
                    <a:pt x="52307" y="98181"/>
                  </a:lnTo>
                  <a:lnTo>
                    <a:pt x="53333" y="98181"/>
                  </a:lnTo>
                  <a:lnTo>
                    <a:pt x="53333" y="96256"/>
                  </a:lnTo>
                  <a:lnTo>
                    <a:pt x="53333" y="95614"/>
                  </a:lnTo>
                  <a:lnTo>
                    <a:pt x="52307" y="95614"/>
                  </a:lnTo>
                  <a:lnTo>
                    <a:pt x="51282" y="94331"/>
                  </a:lnTo>
                  <a:lnTo>
                    <a:pt x="55384" y="94331"/>
                  </a:lnTo>
                  <a:lnTo>
                    <a:pt x="57435" y="94973"/>
                  </a:lnTo>
                  <a:lnTo>
                    <a:pt x="60512" y="94331"/>
                  </a:lnTo>
                  <a:lnTo>
                    <a:pt x="61538" y="92406"/>
                  </a:lnTo>
                  <a:lnTo>
                    <a:pt x="60512" y="89197"/>
                  </a:lnTo>
                  <a:lnTo>
                    <a:pt x="62564" y="89197"/>
                  </a:lnTo>
                  <a:lnTo>
                    <a:pt x="65641" y="91122"/>
                  </a:lnTo>
                  <a:lnTo>
                    <a:pt x="68717" y="90481"/>
                  </a:lnTo>
                  <a:lnTo>
                    <a:pt x="69743" y="89197"/>
                  </a:lnTo>
                  <a:lnTo>
                    <a:pt x="70769" y="86631"/>
                  </a:lnTo>
                  <a:lnTo>
                    <a:pt x="69743" y="84705"/>
                  </a:lnTo>
                  <a:lnTo>
                    <a:pt x="70769" y="82139"/>
                  </a:lnTo>
                  <a:lnTo>
                    <a:pt x="70769" y="80855"/>
                  </a:lnTo>
                  <a:lnTo>
                    <a:pt x="69743" y="78930"/>
                  </a:lnTo>
                  <a:lnTo>
                    <a:pt x="69743" y="77647"/>
                  </a:lnTo>
                  <a:lnTo>
                    <a:pt x="70769" y="75721"/>
                  </a:lnTo>
                  <a:lnTo>
                    <a:pt x="70769" y="74438"/>
                  </a:lnTo>
                  <a:lnTo>
                    <a:pt x="74871" y="77005"/>
                  </a:lnTo>
                  <a:lnTo>
                    <a:pt x="75897" y="78288"/>
                  </a:lnTo>
                  <a:lnTo>
                    <a:pt x="81025" y="78288"/>
                  </a:lnTo>
                  <a:lnTo>
                    <a:pt x="81025" y="77005"/>
                  </a:lnTo>
                  <a:lnTo>
                    <a:pt x="81025" y="74438"/>
                  </a:lnTo>
                  <a:lnTo>
                    <a:pt x="83076" y="73796"/>
                  </a:lnTo>
                  <a:lnTo>
                    <a:pt x="86153" y="74438"/>
                  </a:lnTo>
                  <a:lnTo>
                    <a:pt x="86153" y="75721"/>
                  </a:lnTo>
                  <a:lnTo>
                    <a:pt x="86153" y="78288"/>
                  </a:lnTo>
                  <a:lnTo>
                    <a:pt x="89230" y="77647"/>
                  </a:lnTo>
                  <a:lnTo>
                    <a:pt x="92307" y="75721"/>
                  </a:lnTo>
                  <a:lnTo>
                    <a:pt x="90256" y="74438"/>
                  </a:lnTo>
                  <a:lnTo>
                    <a:pt x="88205" y="73155"/>
                  </a:lnTo>
                  <a:lnTo>
                    <a:pt x="88205" y="71871"/>
                  </a:lnTo>
                  <a:lnTo>
                    <a:pt x="89230" y="71229"/>
                  </a:lnTo>
                  <a:lnTo>
                    <a:pt x="92307" y="73155"/>
                  </a:lnTo>
                  <a:lnTo>
                    <a:pt x="95384" y="74438"/>
                  </a:lnTo>
                  <a:lnTo>
                    <a:pt x="97435" y="73796"/>
                  </a:lnTo>
                  <a:lnTo>
                    <a:pt x="96410" y="71229"/>
                  </a:lnTo>
                  <a:lnTo>
                    <a:pt x="97435" y="71229"/>
                  </a:lnTo>
                  <a:lnTo>
                    <a:pt x="99487" y="71229"/>
                  </a:lnTo>
                  <a:lnTo>
                    <a:pt x="99487" y="67379"/>
                  </a:lnTo>
                  <a:lnTo>
                    <a:pt x="103589" y="67379"/>
                  </a:lnTo>
                  <a:lnTo>
                    <a:pt x="105641" y="67379"/>
                  </a:lnTo>
                  <a:lnTo>
                    <a:pt x="106666" y="66737"/>
                  </a:lnTo>
                  <a:lnTo>
                    <a:pt x="106666" y="64812"/>
                  </a:lnTo>
                  <a:lnTo>
                    <a:pt x="108717" y="64812"/>
                  </a:lnTo>
                  <a:lnTo>
                    <a:pt x="109743" y="64171"/>
                  </a:lnTo>
                  <a:lnTo>
                    <a:pt x="112820" y="62245"/>
                  </a:lnTo>
                  <a:lnTo>
                    <a:pt x="116923" y="62245"/>
                  </a:lnTo>
                  <a:lnTo>
                    <a:pt x="118974" y="60962"/>
                  </a:lnTo>
                  <a:lnTo>
                    <a:pt x="120000" y="57112"/>
                  </a:lnTo>
                  <a:lnTo>
                    <a:pt x="118974" y="56470"/>
                  </a:lnTo>
                  <a:lnTo>
                    <a:pt x="117948" y="56470"/>
                  </a:lnTo>
                  <a:lnTo>
                    <a:pt x="115897" y="56470"/>
                  </a:lnTo>
                  <a:lnTo>
                    <a:pt x="114871" y="55187"/>
                  </a:lnTo>
                  <a:lnTo>
                    <a:pt x="116923" y="53903"/>
                  </a:lnTo>
                  <a:lnTo>
                    <a:pt x="116923" y="53262"/>
                  </a:lnTo>
                  <a:lnTo>
                    <a:pt x="114871" y="52620"/>
                  </a:lnTo>
                  <a:lnTo>
                    <a:pt x="112820" y="49411"/>
                  </a:lnTo>
                  <a:lnTo>
                    <a:pt x="108717" y="49411"/>
                  </a:lnTo>
                  <a:lnTo>
                    <a:pt x="106666" y="49411"/>
                  </a:lnTo>
                  <a:lnTo>
                    <a:pt x="104615" y="46844"/>
                  </a:lnTo>
                  <a:lnTo>
                    <a:pt x="103589" y="43636"/>
                  </a:lnTo>
                  <a:lnTo>
                    <a:pt x="103589" y="41069"/>
                  </a:lnTo>
                  <a:lnTo>
                    <a:pt x="102564" y="39144"/>
                  </a:lnTo>
                  <a:lnTo>
                    <a:pt x="99487" y="39786"/>
                  </a:lnTo>
                  <a:lnTo>
                    <a:pt x="97435" y="40427"/>
                  </a:lnTo>
                  <a:lnTo>
                    <a:pt x="93333" y="40427"/>
                  </a:lnTo>
                  <a:lnTo>
                    <a:pt x="89230" y="39144"/>
                  </a:lnTo>
                  <a:lnTo>
                    <a:pt x="86153" y="35935"/>
                  </a:lnTo>
                  <a:lnTo>
                    <a:pt x="85128" y="31443"/>
                  </a:lnTo>
                  <a:lnTo>
                    <a:pt x="81025" y="25668"/>
                  </a:lnTo>
                  <a:lnTo>
                    <a:pt x="78974" y="19893"/>
                  </a:lnTo>
                  <a:lnTo>
                    <a:pt x="76923" y="16684"/>
                  </a:lnTo>
                  <a:lnTo>
                    <a:pt x="74871" y="11550"/>
                  </a:lnTo>
                  <a:lnTo>
                    <a:pt x="72820" y="7058"/>
                  </a:lnTo>
                  <a:lnTo>
                    <a:pt x="70769" y="5133"/>
                  </a:lnTo>
                  <a:lnTo>
                    <a:pt x="57435" y="0"/>
                  </a:lnTo>
                  <a:lnTo>
                    <a:pt x="54358" y="1925"/>
                  </a:lnTo>
                  <a:lnTo>
                    <a:pt x="51282" y="4491"/>
                  </a:lnTo>
                  <a:lnTo>
                    <a:pt x="46153" y="7058"/>
                  </a:lnTo>
                  <a:lnTo>
                    <a:pt x="43076" y="7058"/>
                  </a:lnTo>
                  <a:lnTo>
                    <a:pt x="40000" y="5775"/>
                  </a:lnTo>
                  <a:lnTo>
                    <a:pt x="34871" y="3850"/>
                  </a:lnTo>
                  <a:lnTo>
                    <a:pt x="30769" y="3208"/>
                  </a:lnTo>
                  <a:lnTo>
                    <a:pt x="29743" y="3208"/>
                  </a:lnTo>
                  <a:lnTo>
                    <a:pt x="27692" y="4491"/>
                  </a:lnTo>
                  <a:lnTo>
                    <a:pt x="22564" y="14117"/>
                  </a:lnTo>
                  <a:lnTo>
                    <a:pt x="20512" y="21176"/>
                  </a:lnTo>
                  <a:lnTo>
                    <a:pt x="15384" y="28877"/>
                  </a:lnTo>
                  <a:lnTo>
                    <a:pt x="13333" y="34652"/>
                  </a:lnTo>
                  <a:lnTo>
                    <a:pt x="12307" y="41069"/>
                  </a:lnTo>
                  <a:lnTo>
                    <a:pt x="13333" y="44278"/>
                  </a:lnTo>
                  <a:lnTo>
                    <a:pt x="15384" y="45561"/>
                  </a:lnTo>
                  <a:lnTo>
                    <a:pt x="14358" y="46844"/>
                  </a:lnTo>
                  <a:lnTo>
                    <a:pt x="12307" y="48770"/>
                  </a:lnTo>
                  <a:lnTo>
                    <a:pt x="12307" y="52620"/>
                  </a:lnTo>
                  <a:lnTo>
                    <a:pt x="10256" y="55828"/>
                  </a:lnTo>
                  <a:lnTo>
                    <a:pt x="10256" y="60320"/>
                  </a:lnTo>
                  <a:lnTo>
                    <a:pt x="7179" y="60962"/>
                  </a:lnTo>
                  <a:lnTo>
                    <a:pt x="7179" y="64171"/>
                  </a:lnTo>
                  <a:lnTo>
                    <a:pt x="1025" y="64171"/>
                  </a:lnTo>
                  <a:lnTo>
                    <a:pt x="0" y="66096"/>
                  </a:lnTo>
                  <a:lnTo>
                    <a:pt x="23589" y="114224"/>
                  </a:lnTo>
                  <a:lnTo>
                    <a:pt x="33846" y="120000"/>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5" name="Shape 1403"/>
            <p:cNvSpPr/>
            <p:nvPr/>
          </p:nvSpPr>
          <p:spPr>
            <a:xfrm>
              <a:off x="4475846" y="2701155"/>
              <a:ext cx="725049" cy="533440"/>
            </a:xfrm>
            <a:custGeom>
              <a:avLst/>
              <a:gdLst/>
              <a:ahLst/>
              <a:cxnLst/>
              <a:rect l="0" t="0" r="0" b="0"/>
              <a:pathLst>
                <a:path w="120000" h="120000" extrusionOk="0">
                  <a:moveTo>
                    <a:pt x="0" y="98426"/>
                  </a:moveTo>
                  <a:lnTo>
                    <a:pt x="4958" y="91685"/>
                  </a:lnTo>
                  <a:lnTo>
                    <a:pt x="5950" y="89662"/>
                  </a:lnTo>
                  <a:lnTo>
                    <a:pt x="7933" y="86966"/>
                  </a:lnTo>
                  <a:lnTo>
                    <a:pt x="8925" y="85617"/>
                  </a:lnTo>
                  <a:lnTo>
                    <a:pt x="10909" y="83595"/>
                  </a:lnTo>
                  <a:lnTo>
                    <a:pt x="10909" y="81573"/>
                  </a:lnTo>
                  <a:lnTo>
                    <a:pt x="10909" y="80224"/>
                  </a:lnTo>
                  <a:lnTo>
                    <a:pt x="8429" y="73483"/>
                  </a:lnTo>
                  <a:lnTo>
                    <a:pt x="6942" y="68764"/>
                  </a:lnTo>
                  <a:lnTo>
                    <a:pt x="8925" y="66741"/>
                  </a:lnTo>
                  <a:lnTo>
                    <a:pt x="15371" y="64719"/>
                  </a:lnTo>
                  <a:lnTo>
                    <a:pt x="18842" y="64719"/>
                  </a:lnTo>
                  <a:lnTo>
                    <a:pt x="23305" y="64719"/>
                  </a:lnTo>
                  <a:lnTo>
                    <a:pt x="26280" y="64719"/>
                  </a:lnTo>
                  <a:lnTo>
                    <a:pt x="27768" y="64719"/>
                  </a:lnTo>
                  <a:lnTo>
                    <a:pt x="31239" y="62696"/>
                  </a:lnTo>
                  <a:lnTo>
                    <a:pt x="33223" y="62696"/>
                  </a:lnTo>
                  <a:lnTo>
                    <a:pt x="38181" y="60674"/>
                  </a:lnTo>
                  <a:lnTo>
                    <a:pt x="41157" y="55955"/>
                  </a:lnTo>
                  <a:lnTo>
                    <a:pt x="44132" y="53932"/>
                  </a:lnTo>
                  <a:lnTo>
                    <a:pt x="46115" y="51910"/>
                  </a:lnTo>
                  <a:lnTo>
                    <a:pt x="46115" y="50561"/>
                  </a:lnTo>
                  <a:lnTo>
                    <a:pt x="46115" y="47865"/>
                  </a:lnTo>
                  <a:lnTo>
                    <a:pt x="44132" y="44494"/>
                  </a:lnTo>
                  <a:lnTo>
                    <a:pt x="46115" y="42471"/>
                  </a:lnTo>
                  <a:lnTo>
                    <a:pt x="46611" y="39775"/>
                  </a:lnTo>
                  <a:lnTo>
                    <a:pt x="44132" y="41123"/>
                  </a:lnTo>
                  <a:lnTo>
                    <a:pt x="43140" y="39775"/>
                  </a:lnTo>
                  <a:lnTo>
                    <a:pt x="42148" y="37078"/>
                  </a:lnTo>
                  <a:lnTo>
                    <a:pt x="44628" y="34382"/>
                  </a:lnTo>
                  <a:lnTo>
                    <a:pt x="48595" y="29662"/>
                  </a:lnTo>
                  <a:lnTo>
                    <a:pt x="50082" y="25617"/>
                  </a:lnTo>
                  <a:lnTo>
                    <a:pt x="50578" y="22247"/>
                  </a:lnTo>
                  <a:lnTo>
                    <a:pt x="54545" y="15505"/>
                  </a:lnTo>
                  <a:lnTo>
                    <a:pt x="57520" y="10112"/>
                  </a:lnTo>
                  <a:lnTo>
                    <a:pt x="60991" y="6741"/>
                  </a:lnTo>
                  <a:lnTo>
                    <a:pt x="64462" y="5393"/>
                  </a:lnTo>
                  <a:lnTo>
                    <a:pt x="69917" y="3370"/>
                  </a:lnTo>
                  <a:lnTo>
                    <a:pt x="72892" y="1348"/>
                  </a:lnTo>
                  <a:lnTo>
                    <a:pt x="80826" y="0"/>
                  </a:lnTo>
                  <a:lnTo>
                    <a:pt x="80826" y="3370"/>
                  </a:lnTo>
                  <a:lnTo>
                    <a:pt x="80826" y="7415"/>
                  </a:lnTo>
                  <a:lnTo>
                    <a:pt x="81818" y="10786"/>
                  </a:lnTo>
                  <a:lnTo>
                    <a:pt x="83305" y="15505"/>
                  </a:lnTo>
                  <a:lnTo>
                    <a:pt x="84793" y="16179"/>
                  </a:lnTo>
                  <a:lnTo>
                    <a:pt x="86280" y="21573"/>
                  </a:lnTo>
                  <a:lnTo>
                    <a:pt x="84793" y="22921"/>
                  </a:lnTo>
                  <a:lnTo>
                    <a:pt x="84297" y="27640"/>
                  </a:lnTo>
                  <a:lnTo>
                    <a:pt x="86280" y="32359"/>
                  </a:lnTo>
                  <a:lnTo>
                    <a:pt x="87768" y="37752"/>
                  </a:lnTo>
                  <a:lnTo>
                    <a:pt x="89752" y="39775"/>
                  </a:lnTo>
                  <a:lnTo>
                    <a:pt x="90247" y="47191"/>
                  </a:lnTo>
                  <a:lnTo>
                    <a:pt x="91239" y="53258"/>
                  </a:lnTo>
                  <a:lnTo>
                    <a:pt x="93223" y="59325"/>
                  </a:lnTo>
                  <a:lnTo>
                    <a:pt x="93223" y="60000"/>
                  </a:lnTo>
                  <a:lnTo>
                    <a:pt x="93223" y="68764"/>
                  </a:lnTo>
                  <a:lnTo>
                    <a:pt x="93223" y="80898"/>
                  </a:lnTo>
                  <a:lnTo>
                    <a:pt x="95206" y="93707"/>
                  </a:lnTo>
                  <a:lnTo>
                    <a:pt x="95206" y="98426"/>
                  </a:lnTo>
                  <a:lnTo>
                    <a:pt x="97190" y="102471"/>
                  </a:lnTo>
                  <a:lnTo>
                    <a:pt x="95206" y="106516"/>
                  </a:lnTo>
                  <a:lnTo>
                    <a:pt x="95702" y="108539"/>
                  </a:lnTo>
                  <a:lnTo>
                    <a:pt x="92231" y="115280"/>
                  </a:lnTo>
                  <a:lnTo>
                    <a:pt x="95702" y="113258"/>
                  </a:lnTo>
                  <a:lnTo>
                    <a:pt x="98181" y="111910"/>
                  </a:lnTo>
                  <a:lnTo>
                    <a:pt x="101157" y="109213"/>
                  </a:lnTo>
                  <a:lnTo>
                    <a:pt x="102148" y="107865"/>
                  </a:lnTo>
                  <a:lnTo>
                    <a:pt x="105123" y="107191"/>
                  </a:lnTo>
                  <a:lnTo>
                    <a:pt x="107603" y="106516"/>
                  </a:lnTo>
                  <a:lnTo>
                    <a:pt x="108595" y="105168"/>
                  </a:lnTo>
                  <a:lnTo>
                    <a:pt x="111570" y="103146"/>
                  </a:lnTo>
                  <a:lnTo>
                    <a:pt x="114049" y="99101"/>
                  </a:lnTo>
                  <a:lnTo>
                    <a:pt x="111570" y="105842"/>
                  </a:lnTo>
                  <a:lnTo>
                    <a:pt x="114049" y="104494"/>
                  </a:lnTo>
                  <a:lnTo>
                    <a:pt x="115537" y="101797"/>
                  </a:lnTo>
                  <a:lnTo>
                    <a:pt x="117024" y="101123"/>
                  </a:lnTo>
                  <a:lnTo>
                    <a:pt x="119008" y="100449"/>
                  </a:lnTo>
                  <a:lnTo>
                    <a:pt x="120000" y="100449"/>
                  </a:lnTo>
                  <a:lnTo>
                    <a:pt x="115537" y="105842"/>
                  </a:lnTo>
                  <a:lnTo>
                    <a:pt x="111570" y="109887"/>
                  </a:lnTo>
                  <a:lnTo>
                    <a:pt x="108595" y="111910"/>
                  </a:lnTo>
                  <a:lnTo>
                    <a:pt x="106115" y="115280"/>
                  </a:lnTo>
                  <a:lnTo>
                    <a:pt x="102148" y="116629"/>
                  </a:lnTo>
                  <a:lnTo>
                    <a:pt x="97685" y="118651"/>
                  </a:lnTo>
                  <a:lnTo>
                    <a:pt x="93719" y="120000"/>
                  </a:lnTo>
                  <a:lnTo>
                    <a:pt x="91239" y="117977"/>
                  </a:lnTo>
                  <a:lnTo>
                    <a:pt x="90247" y="115280"/>
                  </a:lnTo>
                  <a:lnTo>
                    <a:pt x="90247" y="112584"/>
                  </a:lnTo>
                  <a:lnTo>
                    <a:pt x="89256" y="111235"/>
                  </a:lnTo>
                  <a:lnTo>
                    <a:pt x="82809" y="108539"/>
                  </a:lnTo>
                  <a:lnTo>
                    <a:pt x="76859" y="106516"/>
                  </a:lnTo>
                  <a:lnTo>
                    <a:pt x="77851" y="103146"/>
                  </a:lnTo>
                  <a:lnTo>
                    <a:pt x="76363" y="101797"/>
                  </a:lnTo>
                  <a:lnTo>
                    <a:pt x="74876" y="101797"/>
                  </a:lnTo>
                  <a:lnTo>
                    <a:pt x="73388" y="101123"/>
                  </a:lnTo>
                  <a:lnTo>
                    <a:pt x="71404" y="96404"/>
                  </a:lnTo>
                  <a:lnTo>
                    <a:pt x="69421" y="93033"/>
                  </a:lnTo>
                  <a:lnTo>
                    <a:pt x="65454" y="89662"/>
                  </a:lnTo>
                  <a:lnTo>
                    <a:pt x="991" y="105168"/>
                  </a:lnTo>
                  <a:lnTo>
                    <a:pt x="0" y="98426"/>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6" name="Shape 1404"/>
            <p:cNvSpPr/>
            <p:nvPr/>
          </p:nvSpPr>
          <p:spPr>
            <a:xfrm>
              <a:off x="4964205" y="2665192"/>
              <a:ext cx="167780" cy="302683"/>
            </a:xfrm>
            <a:custGeom>
              <a:avLst/>
              <a:gdLst/>
              <a:ahLst/>
              <a:cxnLst/>
              <a:rect l="0" t="0" r="0" b="0"/>
              <a:pathLst>
                <a:path w="120000" h="120000" extrusionOk="0">
                  <a:moveTo>
                    <a:pt x="0" y="27326"/>
                  </a:moveTo>
                  <a:lnTo>
                    <a:pt x="4285" y="33267"/>
                  </a:lnTo>
                  <a:lnTo>
                    <a:pt x="10714" y="41584"/>
                  </a:lnTo>
                  <a:lnTo>
                    <a:pt x="17142" y="42772"/>
                  </a:lnTo>
                  <a:lnTo>
                    <a:pt x="23571" y="52277"/>
                  </a:lnTo>
                  <a:lnTo>
                    <a:pt x="17142" y="54653"/>
                  </a:lnTo>
                  <a:lnTo>
                    <a:pt x="14999" y="62970"/>
                  </a:lnTo>
                  <a:lnTo>
                    <a:pt x="23571" y="71287"/>
                  </a:lnTo>
                  <a:lnTo>
                    <a:pt x="29999" y="80792"/>
                  </a:lnTo>
                  <a:lnTo>
                    <a:pt x="38571" y="84356"/>
                  </a:lnTo>
                  <a:lnTo>
                    <a:pt x="40714" y="97425"/>
                  </a:lnTo>
                  <a:lnTo>
                    <a:pt x="44999" y="108118"/>
                  </a:lnTo>
                  <a:lnTo>
                    <a:pt x="53571" y="118811"/>
                  </a:lnTo>
                  <a:lnTo>
                    <a:pt x="53571" y="120000"/>
                  </a:lnTo>
                  <a:lnTo>
                    <a:pt x="100714" y="116435"/>
                  </a:lnTo>
                  <a:lnTo>
                    <a:pt x="96428" y="108118"/>
                  </a:lnTo>
                  <a:lnTo>
                    <a:pt x="98571" y="97425"/>
                  </a:lnTo>
                  <a:lnTo>
                    <a:pt x="96428" y="84356"/>
                  </a:lnTo>
                  <a:lnTo>
                    <a:pt x="94285" y="71287"/>
                  </a:lnTo>
                  <a:lnTo>
                    <a:pt x="100714" y="53465"/>
                  </a:lnTo>
                  <a:lnTo>
                    <a:pt x="100714" y="38019"/>
                  </a:lnTo>
                  <a:lnTo>
                    <a:pt x="119999" y="29702"/>
                  </a:lnTo>
                  <a:lnTo>
                    <a:pt x="119999" y="24950"/>
                  </a:lnTo>
                  <a:lnTo>
                    <a:pt x="113571" y="20198"/>
                  </a:lnTo>
                  <a:lnTo>
                    <a:pt x="113571" y="14257"/>
                  </a:lnTo>
                  <a:lnTo>
                    <a:pt x="113571" y="4752"/>
                  </a:lnTo>
                  <a:lnTo>
                    <a:pt x="107142" y="0"/>
                  </a:lnTo>
                  <a:lnTo>
                    <a:pt x="92142" y="2376"/>
                  </a:lnTo>
                  <a:lnTo>
                    <a:pt x="77142" y="4752"/>
                  </a:lnTo>
                  <a:lnTo>
                    <a:pt x="47142" y="7128"/>
                  </a:lnTo>
                  <a:lnTo>
                    <a:pt x="32142" y="9504"/>
                  </a:lnTo>
                  <a:lnTo>
                    <a:pt x="10714" y="14257"/>
                  </a:lnTo>
                  <a:lnTo>
                    <a:pt x="0" y="14257"/>
                  </a:lnTo>
                  <a:lnTo>
                    <a:pt x="0" y="20198"/>
                  </a:lnTo>
                  <a:lnTo>
                    <a:pt x="0" y="27326"/>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7" name="Shape 1405"/>
            <p:cNvSpPr/>
            <p:nvPr/>
          </p:nvSpPr>
          <p:spPr>
            <a:xfrm>
              <a:off x="5096033" y="2626233"/>
              <a:ext cx="149804" cy="332650"/>
            </a:xfrm>
            <a:custGeom>
              <a:avLst/>
              <a:gdLst/>
              <a:ahLst/>
              <a:cxnLst/>
              <a:rect l="0" t="0" r="0" b="0"/>
              <a:pathLst>
                <a:path w="120000" h="120000" extrusionOk="0">
                  <a:moveTo>
                    <a:pt x="43200" y="0"/>
                  </a:moveTo>
                  <a:lnTo>
                    <a:pt x="33600" y="1081"/>
                  </a:lnTo>
                  <a:lnTo>
                    <a:pt x="21600" y="1081"/>
                  </a:lnTo>
                  <a:lnTo>
                    <a:pt x="21600" y="6486"/>
                  </a:lnTo>
                  <a:lnTo>
                    <a:pt x="19200" y="9729"/>
                  </a:lnTo>
                  <a:lnTo>
                    <a:pt x="14400" y="14054"/>
                  </a:lnTo>
                  <a:lnTo>
                    <a:pt x="21600" y="18378"/>
                  </a:lnTo>
                  <a:lnTo>
                    <a:pt x="21600" y="27027"/>
                  </a:lnTo>
                  <a:lnTo>
                    <a:pt x="21600" y="32432"/>
                  </a:lnTo>
                  <a:lnTo>
                    <a:pt x="28800" y="36756"/>
                  </a:lnTo>
                  <a:lnTo>
                    <a:pt x="28800" y="41081"/>
                  </a:lnTo>
                  <a:lnTo>
                    <a:pt x="7200" y="48648"/>
                  </a:lnTo>
                  <a:lnTo>
                    <a:pt x="7200" y="62702"/>
                  </a:lnTo>
                  <a:lnTo>
                    <a:pt x="0" y="78918"/>
                  </a:lnTo>
                  <a:lnTo>
                    <a:pt x="2400" y="90810"/>
                  </a:lnTo>
                  <a:lnTo>
                    <a:pt x="4800" y="102702"/>
                  </a:lnTo>
                  <a:lnTo>
                    <a:pt x="2400" y="112432"/>
                  </a:lnTo>
                  <a:lnTo>
                    <a:pt x="7200" y="120000"/>
                  </a:lnTo>
                  <a:lnTo>
                    <a:pt x="96000" y="110270"/>
                  </a:lnTo>
                  <a:lnTo>
                    <a:pt x="98400" y="104864"/>
                  </a:lnTo>
                  <a:lnTo>
                    <a:pt x="117600" y="101621"/>
                  </a:lnTo>
                  <a:lnTo>
                    <a:pt x="115200" y="98378"/>
                  </a:lnTo>
                  <a:lnTo>
                    <a:pt x="120000" y="89729"/>
                  </a:lnTo>
                  <a:lnTo>
                    <a:pt x="120000" y="89729"/>
                  </a:lnTo>
                  <a:lnTo>
                    <a:pt x="98400" y="81081"/>
                  </a:lnTo>
                  <a:lnTo>
                    <a:pt x="43200" y="0"/>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8" name="Shape 1406"/>
            <p:cNvSpPr/>
            <p:nvPr/>
          </p:nvSpPr>
          <p:spPr>
            <a:xfrm>
              <a:off x="5039109" y="3030808"/>
              <a:ext cx="167780" cy="152839"/>
            </a:xfrm>
            <a:custGeom>
              <a:avLst/>
              <a:gdLst/>
              <a:ahLst/>
              <a:cxnLst/>
              <a:rect l="0" t="0" r="0" b="0"/>
              <a:pathLst>
                <a:path w="120000" h="120000" extrusionOk="0">
                  <a:moveTo>
                    <a:pt x="8571" y="68235"/>
                  </a:moveTo>
                  <a:lnTo>
                    <a:pt x="8571" y="84705"/>
                  </a:lnTo>
                  <a:lnTo>
                    <a:pt x="17142" y="98823"/>
                  </a:lnTo>
                  <a:lnTo>
                    <a:pt x="8571" y="112941"/>
                  </a:lnTo>
                  <a:lnTo>
                    <a:pt x="10714" y="120000"/>
                  </a:lnTo>
                  <a:lnTo>
                    <a:pt x="19285" y="117647"/>
                  </a:lnTo>
                  <a:lnTo>
                    <a:pt x="27857" y="105882"/>
                  </a:lnTo>
                  <a:lnTo>
                    <a:pt x="32142" y="103529"/>
                  </a:lnTo>
                  <a:lnTo>
                    <a:pt x="42857" y="91764"/>
                  </a:lnTo>
                  <a:lnTo>
                    <a:pt x="53571" y="84705"/>
                  </a:lnTo>
                  <a:lnTo>
                    <a:pt x="70714" y="84705"/>
                  </a:lnTo>
                  <a:lnTo>
                    <a:pt x="79285" y="80000"/>
                  </a:lnTo>
                  <a:lnTo>
                    <a:pt x="83571" y="75294"/>
                  </a:lnTo>
                  <a:lnTo>
                    <a:pt x="94285" y="70588"/>
                  </a:lnTo>
                  <a:lnTo>
                    <a:pt x="104999" y="65882"/>
                  </a:lnTo>
                  <a:lnTo>
                    <a:pt x="117857" y="65882"/>
                  </a:lnTo>
                  <a:lnTo>
                    <a:pt x="119999" y="61176"/>
                  </a:lnTo>
                  <a:lnTo>
                    <a:pt x="107142" y="0"/>
                  </a:lnTo>
                  <a:lnTo>
                    <a:pt x="51428" y="11764"/>
                  </a:lnTo>
                  <a:lnTo>
                    <a:pt x="0" y="21176"/>
                  </a:lnTo>
                  <a:lnTo>
                    <a:pt x="0" y="23529"/>
                  </a:lnTo>
                  <a:lnTo>
                    <a:pt x="8571" y="68235"/>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9" name="Shape 1407"/>
            <p:cNvSpPr/>
            <p:nvPr/>
          </p:nvSpPr>
          <p:spPr>
            <a:xfrm>
              <a:off x="5188914" y="3015822"/>
              <a:ext cx="71907" cy="92901"/>
            </a:xfrm>
            <a:custGeom>
              <a:avLst/>
              <a:gdLst/>
              <a:ahLst/>
              <a:cxnLst/>
              <a:rect l="0" t="0" r="0" b="0"/>
              <a:pathLst>
                <a:path w="120000" h="120000" extrusionOk="0">
                  <a:moveTo>
                    <a:pt x="115000" y="58064"/>
                  </a:moveTo>
                  <a:lnTo>
                    <a:pt x="105000" y="50322"/>
                  </a:lnTo>
                  <a:lnTo>
                    <a:pt x="105000" y="46451"/>
                  </a:lnTo>
                  <a:lnTo>
                    <a:pt x="90000" y="42580"/>
                  </a:lnTo>
                  <a:lnTo>
                    <a:pt x="80000" y="38709"/>
                  </a:lnTo>
                  <a:lnTo>
                    <a:pt x="80000" y="27096"/>
                  </a:lnTo>
                  <a:lnTo>
                    <a:pt x="65000" y="19354"/>
                  </a:lnTo>
                  <a:lnTo>
                    <a:pt x="50000" y="0"/>
                  </a:lnTo>
                  <a:lnTo>
                    <a:pt x="0" y="19354"/>
                  </a:lnTo>
                  <a:lnTo>
                    <a:pt x="30000" y="120000"/>
                  </a:lnTo>
                  <a:lnTo>
                    <a:pt x="40000" y="112258"/>
                  </a:lnTo>
                  <a:lnTo>
                    <a:pt x="50000" y="108387"/>
                  </a:lnTo>
                  <a:lnTo>
                    <a:pt x="70000" y="100645"/>
                  </a:lnTo>
                  <a:lnTo>
                    <a:pt x="70000" y="89032"/>
                  </a:lnTo>
                  <a:lnTo>
                    <a:pt x="70000" y="85161"/>
                  </a:lnTo>
                  <a:lnTo>
                    <a:pt x="70000" y="77419"/>
                  </a:lnTo>
                  <a:lnTo>
                    <a:pt x="70000" y="65806"/>
                  </a:lnTo>
                  <a:lnTo>
                    <a:pt x="70000" y="58064"/>
                  </a:lnTo>
                  <a:lnTo>
                    <a:pt x="70000" y="54193"/>
                  </a:lnTo>
                  <a:lnTo>
                    <a:pt x="75000" y="50322"/>
                  </a:lnTo>
                  <a:lnTo>
                    <a:pt x="80000" y="50322"/>
                  </a:lnTo>
                  <a:lnTo>
                    <a:pt x="95000" y="54193"/>
                  </a:lnTo>
                  <a:lnTo>
                    <a:pt x="95000" y="61935"/>
                  </a:lnTo>
                  <a:lnTo>
                    <a:pt x="105000" y="77419"/>
                  </a:lnTo>
                  <a:lnTo>
                    <a:pt x="105000" y="81290"/>
                  </a:lnTo>
                  <a:lnTo>
                    <a:pt x="110000" y="85161"/>
                  </a:lnTo>
                  <a:lnTo>
                    <a:pt x="120000" y="81290"/>
                  </a:lnTo>
                  <a:lnTo>
                    <a:pt x="120000" y="77419"/>
                  </a:lnTo>
                  <a:lnTo>
                    <a:pt x="120000" y="73548"/>
                  </a:lnTo>
                  <a:lnTo>
                    <a:pt x="115000" y="58064"/>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0" name="Shape 1408"/>
            <p:cNvSpPr/>
            <p:nvPr/>
          </p:nvSpPr>
          <p:spPr>
            <a:xfrm>
              <a:off x="5039109" y="2907937"/>
              <a:ext cx="326571" cy="164829"/>
            </a:xfrm>
            <a:custGeom>
              <a:avLst/>
              <a:gdLst/>
              <a:ahLst/>
              <a:cxnLst/>
              <a:rect l="0" t="0" r="0" b="0"/>
              <a:pathLst>
                <a:path w="120000" h="120000" extrusionOk="0">
                  <a:moveTo>
                    <a:pt x="117798" y="76363"/>
                  </a:moveTo>
                  <a:lnTo>
                    <a:pt x="115596" y="69818"/>
                  </a:lnTo>
                  <a:lnTo>
                    <a:pt x="114495" y="67636"/>
                  </a:lnTo>
                  <a:lnTo>
                    <a:pt x="111192" y="63272"/>
                  </a:lnTo>
                  <a:lnTo>
                    <a:pt x="107889" y="58909"/>
                  </a:lnTo>
                  <a:lnTo>
                    <a:pt x="106788" y="54545"/>
                  </a:lnTo>
                  <a:lnTo>
                    <a:pt x="105688" y="58909"/>
                  </a:lnTo>
                  <a:lnTo>
                    <a:pt x="106788" y="63272"/>
                  </a:lnTo>
                  <a:lnTo>
                    <a:pt x="110091" y="69818"/>
                  </a:lnTo>
                  <a:lnTo>
                    <a:pt x="112293" y="76363"/>
                  </a:lnTo>
                  <a:lnTo>
                    <a:pt x="108990" y="78545"/>
                  </a:lnTo>
                  <a:lnTo>
                    <a:pt x="104587" y="78545"/>
                  </a:lnTo>
                  <a:lnTo>
                    <a:pt x="97981" y="85090"/>
                  </a:lnTo>
                  <a:lnTo>
                    <a:pt x="96880" y="80727"/>
                  </a:lnTo>
                  <a:lnTo>
                    <a:pt x="95779" y="78545"/>
                  </a:lnTo>
                  <a:lnTo>
                    <a:pt x="93577" y="76363"/>
                  </a:lnTo>
                  <a:lnTo>
                    <a:pt x="90275" y="72000"/>
                  </a:lnTo>
                  <a:lnTo>
                    <a:pt x="89174" y="69818"/>
                  </a:lnTo>
                  <a:lnTo>
                    <a:pt x="90275" y="65454"/>
                  </a:lnTo>
                  <a:lnTo>
                    <a:pt x="89174" y="58909"/>
                  </a:lnTo>
                  <a:lnTo>
                    <a:pt x="84770" y="52363"/>
                  </a:lnTo>
                  <a:lnTo>
                    <a:pt x="80366" y="48000"/>
                  </a:lnTo>
                  <a:lnTo>
                    <a:pt x="78165" y="48000"/>
                  </a:lnTo>
                  <a:lnTo>
                    <a:pt x="75963" y="48000"/>
                  </a:lnTo>
                  <a:lnTo>
                    <a:pt x="74862" y="43636"/>
                  </a:lnTo>
                  <a:lnTo>
                    <a:pt x="74862" y="34909"/>
                  </a:lnTo>
                  <a:lnTo>
                    <a:pt x="77064" y="30545"/>
                  </a:lnTo>
                  <a:lnTo>
                    <a:pt x="78165" y="28363"/>
                  </a:lnTo>
                  <a:lnTo>
                    <a:pt x="80366" y="24000"/>
                  </a:lnTo>
                  <a:lnTo>
                    <a:pt x="84770" y="19636"/>
                  </a:lnTo>
                  <a:lnTo>
                    <a:pt x="84770" y="17454"/>
                  </a:lnTo>
                  <a:lnTo>
                    <a:pt x="83669" y="13090"/>
                  </a:lnTo>
                  <a:lnTo>
                    <a:pt x="80366" y="13090"/>
                  </a:lnTo>
                  <a:lnTo>
                    <a:pt x="78165" y="13090"/>
                  </a:lnTo>
                  <a:lnTo>
                    <a:pt x="77064" y="6545"/>
                  </a:lnTo>
                  <a:lnTo>
                    <a:pt x="74862" y="0"/>
                  </a:lnTo>
                  <a:lnTo>
                    <a:pt x="66055" y="6545"/>
                  </a:lnTo>
                  <a:lnTo>
                    <a:pt x="64954" y="17454"/>
                  </a:lnTo>
                  <a:lnTo>
                    <a:pt x="24220" y="37090"/>
                  </a:lnTo>
                  <a:lnTo>
                    <a:pt x="0" y="43636"/>
                  </a:lnTo>
                  <a:lnTo>
                    <a:pt x="0" y="72000"/>
                  </a:lnTo>
                  <a:lnTo>
                    <a:pt x="0" y="109090"/>
                  </a:lnTo>
                  <a:lnTo>
                    <a:pt x="26422" y="100363"/>
                  </a:lnTo>
                  <a:lnTo>
                    <a:pt x="55045" y="89454"/>
                  </a:lnTo>
                  <a:lnTo>
                    <a:pt x="66055" y="78545"/>
                  </a:lnTo>
                  <a:lnTo>
                    <a:pt x="69357" y="89454"/>
                  </a:lnTo>
                  <a:lnTo>
                    <a:pt x="72660" y="93818"/>
                  </a:lnTo>
                  <a:lnTo>
                    <a:pt x="72660" y="100363"/>
                  </a:lnTo>
                  <a:lnTo>
                    <a:pt x="74862" y="102545"/>
                  </a:lnTo>
                  <a:lnTo>
                    <a:pt x="78165" y="104727"/>
                  </a:lnTo>
                  <a:lnTo>
                    <a:pt x="78165" y="106909"/>
                  </a:lnTo>
                  <a:lnTo>
                    <a:pt x="80366" y="111272"/>
                  </a:lnTo>
                  <a:lnTo>
                    <a:pt x="81467" y="120000"/>
                  </a:lnTo>
                  <a:lnTo>
                    <a:pt x="81467" y="120000"/>
                  </a:lnTo>
                  <a:lnTo>
                    <a:pt x="83669" y="120000"/>
                  </a:lnTo>
                  <a:lnTo>
                    <a:pt x="84770" y="120000"/>
                  </a:lnTo>
                  <a:lnTo>
                    <a:pt x="86972" y="115636"/>
                  </a:lnTo>
                  <a:lnTo>
                    <a:pt x="86972" y="106909"/>
                  </a:lnTo>
                  <a:lnTo>
                    <a:pt x="90275" y="102545"/>
                  </a:lnTo>
                  <a:lnTo>
                    <a:pt x="90275" y="98181"/>
                  </a:lnTo>
                  <a:lnTo>
                    <a:pt x="93577" y="93818"/>
                  </a:lnTo>
                  <a:lnTo>
                    <a:pt x="94678" y="100363"/>
                  </a:lnTo>
                  <a:lnTo>
                    <a:pt x="95779" y="106909"/>
                  </a:lnTo>
                  <a:lnTo>
                    <a:pt x="95779" y="111272"/>
                  </a:lnTo>
                  <a:lnTo>
                    <a:pt x="99082" y="106909"/>
                  </a:lnTo>
                  <a:lnTo>
                    <a:pt x="101284" y="102545"/>
                  </a:lnTo>
                  <a:lnTo>
                    <a:pt x="101284" y="98181"/>
                  </a:lnTo>
                  <a:lnTo>
                    <a:pt x="103486" y="98181"/>
                  </a:lnTo>
                  <a:lnTo>
                    <a:pt x="106788" y="93818"/>
                  </a:lnTo>
                  <a:lnTo>
                    <a:pt x="111192" y="93818"/>
                  </a:lnTo>
                  <a:lnTo>
                    <a:pt x="113394" y="89454"/>
                  </a:lnTo>
                  <a:lnTo>
                    <a:pt x="116697" y="87272"/>
                  </a:lnTo>
                  <a:lnTo>
                    <a:pt x="118899" y="82909"/>
                  </a:lnTo>
                  <a:lnTo>
                    <a:pt x="120000" y="78545"/>
                  </a:lnTo>
                  <a:lnTo>
                    <a:pt x="117798" y="76363"/>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1" name="Shape 1409"/>
            <p:cNvSpPr/>
            <p:nvPr/>
          </p:nvSpPr>
          <p:spPr>
            <a:xfrm>
              <a:off x="5290781" y="3060777"/>
              <a:ext cx="29958" cy="20980"/>
            </a:xfrm>
            <a:custGeom>
              <a:avLst/>
              <a:gdLst/>
              <a:ahLst/>
              <a:cxnLst/>
              <a:rect l="0" t="0" r="0" b="0"/>
              <a:pathLst>
                <a:path w="120000" h="120000" extrusionOk="0">
                  <a:moveTo>
                    <a:pt x="30000" y="120000"/>
                  </a:moveTo>
                  <a:cubicBezTo>
                    <a:pt x="70000" y="120000"/>
                    <a:pt x="70000" y="120000"/>
                    <a:pt x="70000" y="120000"/>
                  </a:cubicBezTo>
                  <a:cubicBezTo>
                    <a:pt x="100000" y="80000"/>
                    <a:pt x="100000" y="80000"/>
                    <a:pt x="100000" y="80000"/>
                  </a:cubicBezTo>
                  <a:cubicBezTo>
                    <a:pt x="120000" y="53333"/>
                    <a:pt x="120000" y="53333"/>
                    <a:pt x="120000" y="53333"/>
                  </a:cubicBezTo>
                  <a:cubicBezTo>
                    <a:pt x="80000" y="26666"/>
                    <a:pt x="80000" y="26666"/>
                    <a:pt x="80000" y="26666"/>
                  </a:cubicBezTo>
                  <a:cubicBezTo>
                    <a:pt x="80000" y="26666"/>
                    <a:pt x="50000" y="0"/>
                    <a:pt x="40000" y="13333"/>
                  </a:cubicBezTo>
                  <a:cubicBezTo>
                    <a:pt x="40000" y="26666"/>
                    <a:pt x="0" y="93333"/>
                    <a:pt x="0" y="93333"/>
                  </a:cubicBezTo>
                  <a:lnTo>
                    <a:pt x="30000" y="120000"/>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2" name="Shape 1410"/>
            <p:cNvSpPr/>
            <p:nvPr/>
          </p:nvSpPr>
          <p:spPr>
            <a:xfrm>
              <a:off x="4913275" y="3174659"/>
              <a:ext cx="125832" cy="281704"/>
            </a:xfrm>
            <a:custGeom>
              <a:avLst/>
              <a:gdLst/>
              <a:ahLst/>
              <a:cxnLst/>
              <a:rect l="0" t="0" r="0" b="0"/>
              <a:pathLst>
                <a:path w="120000" h="120000" extrusionOk="0">
                  <a:moveTo>
                    <a:pt x="102857" y="16595"/>
                  </a:moveTo>
                  <a:lnTo>
                    <a:pt x="102857" y="11489"/>
                  </a:lnTo>
                  <a:lnTo>
                    <a:pt x="97142" y="8936"/>
                  </a:lnTo>
                  <a:lnTo>
                    <a:pt x="60000" y="3829"/>
                  </a:lnTo>
                  <a:lnTo>
                    <a:pt x="25714" y="0"/>
                  </a:lnTo>
                  <a:lnTo>
                    <a:pt x="22857" y="3829"/>
                  </a:lnTo>
                  <a:lnTo>
                    <a:pt x="17142" y="8936"/>
                  </a:lnTo>
                  <a:lnTo>
                    <a:pt x="8571" y="11489"/>
                  </a:lnTo>
                  <a:lnTo>
                    <a:pt x="5714" y="17872"/>
                  </a:lnTo>
                  <a:lnTo>
                    <a:pt x="8571" y="25531"/>
                  </a:lnTo>
                  <a:lnTo>
                    <a:pt x="8571" y="31914"/>
                  </a:lnTo>
                  <a:lnTo>
                    <a:pt x="5714" y="38297"/>
                  </a:lnTo>
                  <a:lnTo>
                    <a:pt x="14285" y="40851"/>
                  </a:lnTo>
                  <a:lnTo>
                    <a:pt x="25714" y="43404"/>
                  </a:lnTo>
                  <a:lnTo>
                    <a:pt x="31428" y="48510"/>
                  </a:lnTo>
                  <a:lnTo>
                    <a:pt x="42857" y="53617"/>
                  </a:lnTo>
                  <a:lnTo>
                    <a:pt x="57142" y="58723"/>
                  </a:lnTo>
                  <a:lnTo>
                    <a:pt x="57142" y="60000"/>
                  </a:lnTo>
                  <a:lnTo>
                    <a:pt x="51428" y="67659"/>
                  </a:lnTo>
                  <a:lnTo>
                    <a:pt x="28571" y="74042"/>
                  </a:lnTo>
                  <a:lnTo>
                    <a:pt x="8571" y="81702"/>
                  </a:lnTo>
                  <a:lnTo>
                    <a:pt x="5714" y="85531"/>
                  </a:lnTo>
                  <a:lnTo>
                    <a:pt x="0" y="91914"/>
                  </a:lnTo>
                  <a:lnTo>
                    <a:pt x="2857" y="95744"/>
                  </a:lnTo>
                  <a:lnTo>
                    <a:pt x="8571" y="100851"/>
                  </a:lnTo>
                  <a:lnTo>
                    <a:pt x="22857" y="105957"/>
                  </a:lnTo>
                  <a:lnTo>
                    <a:pt x="34285" y="108510"/>
                  </a:lnTo>
                  <a:lnTo>
                    <a:pt x="42857" y="109787"/>
                  </a:lnTo>
                  <a:lnTo>
                    <a:pt x="57142" y="109787"/>
                  </a:lnTo>
                  <a:lnTo>
                    <a:pt x="68571" y="109787"/>
                  </a:lnTo>
                  <a:lnTo>
                    <a:pt x="71428" y="109787"/>
                  </a:lnTo>
                  <a:lnTo>
                    <a:pt x="68571" y="114893"/>
                  </a:lnTo>
                  <a:lnTo>
                    <a:pt x="68571" y="118723"/>
                  </a:lnTo>
                  <a:lnTo>
                    <a:pt x="71428" y="120000"/>
                  </a:lnTo>
                  <a:lnTo>
                    <a:pt x="74285" y="120000"/>
                  </a:lnTo>
                  <a:lnTo>
                    <a:pt x="77142" y="111063"/>
                  </a:lnTo>
                  <a:lnTo>
                    <a:pt x="80000" y="109787"/>
                  </a:lnTo>
                  <a:lnTo>
                    <a:pt x="88571" y="104680"/>
                  </a:lnTo>
                  <a:lnTo>
                    <a:pt x="102857" y="99574"/>
                  </a:lnTo>
                  <a:lnTo>
                    <a:pt x="102857" y="88085"/>
                  </a:lnTo>
                  <a:lnTo>
                    <a:pt x="102857" y="82978"/>
                  </a:lnTo>
                  <a:lnTo>
                    <a:pt x="114285" y="77872"/>
                  </a:lnTo>
                  <a:lnTo>
                    <a:pt x="117142" y="67659"/>
                  </a:lnTo>
                  <a:lnTo>
                    <a:pt x="120000" y="61276"/>
                  </a:lnTo>
                  <a:lnTo>
                    <a:pt x="120000" y="51063"/>
                  </a:lnTo>
                  <a:lnTo>
                    <a:pt x="120000" y="45957"/>
                  </a:lnTo>
                  <a:lnTo>
                    <a:pt x="114285" y="38297"/>
                  </a:lnTo>
                  <a:lnTo>
                    <a:pt x="102857" y="38297"/>
                  </a:lnTo>
                  <a:lnTo>
                    <a:pt x="97142" y="38297"/>
                  </a:lnTo>
                  <a:lnTo>
                    <a:pt x="100000" y="31914"/>
                  </a:lnTo>
                  <a:lnTo>
                    <a:pt x="105714" y="25531"/>
                  </a:lnTo>
                  <a:lnTo>
                    <a:pt x="111428" y="22978"/>
                  </a:lnTo>
                  <a:lnTo>
                    <a:pt x="108571" y="21702"/>
                  </a:lnTo>
                  <a:lnTo>
                    <a:pt x="102857" y="16595"/>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3" name="Shape 1411"/>
            <p:cNvSpPr/>
            <p:nvPr/>
          </p:nvSpPr>
          <p:spPr>
            <a:xfrm>
              <a:off x="4889305" y="3369454"/>
              <a:ext cx="98868" cy="161829"/>
            </a:xfrm>
            <a:custGeom>
              <a:avLst/>
              <a:gdLst/>
              <a:ahLst/>
              <a:cxnLst/>
              <a:rect l="0" t="0" r="0" b="0"/>
              <a:pathLst>
                <a:path w="120000" h="120000" extrusionOk="0">
                  <a:moveTo>
                    <a:pt x="32727" y="22222"/>
                  </a:moveTo>
                  <a:lnTo>
                    <a:pt x="29090" y="15555"/>
                  </a:lnTo>
                  <a:lnTo>
                    <a:pt x="36363" y="4444"/>
                  </a:lnTo>
                  <a:lnTo>
                    <a:pt x="40000" y="2222"/>
                  </a:lnTo>
                  <a:lnTo>
                    <a:pt x="32727" y="0"/>
                  </a:lnTo>
                  <a:lnTo>
                    <a:pt x="21818" y="0"/>
                  </a:lnTo>
                  <a:lnTo>
                    <a:pt x="18181" y="0"/>
                  </a:lnTo>
                  <a:lnTo>
                    <a:pt x="7272" y="4444"/>
                  </a:lnTo>
                  <a:lnTo>
                    <a:pt x="0" y="11111"/>
                  </a:lnTo>
                  <a:lnTo>
                    <a:pt x="43636" y="120000"/>
                  </a:lnTo>
                  <a:lnTo>
                    <a:pt x="120000" y="113333"/>
                  </a:lnTo>
                  <a:lnTo>
                    <a:pt x="116363" y="95555"/>
                  </a:lnTo>
                  <a:lnTo>
                    <a:pt x="105454" y="88888"/>
                  </a:lnTo>
                  <a:lnTo>
                    <a:pt x="101818" y="84444"/>
                  </a:lnTo>
                  <a:lnTo>
                    <a:pt x="94545" y="82222"/>
                  </a:lnTo>
                  <a:lnTo>
                    <a:pt x="83636" y="75555"/>
                  </a:lnTo>
                  <a:lnTo>
                    <a:pt x="72727" y="71111"/>
                  </a:lnTo>
                  <a:lnTo>
                    <a:pt x="65454" y="62222"/>
                  </a:lnTo>
                  <a:lnTo>
                    <a:pt x="58181" y="53333"/>
                  </a:lnTo>
                  <a:lnTo>
                    <a:pt x="50909" y="44444"/>
                  </a:lnTo>
                  <a:lnTo>
                    <a:pt x="58181" y="37777"/>
                  </a:lnTo>
                  <a:lnTo>
                    <a:pt x="40000" y="31111"/>
                  </a:lnTo>
                  <a:lnTo>
                    <a:pt x="32727" y="22222"/>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4" name="Shape 1412"/>
            <p:cNvSpPr/>
            <p:nvPr/>
          </p:nvSpPr>
          <p:spPr>
            <a:xfrm>
              <a:off x="4409933" y="3099735"/>
              <a:ext cx="563263" cy="365616"/>
            </a:xfrm>
            <a:custGeom>
              <a:avLst/>
              <a:gdLst/>
              <a:ahLst/>
              <a:cxnLst/>
              <a:rect l="0" t="0" r="0" b="0"/>
              <a:pathLst>
                <a:path w="120000" h="120000" extrusionOk="0">
                  <a:moveTo>
                    <a:pt x="105319" y="88524"/>
                  </a:moveTo>
                  <a:lnTo>
                    <a:pt x="105957" y="88524"/>
                  </a:lnTo>
                  <a:lnTo>
                    <a:pt x="107872" y="88524"/>
                  </a:lnTo>
                  <a:lnTo>
                    <a:pt x="109148" y="89508"/>
                  </a:lnTo>
                  <a:lnTo>
                    <a:pt x="109148" y="87540"/>
                  </a:lnTo>
                  <a:lnTo>
                    <a:pt x="113617" y="81639"/>
                  </a:lnTo>
                  <a:lnTo>
                    <a:pt x="118723" y="76721"/>
                  </a:lnTo>
                  <a:lnTo>
                    <a:pt x="120000" y="70819"/>
                  </a:lnTo>
                  <a:lnTo>
                    <a:pt x="120000" y="69836"/>
                  </a:lnTo>
                  <a:lnTo>
                    <a:pt x="116808" y="65901"/>
                  </a:lnTo>
                  <a:lnTo>
                    <a:pt x="114255" y="61967"/>
                  </a:lnTo>
                  <a:lnTo>
                    <a:pt x="112978" y="58032"/>
                  </a:lnTo>
                  <a:lnTo>
                    <a:pt x="110425" y="56065"/>
                  </a:lnTo>
                  <a:lnTo>
                    <a:pt x="108510" y="54098"/>
                  </a:lnTo>
                  <a:lnTo>
                    <a:pt x="109148" y="49180"/>
                  </a:lnTo>
                  <a:lnTo>
                    <a:pt x="109148" y="44262"/>
                  </a:lnTo>
                  <a:lnTo>
                    <a:pt x="108510" y="38360"/>
                  </a:lnTo>
                  <a:lnTo>
                    <a:pt x="109148" y="33442"/>
                  </a:lnTo>
                  <a:lnTo>
                    <a:pt x="111063" y="31475"/>
                  </a:lnTo>
                  <a:lnTo>
                    <a:pt x="112340" y="27540"/>
                  </a:lnTo>
                  <a:lnTo>
                    <a:pt x="112978" y="24590"/>
                  </a:lnTo>
                  <a:lnTo>
                    <a:pt x="114255" y="19672"/>
                  </a:lnTo>
                  <a:lnTo>
                    <a:pt x="112340" y="17704"/>
                  </a:lnTo>
                  <a:lnTo>
                    <a:pt x="110425" y="17704"/>
                  </a:lnTo>
                  <a:lnTo>
                    <a:pt x="108510" y="16721"/>
                  </a:lnTo>
                  <a:lnTo>
                    <a:pt x="105957" y="9836"/>
                  </a:lnTo>
                  <a:lnTo>
                    <a:pt x="103404" y="4918"/>
                  </a:lnTo>
                  <a:lnTo>
                    <a:pt x="98297" y="0"/>
                  </a:lnTo>
                  <a:lnTo>
                    <a:pt x="15319" y="22622"/>
                  </a:lnTo>
                  <a:lnTo>
                    <a:pt x="14042" y="12786"/>
                  </a:lnTo>
                  <a:lnTo>
                    <a:pt x="10212" y="16721"/>
                  </a:lnTo>
                  <a:lnTo>
                    <a:pt x="7021" y="20655"/>
                  </a:lnTo>
                  <a:lnTo>
                    <a:pt x="3829" y="23606"/>
                  </a:lnTo>
                  <a:lnTo>
                    <a:pt x="0" y="27540"/>
                  </a:lnTo>
                  <a:lnTo>
                    <a:pt x="10212" y="120000"/>
                  </a:lnTo>
                  <a:lnTo>
                    <a:pt x="102127" y="93442"/>
                  </a:lnTo>
                  <a:lnTo>
                    <a:pt x="103404" y="90491"/>
                  </a:lnTo>
                  <a:lnTo>
                    <a:pt x="105319" y="88524"/>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5" name="Shape 1413"/>
            <p:cNvSpPr/>
            <p:nvPr/>
          </p:nvSpPr>
          <p:spPr>
            <a:xfrm>
              <a:off x="3882623" y="4565202"/>
              <a:ext cx="871857" cy="683285"/>
            </a:xfrm>
            <a:custGeom>
              <a:avLst/>
              <a:gdLst/>
              <a:ahLst/>
              <a:cxnLst/>
              <a:rect l="0" t="0" r="0" b="0"/>
              <a:pathLst>
                <a:path w="120000" h="120000" extrusionOk="0">
                  <a:moveTo>
                    <a:pt x="80000" y="0"/>
                  </a:moveTo>
                  <a:lnTo>
                    <a:pt x="80000" y="0"/>
                  </a:lnTo>
                  <a:lnTo>
                    <a:pt x="82474" y="0"/>
                  </a:lnTo>
                  <a:lnTo>
                    <a:pt x="86185" y="1052"/>
                  </a:lnTo>
                  <a:lnTo>
                    <a:pt x="86597" y="3684"/>
                  </a:lnTo>
                  <a:lnTo>
                    <a:pt x="87010" y="5263"/>
                  </a:lnTo>
                  <a:lnTo>
                    <a:pt x="88659" y="6315"/>
                  </a:lnTo>
                  <a:lnTo>
                    <a:pt x="89896" y="8947"/>
                  </a:lnTo>
                  <a:lnTo>
                    <a:pt x="91958" y="15789"/>
                  </a:lnTo>
                  <a:lnTo>
                    <a:pt x="94432" y="21052"/>
                  </a:lnTo>
                  <a:lnTo>
                    <a:pt x="97731" y="28947"/>
                  </a:lnTo>
                  <a:lnTo>
                    <a:pt x="99381" y="32631"/>
                  </a:lnTo>
                  <a:lnTo>
                    <a:pt x="103505" y="40526"/>
                  </a:lnTo>
                  <a:lnTo>
                    <a:pt x="105567" y="42631"/>
                  </a:lnTo>
                  <a:lnTo>
                    <a:pt x="106804" y="44210"/>
                  </a:lnTo>
                  <a:lnTo>
                    <a:pt x="106804" y="45789"/>
                  </a:lnTo>
                  <a:lnTo>
                    <a:pt x="106804" y="50526"/>
                  </a:lnTo>
                  <a:lnTo>
                    <a:pt x="105567" y="45263"/>
                  </a:lnTo>
                  <a:lnTo>
                    <a:pt x="105154" y="50526"/>
                  </a:lnTo>
                  <a:lnTo>
                    <a:pt x="107628" y="55789"/>
                  </a:lnTo>
                  <a:lnTo>
                    <a:pt x="110515" y="61052"/>
                  </a:lnTo>
                  <a:lnTo>
                    <a:pt x="113402" y="67894"/>
                  </a:lnTo>
                  <a:lnTo>
                    <a:pt x="115463" y="72105"/>
                  </a:lnTo>
                  <a:lnTo>
                    <a:pt x="117938" y="75789"/>
                  </a:lnTo>
                  <a:lnTo>
                    <a:pt x="119175" y="80526"/>
                  </a:lnTo>
                  <a:lnTo>
                    <a:pt x="120000" y="88421"/>
                  </a:lnTo>
                  <a:lnTo>
                    <a:pt x="120000" y="92631"/>
                  </a:lnTo>
                  <a:lnTo>
                    <a:pt x="120000" y="97368"/>
                  </a:lnTo>
                  <a:lnTo>
                    <a:pt x="120000" y="101578"/>
                  </a:lnTo>
                  <a:lnTo>
                    <a:pt x="118762" y="103157"/>
                  </a:lnTo>
                  <a:lnTo>
                    <a:pt x="117938" y="105263"/>
                  </a:lnTo>
                  <a:lnTo>
                    <a:pt x="117938" y="107894"/>
                  </a:lnTo>
                  <a:lnTo>
                    <a:pt x="118350" y="111052"/>
                  </a:lnTo>
                  <a:lnTo>
                    <a:pt x="117938" y="114736"/>
                  </a:lnTo>
                  <a:lnTo>
                    <a:pt x="116701" y="118421"/>
                  </a:lnTo>
                  <a:lnTo>
                    <a:pt x="115463" y="119473"/>
                  </a:lnTo>
                  <a:lnTo>
                    <a:pt x="114226" y="119999"/>
                  </a:lnTo>
                  <a:lnTo>
                    <a:pt x="115051" y="117894"/>
                  </a:lnTo>
                  <a:lnTo>
                    <a:pt x="115876" y="116842"/>
                  </a:lnTo>
                  <a:lnTo>
                    <a:pt x="115876" y="114210"/>
                  </a:lnTo>
                  <a:lnTo>
                    <a:pt x="115463" y="114210"/>
                  </a:lnTo>
                  <a:lnTo>
                    <a:pt x="112989" y="116315"/>
                  </a:lnTo>
                  <a:lnTo>
                    <a:pt x="111340" y="116842"/>
                  </a:lnTo>
                  <a:lnTo>
                    <a:pt x="110103" y="116315"/>
                  </a:lnTo>
                  <a:lnTo>
                    <a:pt x="108865" y="116842"/>
                  </a:lnTo>
                  <a:lnTo>
                    <a:pt x="107628" y="117894"/>
                  </a:lnTo>
                  <a:lnTo>
                    <a:pt x="106804" y="117368"/>
                  </a:lnTo>
                  <a:lnTo>
                    <a:pt x="105154" y="116842"/>
                  </a:lnTo>
                  <a:lnTo>
                    <a:pt x="104329" y="115263"/>
                  </a:lnTo>
                  <a:lnTo>
                    <a:pt x="104742" y="114210"/>
                  </a:lnTo>
                  <a:lnTo>
                    <a:pt x="105154" y="114210"/>
                  </a:lnTo>
                  <a:lnTo>
                    <a:pt x="108041" y="114736"/>
                  </a:lnTo>
                  <a:lnTo>
                    <a:pt x="108865" y="114210"/>
                  </a:lnTo>
                  <a:lnTo>
                    <a:pt x="108453" y="113684"/>
                  </a:lnTo>
                  <a:lnTo>
                    <a:pt x="107216" y="112631"/>
                  </a:lnTo>
                  <a:lnTo>
                    <a:pt x="105567" y="113157"/>
                  </a:lnTo>
                  <a:lnTo>
                    <a:pt x="104329" y="111578"/>
                  </a:lnTo>
                  <a:lnTo>
                    <a:pt x="103092" y="108947"/>
                  </a:lnTo>
                  <a:lnTo>
                    <a:pt x="101443" y="106842"/>
                  </a:lnTo>
                  <a:lnTo>
                    <a:pt x="101030" y="105263"/>
                  </a:lnTo>
                  <a:lnTo>
                    <a:pt x="99793" y="103157"/>
                  </a:lnTo>
                  <a:lnTo>
                    <a:pt x="97731" y="102631"/>
                  </a:lnTo>
                  <a:lnTo>
                    <a:pt x="96082" y="101578"/>
                  </a:lnTo>
                  <a:lnTo>
                    <a:pt x="94432" y="101052"/>
                  </a:lnTo>
                  <a:lnTo>
                    <a:pt x="92783" y="95263"/>
                  </a:lnTo>
                  <a:lnTo>
                    <a:pt x="91958" y="93157"/>
                  </a:lnTo>
                  <a:lnTo>
                    <a:pt x="90721" y="91578"/>
                  </a:lnTo>
                  <a:lnTo>
                    <a:pt x="90309" y="90526"/>
                  </a:lnTo>
                  <a:lnTo>
                    <a:pt x="89072" y="88947"/>
                  </a:lnTo>
                  <a:lnTo>
                    <a:pt x="87835" y="87894"/>
                  </a:lnTo>
                  <a:lnTo>
                    <a:pt x="88247" y="85789"/>
                  </a:lnTo>
                  <a:lnTo>
                    <a:pt x="88659" y="84736"/>
                  </a:lnTo>
                  <a:lnTo>
                    <a:pt x="87422" y="81578"/>
                  </a:lnTo>
                  <a:lnTo>
                    <a:pt x="86185" y="82105"/>
                  </a:lnTo>
                  <a:lnTo>
                    <a:pt x="86185" y="83157"/>
                  </a:lnTo>
                  <a:lnTo>
                    <a:pt x="86185" y="85789"/>
                  </a:lnTo>
                  <a:lnTo>
                    <a:pt x="85360" y="85789"/>
                  </a:lnTo>
                  <a:lnTo>
                    <a:pt x="84536" y="84736"/>
                  </a:lnTo>
                  <a:lnTo>
                    <a:pt x="83298" y="83157"/>
                  </a:lnTo>
                  <a:lnTo>
                    <a:pt x="81237" y="78947"/>
                  </a:lnTo>
                  <a:lnTo>
                    <a:pt x="80000" y="77368"/>
                  </a:lnTo>
                  <a:lnTo>
                    <a:pt x="79587" y="76842"/>
                  </a:lnTo>
                  <a:lnTo>
                    <a:pt x="80000" y="75789"/>
                  </a:lnTo>
                  <a:lnTo>
                    <a:pt x="79175" y="73684"/>
                  </a:lnTo>
                  <a:lnTo>
                    <a:pt x="77938" y="73157"/>
                  </a:lnTo>
                  <a:lnTo>
                    <a:pt x="79175" y="70000"/>
                  </a:lnTo>
                  <a:lnTo>
                    <a:pt x="80000" y="68421"/>
                  </a:lnTo>
                  <a:lnTo>
                    <a:pt x="80412" y="66842"/>
                  </a:lnTo>
                  <a:lnTo>
                    <a:pt x="80824" y="65263"/>
                  </a:lnTo>
                  <a:lnTo>
                    <a:pt x="80000" y="63684"/>
                  </a:lnTo>
                  <a:lnTo>
                    <a:pt x="79587" y="65789"/>
                  </a:lnTo>
                  <a:lnTo>
                    <a:pt x="78762" y="65263"/>
                  </a:lnTo>
                  <a:lnTo>
                    <a:pt x="78762" y="64210"/>
                  </a:lnTo>
                  <a:lnTo>
                    <a:pt x="77525" y="62105"/>
                  </a:lnTo>
                  <a:lnTo>
                    <a:pt x="77113" y="62105"/>
                  </a:lnTo>
                  <a:lnTo>
                    <a:pt x="77113" y="62631"/>
                  </a:lnTo>
                  <a:lnTo>
                    <a:pt x="77525" y="63684"/>
                  </a:lnTo>
                  <a:lnTo>
                    <a:pt x="77938" y="65263"/>
                  </a:lnTo>
                  <a:lnTo>
                    <a:pt x="77938" y="66842"/>
                  </a:lnTo>
                  <a:lnTo>
                    <a:pt x="77938" y="67368"/>
                  </a:lnTo>
                  <a:lnTo>
                    <a:pt x="77113" y="68421"/>
                  </a:lnTo>
                  <a:lnTo>
                    <a:pt x="76701" y="67894"/>
                  </a:lnTo>
                  <a:lnTo>
                    <a:pt x="75876" y="66842"/>
                  </a:lnTo>
                  <a:lnTo>
                    <a:pt x="74639" y="64210"/>
                  </a:lnTo>
                  <a:lnTo>
                    <a:pt x="74226" y="63157"/>
                  </a:lnTo>
                  <a:lnTo>
                    <a:pt x="74226" y="61052"/>
                  </a:lnTo>
                  <a:lnTo>
                    <a:pt x="74226" y="57894"/>
                  </a:lnTo>
                  <a:lnTo>
                    <a:pt x="75051" y="55789"/>
                  </a:lnTo>
                  <a:lnTo>
                    <a:pt x="75463" y="51578"/>
                  </a:lnTo>
                  <a:lnTo>
                    <a:pt x="75463" y="48947"/>
                  </a:lnTo>
                  <a:lnTo>
                    <a:pt x="75051" y="45263"/>
                  </a:lnTo>
                  <a:lnTo>
                    <a:pt x="74226" y="41578"/>
                  </a:lnTo>
                  <a:lnTo>
                    <a:pt x="72989" y="40526"/>
                  </a:lnTo>
                  <a:lnTo>
                    <a:pt x="71752" y="37894"/>
                  </a:lnTo>
                  <a:lnTo>
                    <a:pt x="69278" y="37368"/>
                  </a:lnTo>
                  <a:lnTo>
                    <a:pt x="68041" y="37368"/>
                  </a:lnTo>
                  <a:lnTo>
                    <a:pt x="67216" y="35263"/>
                  </a:lnTo>
                  <a:lnTo>
                    <a:pt x="65979" y="34736"/>
                  </a:lnTo>
                  <a:lnTo>
                    <a:pt x="64329" y="32105"/>
                  </a:lnTo>
                  <a:lnTo>
                    <a:pt x="62680" y="31578"/>
                  </a:lnTo>
                  <a:lnTo>
                    <a:pt x="62268" y="28947"/>
                  </a:lnTo>
                  <a:lnTo>
                    <a:pt x="61443" y="27894"/>
                  </a:lnTo>
                  <a:lnTo>
                    <a:pt x="58969" y="25263"/>
                  </a:lnTo>
                  <a:lnTo>
                    <a:pt x="56907" y="23157"/>
                  </a:lnTo>
                  <a:lnTo>
                    <a:pt x="55257" y="22105"/>
                  </a:lnTo>
                  <a:lnTo>
                    <a:pt x="53608" y="20526"/>
                  </a:lnTo>
                  <a:lnTo>
                    <a:pt x="52371" y="20000"/>
                  </a:lnTo>
                  <a:lnTo>
                    <a:pt x="50309" y="20000"/>
                  </a:lnTo>
                  <a:lnTo>
                    <a:pt x="48247" y="20526"/>
                  </a:lnTo>
                  <a:lnTo>
                    <a:pt x="47835" y="22105"/>
                  </a:lnTo>
                  <a:lnTo>
                    <a:pt x="48247" y="23684"/>
                  </a:lnTo>
                  <a:lnTo>
                    <a:pt x="47835" y="24736"/>
                  </a:lnTo>
                  <a:lnTo>
                    <a:pt x="47010" y="24736"/>
                  </a:lnTo>
                  <a:lnTo>
                    <a:pt x="46185" y="23684"/>
                  </a:lnTo>
                  <a:lnTo>
                    <a:pt x="44123" y="25789"/>
                  </a:lnTo>
                  <a:lnTo>
                    <a:pt x="41649" y="28421"/>
                  </a:lnTo>
                  <a:lnTo>
                    <a:pt x="38762" y="29473"/>
                  </a:lnTo>
                  <a:lnTo>
                    <a:pt x="34226" y="31052"/>
                  </a:lnTo>
                  <a:lnTo>
                    <a:pt x="34226" y="27894"/>
                  </a:lnTo>
                  <a:lnTo>
                    <a:pt x="32989" y="26315"/>
                  </a:lnTo>
                  <a:lnTo>
                    <a:pt x="31752" y="25789"/>
                  </a:lnTo>
                  <a:lnTo>
                    <a:pt x="29690" y="24210"/>
                  </a:lnTo>
                  <a:lnTo>
                    <a:pt x="31340" y="23157"/>
                  </a:lnTo>
                  <a:lnTo>
                    <a:pt x="31752" y="22631"/>
                  </a:lnTo>
                  <a:lnTo>
                    <a:pt x="28865" y="22105"/>
                  </a:lnTo>
                  <a:lnTo>
                    <a:pt x="28865" y="20526"/>
                  </a:lnTo>
                  <a:lnTo>
                    <a:pt x="29690" y="20526"/>
                  </a:lnTo>
                  <a:lnTo>
                    <a:pt x="30103" y="19473"/>
                  </a:lnTo>
                  <a:lnTo>
                    <a:pt x="30103" y="18421"/>
                  </a:lnTo>
                  <a:lnTo>
                    <a:pt x="29690" y="18421"/>
                  </a:lnTo>
                  <a:lnTo>
                    <a:pt x="28865" y="18947"/>
                  </a:lnTo>
                  <a:lnTo>
                    <a:pt x="28865" y="19473"/>
                  </a:lnTo>
                  <a:lnTo>
                    <a:pt x="28453" y="20000"/>
                  </a:lnTo>
                  <a:lnTo>
                    <a:pt x="27628" y="18947"/>
                  </a:lnTo>
                  <a:lnTo>
                    <a:pt x="25567" y="18947"/>
                  </a:lnTo>
                  <a:lnTo>
                    <a:pt x="26391" y="20526"/>
                  </a:lnTo>
                  <a:lnTo>
                    <a:pt x="26804" y="20526"/>
                  </a:lnTo>
                  <a:lnTo>
                    <a:pt x="27216" y="22631"/>
                  </a:lnTo>
                  <a:lnTo>
                    <a:pt x="26804" y="22631"/>
                  </a:lnTo>
                  <a:lnTo>
                    <a:pt x="25154" y="21578"/>
                  </a:lnTo>
                  <a:lnTo>
                    <a:pt x="23505" y="20000"/>
                  </a:lnTo>
                  <a:lnTo>
                    <a:pt x="21855" y="19473"/>
                  </a:lnTo>
                  <a:lnTo>
                    <a:pt x="18144" y="19473"/>
                  </a:lnTo>
                  <a:lnTo>
                    <a:pt x="16907" y="18421"/>
                  </a:lnTo>
                  <a:lnTo>
                    <a:pt x="16082" y="17368"/>
                  </a:lnTo>
                  <a:lnTo>
                    <a:pt x="14845" y="17368"/>
                  </a:lnTo>
                  <a:lnTo>
                    <a:pt x="10721" y="18421"/>
                  </a:lnTo>
                  <a:lnTo>
                    <a:pt x="7835" y="18421"/>
                  </a:lnTo>
                  <a:lnTo>
                    <a:pt x="5773" y="20000"/>
                  </a:lnTo>
                  <a:lnTo>
                    <a:pt x="4536" y="20526"/>
                  </a:lnTo>
                  <a:lnTo>
                    <a:pt x="2886" y="16842"/>
                  </a:lnTo>
                  <a:lnTo>
                    <a:pt x="2474" y="14210"/>
                  </a:lnTo>
                  <a:lnTo>
                    <a:pt x="824" y="11578"/>
                  </a:lnTo>
                  <a:lnTo>
                    <a:pt x="0" y="10526"/>
                  </a:lnTo>
                  <a:lnTo>
                    <a:pt x="0" y="8947"/>
                  </a:lnTo>
                  <a:lnTo>
                    <a:pt x="1237" y="8421"/>
                  </a:lnTo>
                  <a:lnTo>
                    <a:pt x="4123" y="7368"/>
                  </a:lnTo>
                  <a:lnTo>
                    <a:pt x="7422" y="6315"/>
                  </a:lnTo>
                  <a:lnTo>
                    <a:pt x="38350" y="3157"/>
                  </a:lnTo>
                  <a:lnTo>
                    <a:pt x="40412" y="8421"/>
                  </a:lnTo>
                  <a:lnTo>
                    <a:pt x="77938" y="5789"/>
                  </a:lnTo>
                  <a:lnTo>
                    <a:pt x="78350" y="10000"/>
                  </a:lnTo>
                  <a:lnTo>
                    <a:pt x="81237" y="10000"/>
                  </a:lnTo>
                  <a:lnTo>
                    <a:pt x="80000" y="0"/>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6" name="Shape 1414"/>
            <p:cNvSpPr/>
            <p:nvPr/>
          </p:nvSpPr>
          <p:spPr>
            <a:xfrm>
              <a:off x="3205509" y="4385390"/>
              <a:ext cx="545288" cy="482496"/>
            </a:xfrm>
            <a:custGeom>
              <a:avLst/>
              <a:gdLst/>
              <a:ahLst/>
              <a:cxnLst/>
              <a:rect l="0" t="0" r="0" b="0"/>
              <a:pathLst>
                <a:path w="120000" h="120000" extrusionOk="0">
                  <a:moveTo>
                    <a:pt x="119340" y="111055"/>
                  </a:moveTo>
                  <a:lnTo>
                    <a:pt x="118021" y="111055"/>
                  </a:lnTo>
                  <a:lnTo>
                    <a:pt x="116043" y="109565"/>
                  </a:lnTo>
                  <a:lnTo>
                    <a:pt x="115384" y="109565"/>
                  </a:lnTo>
                  <a:lnTo>
                    <a:pt x="114065" y="109565"/>
                  </a:lnTo>
                  <a:lnTo>
                    <a:pt x="112747" y="108819"/>
                  </a:lnTo>
                  <a:lnTo>
                    <a:pt x="109450" y="106583"/>
                  </a:lnTo>
                  <a:lnTo>
                    <a:pt x="108791" y="106583"/>
                  </a:lnTo>
                  <a:lnTo>
                    <a:pt x="105494" y="103602"/>
                  </a:lnTo>
                  <a:lnTo>
                    <a:pt x="104175" y="102111"/>
                  </a:lnTo>
                  <a:lnTo>
                    <a:pt x="102197" y="101366"/>
                  </a:lnTo>
                  <a:lnTo>
                    <a:pt x="100219" y="99875"/>
                  </a:lnTo>
                  <a:lnTo>
                    <a:pt x="98901" y="98385"/>
                  </a:lnTo>
                  <a:lnTo>
                    <a:pt x="100879" y="98385"/>
                  </a:lnTo>
                  <a:lnTo>
                    <a:pt x="102197" y="96894"/>
                  </a:lnTo>
                  <a:lnTo>
                    <a:pt x="105494" y="96894"/>
                  </a:lnTo>
                  <a:lnTo>
                    <a:pt x="106153" y="95403"/>
                  </a:lnTo>
                  <a:lnTo>
                    <a:pt x="109450" y="95403"/>
                  </a:lnTo>
                  <a:lnTo>
                    <a:pt x="110769" y="93913"/>
                  </a:lnTo>
                  <a:lnTo>
                    <a:pt x="108791" y="90186"/>
                  </a:lnTo>
                  <a:lnTo>
                    <a:pt x="106813" y="87950"/>
                  </a:lnTo>
                  <a:lnTo>
                    <a:pt x="106153" y="87950"/>
                  </a:lnTo>
                  <a:lnTo>
                    <a:pt x="99560" y="90186"/>
                  </a:lnTo>
                  <a:lnTo>
                    <a:pt x="97582" y="90931"/>
                  </a:lnTo>
                  <a:lnTo>
                    <a:pt x="95604" y="90931"/>
                  </a:lnTo>
                  <a:lnTo>
                    <a:pt x="95604" y="90186"/>
                  </a:lnTo>
                  <a:lnTo>
                    <a:pt x="97582" y="88695"/>
                  </a:lnTo>
                  <a:lnTo>
                    <a:pt x="99560" y="87950"/>
                  </a:lnTo>
                  <a:lnTo>
                    <a:pt x="101538" y="86459"/>
                  </a:lnTo>
                  <a:lnTo>
                    <a:pt x="101538" y="84968"/>
                  </a:lnTo>
                  <a:lnTo>
                    <a:pt x="101538" y="81987"/>
                  </a:lnTo>
                  <a:lnTo>
                    <a:pt x="100879" y="76770"/>
                  </a:lnTo>
                  <a:lnTo>
                    <a:pt x="98901" y="73788"/>
                  </a:lnTo>
                  <a:lnTo>
                    <a:pt x="97582" y="70807"/>
                  </a:lnTo>
                  <a:lnTo>
                    <a:pt x="98241" y="58881"/>
                  </a:lnTo>
                  <a:lnTo>
                    <a:pt x="55384" y="61118"/>
                  </a:lnTo>
                  <a:lnTo>
                    <a:pt x="54725" y="58136"/>
                  </a:lnTo>
                  <a:lnTo>
                    <a:pt x="54725" y="55900"/>
                  </a:lnTo>
                  <a:lnTo>
                    <a:pt x="55384" y="54409"/>
                  </a:lnTo>
                  <a:lnTo>
                    <a:pt x="57362" y="52919"/>
                  </a:lnTo>
                  <a:lnTo>
                    <a:pt x="57362" y="49192"/>
                  </a:lnTo>
                  <a:lnTo>
                    <a:pt x="57362" y="47701"/>
                  </a:lnTo>
                  <a:lnTo>
                    <a:pt x="58021" y="45465"/>
                  </a:lnTo>
                  <a:lnTo>
                    <a:pt x="58681" y="44720"/>
                  </a:lnTo>
                  <a:lnTo>
                    <a:pt x="59340" y="43229"/>
                  </a:lnTo>
                  <a:lnTo>
                    <a:pt x="60000" y="38012"/>
                  </a:lnTo>
                  <a:lnTo>
                    <a:pt x="61318" y="36521"/>
                  </a:lnTo>
                  <a:lnTo>
                    <a:pt x="63956" y="32049"/>
                  </a:lnTo>
                  <a:lnTo>
                    <a:pt x="64615" y="30559"/>
                  </a:lnTo>
                  <a:lnTo>
                    <a:pt x="64615" y="27577"/>
                  </a:lnTo>
                  <a:lnTo>
                    <a:pt x="65274" y="27577"/>
                  </a:lnTo>
                  <a:lnTo>
                    <a:pt x="67252" y="25341"/>
                  </a:lnTo>
                  <a:lnTo>
                    <a:pt x="67912" y="19378"/>
                  </a:lnTo>
                  <a:lnTo>
                    <a:pt x="67252" y="17142"/>
                  </a:lnTo>
                  <a:lnTo>
                    <a:pt x="65274" y="15652"/>
                  </a:lnTo>
                  <a:lnTo>
                    <a:pt x="65274" y="14161"/>
                  </a:lnTo>
                  <a:lnTo>
                    <a:pt x="64615" y="10434"/>
                  </a:lnTo>
                  <a:lnTo>
                    <a:pt x="64615" y="9689"/>
                  </a:lnTo>
                  <a:lnTo>
                    <a:pt x="63956" y="8198"/>
                  </a:lnTo>
                  <a:lnTo>
                    <a:pt x="61978" y="6708"/>
                  </a:lnTo>
                  <a:lnTo>
                    <a:pt x="64615" y="5217"/>
                  </a:lnTo>
                  <a:lnTo>
                    <a:pt x="64615" y="3726"/>
                  </a:lnTo>
                  <a:lnTo>
                    <a:pt x="63956" y="1490"/>
                  </a:lnTo>
                  <a:lnTo>
                    <a:pt x="61978" y="0"/>
                  </a:lnTo>
                  <a:lnTo>
                    <a:pt x="0" y="2236"/>
                  </a:lnTo>
                  <a:lnTo>
                    <a:pt x="0" y="35031"/>
                  </a:lnTo>
                  <a:lnTo>
                    <a:pt x="4615" y="39503"/>
                  </a:lnTo>
                  <a:lnTo>
                    <a:pt x="4615" y="40993"/>
                  </a:lnTo>
                  <a:lnTo>
                    <a:pt x="7252" y="47701"/>
                  </a:lnTo>
                  <a:lnTo>
                    <a:pt x="7912" y="49192"/>
                  </a:lnTo>
                  <a:lnTo>
                    <a:pt x="7912" y="53664"/>
                  </a:lnTo>
                  <a:lnTo>
                    <a:pt x="8571" y="55900"/>
                  </a:lnTo>
                  <a:lnTo>
                    <a:pt x="9890" y="61863"/>
                  </a:lnTo>
                  <a:lnTo>
                    <a:pt x="11208" y="66335"/>
                  </a:lnTo>
                  <a:lnTo>
                    <a:pt x="8571" y="70062"/>
                  </a:lnTo>
                  <a:lnTo>
                    <a:pt x="7252" y="76024"/>
                  </a:lnTo>
                  <a:lnTo>
                    <a:pt x="7252" y="78260"/>
                  </a:lnTo>
                  <a:lnTo>
                    <a:pt x="5934" y="81987"/>
                  </a:lnTo>
                  <a:lnTo>
                    <a:pt x="7912" y="87204"/>
                  </a:lnTo>
                  <a:lnTo>
                    <a:pt x="7912" y="90186"/>
                  </a:lnTo>
                  <a:lnTo>
                    <a:pt x="5934" y="97639"/>
                  </a:lnTo>
                  <a:lnTo>
                    <a:pt x="3956" y="101366"/>
                  </a:lnTo>
                  <a:lnTo>
                    <a:pt x="6593" y="101366"/>
                  </a:lnTo>
                  <a:lnTo>
                    <a:pt x="9890" y="101366"/>
                  </a:lnTo>
                  <a:lnTo>
                    <a:pt x="11868" y="99875"/>
                  </a:lnTo>
                  <a:lnTo>
                    <a:pt x="14505" y="99875"/>
                  </a:lnTo>
                  <a:lnTo>
                    <a:pt x="16483" y="99875"/>
                  </a:lnTo>
                  <a:lnTo>
                    <a:pt x="22417" y="101366"/>
                  </a:lnTo>
                  <a:lnTo>
                    <a:pt x="25714" y="102111"/>
                  </a:lnTo>
                  <a:lnTo>
                    <a:pt x="29010" y="103602"/>
                  </a:lnTo>
                  <a:lnTo>
                    <a:pt x="33626" y="105838"/>
                  </a:lnTo>
                  <a:lnTo>
                    <a:pt x="42197" y="105838"/>
                  </a:lnTo>
                  <a:lnTo>
                    <a:pt x="47472" y="105838"/>
                  </a:lnTo>
                  <a:lnTo>
                    <a:pt x="52087" y="105838"/>
                  </a:lnTo>
                  <a:lnTo>
                    <a:pt x="52747" y="105093"/>
                  </a:lnTo>
                  <a:lnTo>
                    <a:pt x="51428" y="102857"/>
                  </a:lnTo>
                  <a:lnTo>
                    <a:pt x="48131" y="102857"/>
                  </a:lnTo>
                  <a:lnTo>
                    <a:pt x="47472" y="102857"/>
                  </a:lnTo>
                  <a:lnTo>
                    <a:pt x="46153" y="102111"/>
                  </a:lnTo>
                  <a:lnTo>
                    <a:pt x="46813" y="99875"/>
                  </a:lnTo>
                  <a:lnTo>
                    <a:pt x="47472" y="98385"/>
                  </a:lnTo>
                  <a:lnTo>
                    <a:pt x="50769" y="98385"/>
                  </a:lnTo>
                  <a:lnTo>
                    <a:pt x="55384" y="100621"/>
                  </a:lnTo>
                  <a:lnTo>
                    <a:pt x="60000" y="105093"/>
                  </a:lnTo>
                  <a:lnTo>
                    <a:pt x="63956" y="105838"/>
                  </a:lnTo>
                  <a:lnTo>
                    <a:pt x="66593" y="104347"/>
                  </a:lnTo>
                  <a:lnTo>
                    <a:pt x="65934" y="107329"/>
                  </a:lnTo>
                  <a:lnTo>
                    <a:pt x="64615" y="111801"/>
                  </a:lnTo>
                  <a:lnTo>
                    <a:pt x="65934" y="114037"/>
                  </a:lnTo>
                  <a:lnTo>
                    <a:pt x="69890" y="115527"/>
                  </a:lnTo>
                  <a:lnTo>
                    <a:pt x="73186" y="115527"/>
                  </a:lnTo>
                  <a:lnTo>
                    <a:pt x="75824" y="117763"/>
                  </a:lnTo>
                  <a:lnTo>
                    <a:pt x="78461" y="117763"/>
                  </a:lnTo>
                  <a:lnTo>
                    <a:pt x="79780" y="114782"/>
                  </a:lnTo>
                  <a:lnTo>
                    <a:pt x="82417" y="111801"/>
                  </a:lnTo>
                  <a:lnTo>
                    <a:pt x="84395" y="111055"/>
                  </a:lnTo>
                  <a:lnTo>
                    <a:pt x="87032" y="111801"/>
                  </a:lnTo>
                  <a:lnTo>
                    <a:pt x="89670" y="115527"/>
                  </a:lnTo>
                  <a:lnTo>
                    <a:pt x="92307" y="115527"/>
                  </a:lnTo>
                  <a:lnTo>
                    <a:pt x="93626" y="114037"/>
                  </a:lnTo>
                  <a:lnTo>
                    <a:pt x="92307" y="108074"/>
                  </a:lnTo>
                  <a:lnTo>
                    <a:pt x="92307" y="106583"/>
                  </a:lnTo>
                  <a:lnTo>
                    <a:pt x="93626" y="105093"/>
                  </a:lnTo>
                  <a:lnTo>
                    <a:pt x="96263" y="105093"/>
                  </a:lnTo>
                  <a:lnTo>
                    <a:pt x="98901" y="106583"/>
                  </a:lnTo>
                  <a:lnTo>
                    <a:pt x="98901" y="109565"/>
                  </a:lnTo>
                  <a:lnTo>
                    <a:pt x="104175" y="110310"/>
                  </a:lnTo>
                  <a:lnTo>
                    <a:pt x="108791" y="112546"/>
                  </a:lnTo>
                  <a:lnTo>
                    <a:pt x="110769" y="114782"/>
                  </a:lnTo>
                  <a:lnTo>
                    <a:pt x="109450" y="117018"/>
                  </a:lnTo>
                  <a:lnTo>
                    <a:pt x="108791" y="120000"/>
                  </a:lnTo>
                  <a:lnTo>
                    <a:pt x="111428" y="120000"/>
                  </a:lnTo>
                  <a:lnTo>
                    <a:pt x="112747" y="117763"/>
                  </a:lnTo>
                  <a:lnTo>
                    <a:pt x="114065" y="116273"/>
                  </a:lnTo>
                  <a:lnTo>
                    <a:pt x="116043" y="117763"/>
                  </a:lnTo>
                  <a:lnTo>
                    <a:pt x="116043" y="119254"/>
                  </a:lnTo>
                  <a:lnTo>
                    <a:pt x="117362" y="117018"/>
                  </a:lnTo>
                  <a:lnTo>
                    <a:pt x="119340" y="114782"/>
                  </a:lnTo>
                  <a:lnTo>
                    <a:pt x="120000" y="114037"/>
                  </a:lnTo>
                  <a:lnTo>
                    <a:pt x="119340" y="111055"/>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7" name="Shape 1415"/>
            <p:cNvSpPr/>
            <p:nvPr/>
          </p:nvSpPr>
          <p:spPr>
            <a:xfrm>
              <a:off x="3139592" y="3953843"/>
              <a:ext cx="488359" cy="440539"/>
            </a:xfrm>
            <a:custGeom>
              <a:avLst/>
              <a:gdLst/>
              <a:ahLst/>
              <a:cxnLst/>
              <a:rect l="0" t="0" r="0" b="0"/>
              <a:pathLst>
                <a:path w="120000" h="120000" extrusionOk="0">
                  <a:moveTo>
                    <a:pt x="4417" y="100408"/>
                  </a:moveTo>
                  <a:lnTo>
                    <a:pt x="2944" y="98775"/>
                  </a:lnTo>
                  <a:lnTo>
                    <a:pt x="5153" y="101224"/>
                  </a:lnTo>
                  <a:lnTo>
                    <a:pt x="7361" y="102040"/>
                  </a:lnTo>
                  <a:lnTo>
                    <a:pt x="8834" y="100408"/>
                  </a:lnTo>
                  <a:lnTo>
                    <a:pt x="16196" y="101224"/>
                  </a:lnTo>
                  <a:lnTo>
                    <a:pt x="16196" y="120000"/>
                  </a:lnTo>
                  <a:lnTo>
                    <a:pt x="85398" y="117551"/>
                  </a:lnTo>
                  <a:lnTo>
                    <a:pt x="86134" y="117551"/>
                  </a:lnTo>
                  <a:lnTo>
                    <a:pt x="87607" y="113469"/>
                  </a:lnTo>
                  <a:lnTo>
                    <a:pt x="88343" y="111020"/>
                  </a:lnTo>
                  <a:lnTo>
                    <a:pt x="87607" y="108571"/>
                  </a:lnTo>
                  <a:lnTo>
                    <a:pt x="87607" y="103673"/>
                  </a:lnTo>
                  <a:lnTo>
                    <a:pt x="87607" y="102040"/>
                  </a:lnTo>
                  <a:lnTo>
                    <a:pt x="86134" y="99591"/>
                  </a:lnTo>
                  <a:lnTo>
                    <a:pt x="85398" y="98775"/>
                  </a:lnTo>
                  <a:lnTo>
                    <a:pt x="85398" y="97142"/>
                  </a:lnTo>
                  <a:lnTo>
                    <a:pt x="86134" y="95510"/>
                  </a:lnTo>
                  <a:lnTo>
                    <a:pt x="85398" y="94693"/>
                  </a:lnTo>
                  <a:lnTo>
                    <a:pt x="86871" y="92244"/>
                  </a:lnTo>
                  <a:lnTo>
                    <a:pt x="89079" y="88979"/>
                  </a:lnTo>
                  <a:lnTo>
                    <a:pt x="89815" y="88979"/>
                  </a:lnTo>
                  <a:lnTo>
                    <a:pt x="89079" y="87346"/>
                  </a:lnTo>
                  <a:lnTo>
                    <a:pt x="90552" y="84081"/>
                  </a:lnTo>
                  <a:lnTo>
                    <a:pt x="92024" y="81632"/>
                  </a:lnTo>
                  <a:lnTo>
                    <a:pt x="90552" y="80816"/>
                  </a:lnTo>
                  <a:lnTo>
                    <a:pt x="91288" y="77551"/>
                  </a:lnTo>
                  <a:lnTo>
                    <a:pt x="93496" y="75102"/>
                  </a:lnTo>
                  <a:lnTo>
                    <a:pt x="97177" y="70204"/>
                  </a:lnTo>
                  <a:lnTo>
                    <a:pt x="99386" y="66122"/>
                  </a:lnTo>
                  <a:lnTo>
                    <a:pt x="99386" y="62857"/>
                  </a:lnTo>
                  <a:lnTo>
                    <a:pt x="100858" y="58775"/>
                  </a:lnTo>
                  <a:lnTo>
                    <a:pt x="101595" y="58775"/>
                  </a:lnTo>
                  <a:lnTo>
                    <a:pt x="103067" y="57142"/>
                  </a:lnTo>
                  <a:lnTo>
                    <a:pt x="103803" y="54693"/>
                  </a:lnTo>
                  <a:lnTo>
                    <a:pt x="105276" y="53061"/>
                  </a:lnTo>
                  <a:lnTo>
                    <a:pt x="108220" y="51428"/>
                  </a:lnTo>
                  <a:lnTo>
                    <a:pt x="107484" y="48979"/>
                  </a:lnTo>
                  <a:lnTo>
                    <a:pt x="108957" y="47346"/>
                  </a:lnTo>
                  <a:lnTo>
                    <a:pt x="110429" y="44081"/>
                  </a:lnTo>
                  <a:lnTo>
                    <a:pt x="110429" y="39183"/>
                  </a:lnTo>
                  <a:lnTo>
                    <a:pt x="110429" y="35102"/>
                  </a:lnTo>
                  <a:lnTo>
                    <a:pt x="112638" y="31836"/>
                  </a:lnTo>
                  <a:lnTo>
                    <a:pt x="114846" y="30204"/>
                  </a:lnTo>
                  <a:lnTo>
                    <a:pt x="114846" y="28571"/>
                  </a:lnTo>
                  <a:lnTo>
                    <a:pt x="115582" y="26938"/>
                  </a:lnTo>
                  <a:lnTo>
                    <a:pt x="115582" y="23673"/>
                  </a:lnTo>
                  <a:lnTo>
                    <a:pt x="117791" y="22857"/>
                  </a:lnTo>
                  <a:lnTo>
                    <a:pt x="118527" y="21224"/>
                  </a:lnTo>
                  <a:lnTo>
                    <a:pt x="119263" y="19591"/>
                  </a:lnTo>
                  <a:lnTo>
                    <a:pt x="120000" y="17959"/>
                  </a:lnTo>
                  <a:lnTo>
                    <a:pt x="120000" y="15510"/>
                  </a:lnTo>
                  <a:lnTo>
                    <a:pt x="101595" y="16326"/>
                  </a:lnTo>
                  <a:lnTo>
                    <a:pt x="108957" y="4081"/>
                  </a:lnTo>
                  <a:lnTo>
                    <a:pt x="108220" y="0"/>
                  </a:lnTo>
                  <a:lnTo>
                    <a:pt x="0" y="3265"/>
                  </a:lnTo>
                  <a:lnTo>
                    <a:pt x="5153" y="38367"/>
                  </a:lnTo>
                  <a:lnTo>
                    <a:pt x="4417" y="100408"/>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8" name="Shape 1416"/>
            <p:cNvSpPr/>
            <p:nvPr/>
          </p:nvSpPr>
          <p:spPr>
            <a:xfrm>
              <a:off x="3577023" y="3863938"/>
              <a:ext cx="826916" cy="269714"/>
            </a:xfrm>
            <a:custGeom>
              <a:avLst/>
              <a:gdLst/>
              <a:ahLst/>
              <a:cxnLst/>
              <a:rect l="0" t="0" r="0" b="0"/>
              <a:pathLst>
                <a:path w="120000" h="120000" extrusionOk="0">
                  <a:moveTo>
                    <a:pt x="71042" y="15700"/>
                  </a:moveTo>
                  <a:cubicBezTo>
                    <a:pt x="30552" y="23551"/>
                    <a:pt x="30552" y="23551"/>
                    <a:pt x="30552" y="23551"/>
                  </a:cubicBezTo>
                  <a:cubicBezTo>
                    <a:pt x="31288" y="34766"/>
                    <a:pt x="31288" y="34766"/>
                    <a:pt x="31288" y="34766"/>
                  </a:cubicBezTo>
                  <a:cubicBezTo>
                    <a:pt x="9570" y="35887"/>
                    <a:pt x="9570" y="35887"/>
                    <a:pt x="9570" y="35887"/>
                  </a:cubicBezTo>
                  <a:cubicBezTo>
                    <a:pt x="8834" y="37009"/>
                    <a:pt x="8834" y="37009"/>
                    <a:pt x="8834" y="37009"/>
                  </a:cubicBezTo>
                  <a:cubicBezTo>
                    <a:pt x="8834" y="40373"/>
                    <a:pt x="8834" y="40373"/>
                    <a:pt x="8834" y="40373"/>
                  </a:cubicBezTo>
                  <a:cubicBezTo>
                    <a:pt x="8834" y="43738"/>
                    <a:pt x="8834" y="43738"/>
                    <a:pt x="8834" y="43738"/>
                  </a:cubicBezTo>
                  <a:cubicBezTo>
                    <a:pt x="8466" y="47102"/>
                    <a:pt x="8466" y="47102"/>
                    <a:pt x="8466" y="47102"/>
                  </a:cubicBezTo>
                  <a:cubicBezTo>
                    <a:pt x="7730" y="48224"/>
                    <a:pt x="7730" y="48224"/>
                    <a:pt x="7730" y="48224"/>
                  </a:cubicBezTo>
                  <a:cubicBezTo>
                    <a:pt x="7361" y="50467"/>
                    <a:pt x="7361" y="50467"/>
                    <a:pt x="7361" y="50467"/>
                  </a:cubicBezTo>
                  <a:cubicBezTo>
                    <a:pt x="7730" y="51588"/>
                    <a:pt x="7730" y="51588"/>
                    <a:pt x="7730" y="51588"/>
                  </a:cubicBezTo>
                  <a:cubicBezTo>
                    <a:pt x="7730" y="51588"/>
                    <a:pt x="8466" y="54953"/>
                    <a:pt x="8466" y="56074"/>
                  </a:cubicBezTo>
                  <a:cubicBezTo>
                    <a:pt x="8834" y="57196"/>
                    <a:pt x="8098" y="58317"/>
                    <a:pt x="8098" y="58317"/>
                  </a:cubicBezTo>
                  <a:cubicBezTo>
                    <a:pt x="7361" y="61682"/>
                    <a:pt x="7361" y="61682"/>
                    <a:pt x="7361" y="61682"/>
                  </a:cubicBezTo>
                  <a:cubicBezTo>
                    <a:pt x="6993" y="65046"/>
                    <a:pt x="6993" y="65046"/>
                    <a:pt x="6993" y="65046"/>
                  </a:cubicBezTo>
                  <a:cubicBezTo>
                    <a:pt x="7361" y="65046"/>
                    <a:pt x="7361" y="65046"/>
                    <a:pt x="7361" y="65046"/>
                  </a:cubicBezTo>
                  <a:cubicBezTo>
                    <a:pt x="7361" y="69532"/>
                    <a:pt x="7361" y="69532"/>
                    <a:pt x="7361" y="69532"/>
                  </a:cubicBezTo>
                  <a:cubicBezTo>
                    <a:pt x="6993" y="71775"/>
                    <a:pt x="6993" y="71775"/>
                    <a:pt x="6993" y="71775"/>
                  </a:cubicBezTo>
                  <a:cubicBezTo>
                    <a:pt x="6625" y="74018"/>
                    <a:pt x="6625" y="74018"/>
                    <a:pt x="6625" y="74018"/>
                  </a:cubicBezTo>
                  <a:cubicBezTo>
                    <a:pt x="5889" y="77383"/>
                    <a:pt x="5889" y="77383"/>
                    <a:pt x="5889" y="77383"/>
                  </a:cubicBezTo>
                  <a:cubicBezTo>
                    <a:pt x="4785" y="78504"/>
                    <a:pt x="4785" y="78504"/>
                    <a:pt x="4785" y="78504"/>
                  </a:cubicBezTo>
                  <a:cubicBezTo>
                    <a:pt x="4785" y="84112"/>
                    <a:pt x="4785" y="84112"/>
                    <a:pt x="4785" y="84112"/>
                  </a:cubicBezTo>
                  <a:cubicBezTo>
                    <a:pt x="4417" y="86355"/>
                    <a:pt x="4417" y="86355"/>
                    <a:pt x="4417" y="86355"/>
                  </a:cubicBezTo>
                  <a:cubicBezTo>
                    <a:pt x="4417" y="88598"/>
                    <a:pt x="4417" y="88598"/>
                    <a:pt x="4417" y="88598"/>
                  </a:cubicBezTo>
                  <a:cubicBezTo>
                    <a:pt x="2944" y="91962"/>
                    <a:pt x="2944" y="91962"/>
                    <a:pt x="2944" y="91962"/>
                  </a:cubicBezTo>
                  <a:cubicBezTo>
                    <a:pt x="1840" y="97570"/>
                    <a:pt x="1840" y="97570"/>
                    <a:pt x="1840" y="97570"/>
                  </a:cubicBezTo>
                  <a:cubicBezTo>
                    <a:pt x="1840" y="103177"/>
                    <a:pt x="1840" y="103177"/>
                    <a:pt x="1840" y="103177"/>
                  </a:cubicBezTo>
                  <a:cubicBezTo>
                    <a:pt x="1840" y="111028"/>
                    <a:pt x="1840" y="111028"/>
                    <a:pt x="1840" y="111028"/>
                  </a:cubicBezTo>
                  <a:cubicBezTo>
                    <a:pt x="736" y="116635"/>
                    <a:pt x="736" y="116635"/>
                    <a:pt x="736" y="116635"/>
                  </a:cubicBezTo>
                  <a:cubicBezTo>
                    <a:pt x="0" y="120000"/>
                    <a:pt x="0" y="120000"/>
                    <a:pt x="0" y="120000"/>
                  </a:cubicBezTo>
                  <a:cubicBezTo>
                    <a:pt x="0" y="120000"/>
                    <a:pt x="0" y="120000"/>
                    <a:pt x="0" y="120000"/>
                  </a:cubicBezTo>
                  <a:cubicBezTo>
                    <a:pt x="85398" y="99813"/>
                    <a:pt x="85398" y="99813"/>
                    <a:pt x="85398" y="99813"/>
                  </a:cubicBezTo>
                  <a:cubicBezTo>
                    <a:pt x="85398" y="99813"/>
                    <a:pt x="85398" y="99813"/>
                    <a:pt x="85398" y="99813"/>
                  </a:cubicBezTo>
                  <a:cubicBezTo>
                    <a:pt x="85398" y="98691"/>
                    <a:pt x="85398" y="98691"/>
                    <a:pt x="85398" y="98691"/>
                  </a:cubicBezTo>
                  <a:cubicBezTo>
                    <a:pt x="85766" y="91962"/>
                    <a:pt x="85766" y="91962"/>
                    <a:pt x="85766" y="91962"/>
                  </a:cubicBezTo>
                  <a:cubicBezTo>
                    <a:pt x="85766" y="88598"/>
                    <a:pt x="85766" y="88598"/>
                    <a:pt x="85766" y="88598"/>
                  </a:cubicBezTo>
                  <a:cubicBezTo>
                    <a:pt x="87239" y="84112"/>
                    <a:pt x="87239" y="84112"/>
                    <a:pt x="87239" y="84112"/>
                  </a:cubicBezTo>
                  <a:cubicBezTo>
                    <a:pt x="88343" y="84112"/>
                    <a:pt x="88343" y="84112"/>
                    <a:pt x="88343" y="84112"/>
                  </a:cubicBezTo>
                  <a:cubicBezTo>
                    <a:pt x="89815" y="80747"/>
                    <a:pt x="89815" y="80747"/>
                    <a:pt x="89815" y="80747"/>
                  </a:cubicBezTo>
                  <a:cubicBezTo>
                    <a:pt x="89447" y="76261"/>
                    <a:pt x="89447" y="76261"/>
                    <a:pt x="89447" y="76261"/>
                  </a:cubicBezTo>
                  <a:cubicBezTo>
                    <a:pt x="90552" y="71775"/>
                    <a:pt x="90552" y="71775"/>
                    <a:pt x="90552" y="71775"/>
                  </a:cubicBezTo>
                  <a:cubicBezTo>
                    <a:pt x="103067" y="49345"/>
                    <a:pt x="103067" y="49345"/>
                    <a:pt x="103067" y="49345"/>
                  </a:cubicBezTo>
                  <a:cubicBezTo>
                    <a:pt x="104907" y="45981"/>
                    <a:pt x="104907" y="45981"/>
                    <a:pt x="104907" y="45981"/>
                  </a:cubicBezTo>
                  <a:cubicBezTo>
                    <a:pt x="105644" y="41495"/>
                    <a:pt x="105644" y="41495"/>
                    <a:pt x="105644" y="41495"/>
                  </a:cubicBezTo>
                  <a:cubicBezTo>
                    <a:pt x="107116" y="34766"/>
                    <a:pt x="107116" y="34766"/>
                    <a:pt x="107116" y="34766"/>
                  </a:cubicBezTo>
                  <a:cubicBezTo>
                    <a:pt x="108220" y="34766"/>
                    <a:pt x="108220" y="34766"/>
                    <a:pt x="108220" y="34766"/>
                  </a:cubicBezTo>
                  <a:cubicBezTo>
                    <a:pt x="109325" y="39252"/>
                    <a:pt x="109325" y="39252"/>
                    <a:pt x="109325" y="39252"/>
                  </a:cubicBezTo>
                  <a:cubicBezTo>
                    <a:pt x="110797" y="34766"/>
                    <a:pt x="110797" y="34766"/>
                    <a:pt x="110797" y="34766"/>
                  </a:cubicBezTo>
                  <a:cubicBezTo>
                    <a:pt x="112638" y="28037"/>
                    <a:pt x="112638" y="28037"/>
                    <a:pt x="112638" y="28037"/>
                  </a:cubicBezTo>
                  <a:cubicBezTo>
                    <a:pt x="116687" y="25794"/>
                    <a:pt x="116687" y="25794"/>
                    <a:pt x="116687" y="25794"/>
                  </a:cubicBezTo>
                  <a:cubicBezTo>
                    <a:pt x="117055" y="21308"/>
                    <a:pt x="117055" y="21308"/>
                    <a:pt x="117055" y="21308"/>
                  </a:cubicBezTo>
                  <a:cubicBezTo>
                    <a:pt x="118159" y="15700"/>
                    <a:pt x="118159" y="15700"/>
                    <a:pt x="118159" y="15700"/>
                  </a:cubicBezTo>
                  <a:cubicBezTo>
                    <a:pt x="119631" y="13457"/>
                    <a:pt x="119631" y="13457"/>
                    <a:pt x="119631" y="13457"/>
                  </a:cubicBezTo>
                  <a:cubicBezTo>
                    <a:pt x="120000" y="13457"/>
                    <a:pt x="120000" y="13457"/>
                    <a:pt x="120000" y="13457"/>
                  </a:cubicBezTo>
                  <a:cubicBezTo>
                    <a:pt x="120000" y="0"/>
                    <a:pt x="120000" y="0"/>
                    <a:pt x="120000" y="0"/>
                  </a:cubicBezTo>
                  <a:lnTo>
                    <a:pt x="71042" y="15700"/>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9" name="Shape 1417"/>
            <p:cNvSpPr/>
            <p:nvPr/>
          </p:nvSpPr>
          <p:spPr>
            <a:xfrm>
              <a:off x="4155268" y="3783021"/>
              <a:ext cx="826916" cy="365616"/>
            </a:xfrm>
            <a:custGeom>
              <a:avLst/>
              <a:gdLst/>
              <a:ahLst/>
              <a:cxnLst/>
              <a:rect l="0" t="0" r="0" b="0"/>
              <a:pathLst>
                <a:path w="120000" h="120000" extrusionOk="0">
                  <a:moveTo>
                    <a:pt x="119263" y="28333"/>
                  </a:moveTo>
                  <a:cubicBezTo>
                    <a:pt x="118527" y="25833"/>
                    <a:pt x="118527" y="25833"/>
                    <a:pt x="118527" y="25833"/>
                  </a:cubicBezTo>
                  <a:cubicBezTo>
                    <a:pt x="117791" y="23333"/>
                    <a:pt x="117791" y="23333"/>
                    <a:pt x="117791" y="23333"/>
                  </a:cubicBezTo>
                  <a:cubicBezTo>
                    <a:pt x="116687" y="23333"/>
                    <a:pt x="116687" y="23333"/>
                    <a:pt x="116687" y="23333"/>
                  </a:cubicBezTo>
                  <a:cubicBezTo>
                    <a:pt x="116319" y="24166"/>
                    <a:pt x="116319" y="24166"/>
                    <a:pt x="116319" y="24166"/>
                  </a:cubicBezTo>
                  <a:cubicBezTo>
                    <a:pt x="115950" y="31666"/>
                    <a:pt x="115950" y="31666"/>
                    <a:pt x="115950" y="31666"/>
                  </a:cubicBezTo>
                  <a:cubicBezTo>
                    <a:pt x="115950" y="33333"/>
                    <a:pt x="115950" y="33333"/>
                    <a:pt x="115950" y="33333"/>
                  </a:cubicBezTo>
                  <a:cubicBezTo>
                    <a:pt x="114846" y="31666"/>
                    <a:pt x="114846" y="31666"/>
                    <a:pt x="114846" y="31666"/>
                  </a:cubicBezTo>
                  <a:cubicBezTo>
                    <a:pt x="114478" y="26666"/>
                    <a:pt x="114478" y="26666"/>
                    <a:pt x="114478" y="26666"/>
                  </a:cubicBezTo>
                  <a:cubicBezTo>
                    <a:pt x="113742" y="23333"/>
                    <a:pt x="113742" y="23333"/>
                    <a:pt x="113742" y="23333"/>
                  </a:cubicBezTo>
                  <a:cubicBezTo>
                    <a:pt x="112638" y="22500"/>
                    <a:pt x="112638" y="22500"/>
                    <a:pt x="112638" y="22500"/>
                  </a:cubicBezTo>
                  <a:cubicBezTo>
                    <a:pt x="110429" y="25000"/>
                    <a:pt x="110429" y="25000"/>
                    <a:pt x="110429" y="25000"/>
                  </a:cubicBezTo>
                  <a:cubicBezTo>
                    <a:pt x="109693" y="25000"/>
                    <a:pt x="109693" y="25000"/>
                    <a:pt x="109693" y="25000"/>
                  </a:cubicBezTo>
                  <a:cubicBezTo>
                    <a:pt x="107484" y="26666"/>
                    <a:pt x="107484" y="26666"/>
                    <a:pt x="107484" y="26666"/>
                  </a:cubicBezTo>
                  <a:cubicBezTo>
                    <a:pt x="106380" y="29166"/>
                    <a:pt x="106380" y="29166"/>
                    <a:pt x="106380" y="29166"/>
                  </a:cubicBezTo>
                  <a:cubicBezTo>
                    <a:pt x="105276" y="32500"/>
                    <a:pt x="105276" y="32500"/>
                    <a:pt x="105276" y="32500"/>
                  </a:cubicBezTo>
                  <a:cubicBezTo>
                    <a:pt x="104907" y="30833"/>
                    <a:pt x="104907" y="30833"/>
                    <a:pt x="104907" y="30833"/>
                  </a:cubicBezTo>
                  <a:cubicBezTo>
                    <a:pt x="104907" y="26666"/>
                    <a:pt x="104907" y="26666"/>
                    <a:pt x="104907" y="26666"/>
                  </a:cubicBezTo>
                  <a:cubicBezTo>
                    <a:pt x="104907" y="25000"/>
                    <a:pt x="104907" y="25000"/>
                    <a:pt x="104907" y="25000"/>
                  </a:cubicBezTo>
                  <a:cubicBezTo>
                    <a:pt x="104171" y="22500"/>
                    <a:pt x="104171" y="22500"/>
                    <a:pt x="104171" y="22500"/>
                  </a:cubicBezTo>
                  <a:cubicBezTo>
                    <a:pt x="103803" y="20833"/>
                    <a:pt x="103803" y="20833"/>
                    <a:pt x="103803" y="20833"/>
                  </a:cubicBezTo>
                  <a:cubicBezTo>
                    <a:pt x="103435" y="19166"/>
                    <a:pt x="103435" y="19166"/>
                    <a:pt x="103435" y="19166"/>
                  </a:cubicBezTo>
                  <a:cubicBezTo>
                    <a:pt x="103435" y="16666"/>
                    <a:pt x="103435" y="16666"/>
                    <a:pt x="103435" y="16666"/>
                  </a:cubicBezTo>
                  <a:cubicBezTo>
                    <a:pt x="103435" y="15000"/>
                    <a:pt x="103435" y="15000"/>
                    <a:pt x="103435" y="15000"/>
                  </a:cubicBezTo>
                  <a:cubicBezTo>
                    <a:pt x="104171" y="13333"/>
                    <a:pt x="104171" y="13333"/>
                    <a:pt x="104171" y="13333"/>
                  </a:cubicBezTo>
                  <a:cubicBezTo>
                    <a:pt x="104171" y="13333"/>
                    <a:pt x="104171" y="13333"/>
                    <a:pt x="104171" y="13333"/>
                  </a:cubicBezTo>
                  <a:cubicBezTo>
                    <a:pt x="104539" y="16666"/>
                    <a:pt x="104539" y="16666"/>
                    <a:pt x="104539" y="16666"/>
                  </a:cubicBezTo>
                  <a:cubicBezTo>
                    <a:pt x="104907" y="21666"/>
                    <a:pt x="104907" y="21666"/>
                    <a:pt x="104907" y="21666"/>
                  </a:cubicBezTo>
                  <a:cubicBezTo>
                    <a:pt x="105644" y="25833"/>
                    <a:pt x="105644" y="25833"/>
                    <a:pt x="105644" y="25833"/>
                  </a:cubicBezTo>
                  <a:cubicBezTo>
                    <a:pt x="106748" y="24166"/>
                    <a:pt x="106748" y="24166"/>
                    <a:pt x="106748" y="24166"/>
                  </a:cubicBezTo>
                  <a:cubicBezTo>
                    <a:pt x="107116" y="23333"/>
                    <a:pt x="107116" y="23333"/>
                    <a:pt x="107116" y="23333"/>
                  </a:cubicBezTo>
                  <a:cubicBezTo>
                    <a:pt x="108220" y="21666"/>
                    <a:pt x="108220" y="21666"/>
                    <a:pt x="108220" y="21666"/>
                  </a:cubicBezTo>
                  <a:cubicBezTo>
                    <a:pt x="108588" y="21666"/>
                    <a:pt x="108588" y="21666"/>
                    <a:pt x="108588" y="21666"/>
                  </a:cubicBezTo>
                  <a:cubicBezTo>
                    <a:pt x="110061" y="20000"/>
                    <a:pt x="110061" y="20000"/>
                    <a:pt x="110061" y="20000"/>
                  </a:cubicBezTo>
                  <a:cubicBezTo>
                    <a:pt x="110429" y="18333"/>
                    <a:pt x="110429" y="18333"/>
                    <a:pt x="110429" y="18333"/>
                  </a:cubicBezTo>
                  <a:cubicBezTo>
                    <a:pt x="112269" y="18333"/>
                    <a:pt x="112269" y="18333"/>
                    <a:pt x="112269" y="18333"/>
                  </a:cubicBezTo>
                  <a:cubicBezTo>
                    <a:pt x="112638" y="15833"/>
                    <a:pt x="112638" y="15833"/>
                    <a:pt x="112638" y="15833"/>
                  </a:cubicBezTo>
                  <a:cubicBezTo>
                    <a:pt x="113006" y="15000"/>
                    <a:pt x="113006" y="15000"/>
                    <a:pt x="113006" y="15000"/>
                  </a:cubicBezTo>
                  <a:cubicBezTo>
                    <a:pt x="113006" y="15000"/>
                    <a:pt x="112638" y="14166"/>
                    <a:pt x="112638" y="13333"/>
                  </a:cubicBezTo>
                  <a:cubicBezTo>
                    <a:pt x="112269" y="13333"/>
                    <a:pt x="112269" y="13333"/>
                    <a:pt x="112269" y="13333"/>
                  </a:cubicBezTo>
                  <a:cubicBezTo>
                    <a:pt x="111533" y="10833"/>
                    <a:pt x="111533" y="10833"/>
                    <a:pt x="111533" y="10833"/>
                  </a:cubicBezTo>
                  <a:cubicBezTo>
                    <a:pt x="111533" y="10000"/>
                    <a:pt x="111533" y="10000"/>
                    <a:pt x="111533" y="10000"/>
                  </a:cubicBezTo>
                  <a:cubicBezTo>
                    <a:pt x="111901" y="10000"/>
                    <a:pt x="111901" y="10000"/>
                    <a:pt x="111901" y="10000"/>
                  </a:cubicBezTo>
                  <a:cubicBezTo>
                    <a:pt x="113742" y="11666"/>
                    <a:pt x="113742" y="11666"/>
                    <a:pt x="113742" y="11666"/>
                  </a:cubicBezTo>
                  <a:cubicBezTo>
                    <a:pt x="114846" y="11666"/>
                    <a:pt x="114846" y="11666"/>
                    <a:pt x="114846" y="11666"/>
                  </a:cubicBezTo>
                  <a:cubicBezTo>
                    <a:pt x="114846" y="9166"/>
                    <a:pt x="114846" y="9166"/>
                    <a:pt x="114846" y="9166"/>
                  </a:cubicBezTo>
                  <a:cubicBezTo>
                    <a:pt x="113742" y="5833"/>
                    <a:pt x="113742" y="5833"/>
                    <a:pt x="113742" y="5833"/>
                  </a:cubicBezTo>
                  <a:cubicBezTo>
                    <a:pt x="113374" y="3333"/>
                    <a:pt x="113374" y="3333"/>
                    <a:pt x="113374" y="3333"/>
                  </a:cubicBezTo>
                  <a:cubicBezTo>
                    <a:pt x="112269" y="0"/>
                    <a:pt x="112269" y="0"/>
                    <a:pt x="112269" y="0"/>
                  </a:cubicBezTo>
                  <a:cubicBezTo>
                    <a:pt x="80245" y="15000"/>
                    <a:pt x="80245" y="15000"/>
                    <a:pt x="80245" y="15000"/>
                  </a:cubicBezTo>
                  <a:cubicBezTo>
                    <a:pt x="57055" y="23333"/>
                    <a:pt x="57055" y="23333"/>
                    <a:pt x="57055" y="23333"/>
                  </a:cubicBezTo>
                  <a:cubicBezTo>
                    <a:pt x="34601" y="29166"/>
                    <a:pt x="34601" y="29166"/>
                    <a:pt x="34601" y="29166"/>
                  </a:cubicBezTo>
                  <a:cubicBezTo>
                    <a:pt x="34601" y="39166"/>
                    <a:pt x="34601" y="39166"/>
                    <a:pt x="34601" y="39166"/>
                  </a:cubicBezTo>
                  <a:cubicBezTo>
                    <a:pt x="34233" y="39166"/>
                    <a:pt x="34233" y="39166"/>
                    <a:pt x="34233" y="39166"/>
                  </a:cubicBezTo>
                  <a:cubicBezTo>
                    <a:pt x="32760" y="40833"/>
                    <a:pt x="32760" y="40833"/>
                    <a:pt x="32760" y="40833"/>
                  </a:cubicBezTo>
                  <a:cubicBezTo>
                    <a:pt x="31656" y="45000"/>
                    <a:pt x="31656" y="45000"/>
                    <a:pt x="31656" y="45000"/>
                  </a:cubicBezTo>
                  <a:cubicBezTo>
                    <a:pt x="31288" y="48333"/>
                    <a:pt x="31288" y="48333"/>
                    <a:pt x="31288" y="48333"/>
                  </a:cubicBezTo>
                  <a:cubicBezTo>
                    <a:pt x="27239" y="50000"/>
                    <a:pt x="27239" y="50000"/>
                    <a:pt x="27239" y="50000"/>
                  </a:cubicBezTo>
                  <a:cubicBezTo>
                    <a:pt x="25398" y="55000"/>
                    <a:pt x="25398" y="55000"/>
                    <a:pt x="25398" y="55000"/>
                  </a:cubicBezTo>
                  <a:cubicBezTo>
                    <a:pt x="23926" y="58333"/>
                    <a:pt x="23926" y="58333"/>
                    <a:pt x="23926" y="58333"/>
                  </a:cubicBezTo>
                  <a:cubicBezTo>
                    <a:pt x="22822" y="55000"/>
                    <a:pt x="22822" y="55000"/>
                    <a:pt x="22822" y="55000"/>
                  </a:cubicBezTo>
                  <a:cubicBezTo>
                    <a:pt x="21717" y="55000"/>
                    <a:pt x="21717" y="55000"/>
                    <a:pt x="21717" y="55000"/>
                  </a:cubicBezTo>
                  <a:cubicBezTo>
                    <a:pt x="20245" y="60000"/>
                    <a:pt x="20245" y="60000"/>
                    <a:pt x="20245" y="60000"/>
                  </a:cubicBezTo>
                  <a:cubicBezTo>
                    <a:pt x="19509" y="63333"/>
                    <a:pt x="19509" y="63333"/>
                    <a:pt x="19509" y="63333"/>
                  </a:cubicBezTo>
                  <a:cubicBezTo>
                    <a:pt x="17668" y="65833"/>
                    <a:pt x="17668" y="65833"/>
                    <a:pt x="17668" y="65833"/>
                  </a:cubicBezTo>
                  <a:cubicBezTo>
                    <a:pt x="5153" y="82500"/>
                    <a:pt x="5153" y="82500"/>
                    <a:pt x="5153" y="82500"/>
                  </a:cubicBezTo>
                  <a:cubicBezTo>
                    <a:pt x="4049" y="85833"/>
                    <a:pt x="4049" y="85833"/>
                    <a:pt x="4049" y="85833"/>
                  </a:cubicBezTo>
                  <a:cubicBezTo>
                    <a:pt x="4417" y="89166"/>
                    <a:pt x="4417" y="89166"/>
                    <a:pt x="4417" y="89166"/>
                  </a:cubicBezTo>
                  <a:cubicBezTo>
                    <a:pt x="2944" y="91666"/>
                    <a:pt x="2944" y="91666"/>
                    <a:pt x="2944" y="91666"/>
                  </a:cubicBezTo>
                  <a:cubicBezTo>
                    <a:pt x="1840" y="91666"/>
                    <a:pt x="1840" y="91666"/>
                    <a:pt x="1840" y="91666"/>
                  </a:cubicBezTo>
                  <a:cubicBezTo>
                    <a:pt x="368" y="95000"/>
                    <a:pt x="368" y="95000"/>
                    <a:pt x="368" y="95000"/>
                  </a:cubicBezTo>
                  <a:cubicBezTo>
                    <a:pt x="368" y="97500"/>
                    <a:pt x="368" y="97500"/>
                    <a:pt x="368" y="97500"/>
                  </a:cubicBezTo>
                  <a:cubicBezTo>
                    <a:pt x="0" y="102500"/>
                    <a:pt x="0" y="102500"/>
                    <a:pt x="0" y="102500"/>
                  </a:cubicBezTo>
                  <a:cubicBezTo>
                    <a:pt x="0" y="103333"/>
                    <a:pt x="0" y="103333"/>
                    <a:pt x="0" y="103333"/>
                  </a:cubicBezTo>
                  <a:cubicBezTo>
                    <a:pt x="0" y="103333"/>
                    <a:pt x="0" y="103333"/>
                    <a:pt x="0" y="103333"/>
                  </a:cubicBezTo>
                  <a:cubicBezTo>
                    <a:pt x="20613" y="98333"/>
                    <a:pt x="20613" y="98333"/>
                    <a:pt x="20613" y="98333"/>
                  </a:cubicBezTo>
                  <a:cubicBezTo>
                    <a:pt x="26871" y="87500"/>
                    <a:pt x="26871" y="87500"/>
                    <a:pt x="26871" y="87500"/>
                  </a:cubicBezTo>
                  <a:cubicBezTo>
                    <a:pt x="30552" y="86666"/>
                    <a:pt x="30552" y="86666"/>
                    <a:pt x="30552" y="86666"/>
                  </a:cubicBezTo>
                  <a:cubicBezTo>
                    <a:pt x="33128" y="86666"/>
                    <a:pt x="33128" y="86666"/>
                    <a:pt x="33128" y="86666"/>
                  </a:cubicBezTo>
                  <a:cubicBezTo>
                    <a:pt x="37546" y="88333"/>
                    <a:pt x="37546" y="88333"/>
                    <a:pt x="37546" y="88333"/>
                  </a:cubicBezTo>
                  <a:cubicBezTo>
                    <a:pt x="39754" y="87500"/>
                    <a:pt x="39754" y="87500"/>
                    <a:pt x="39754" y="87500"/>
                  </a:cubicBezTo>
                  <a:cubicBezTo>
                    <a:pt x="40858" y="86666"/>
                    <a:pt x="40858" y="86666"/>
                    <a:pt x="40858" y="86666"/>
                  </a:cubicBezTo>
                  <a:cubicBezTo>
                    <a:pt x="42699" y="84166"/>
                    <a:pt x="42699" y="84166"/>
                    <a:pt x="42699" y="84166"/>
                  </a:cubicBezTo>
                  <a:cubicBezTo>
                    <a:pt x="45276" y="83333"/>
                    <a:pt x="45276" y="83333"/>
                    <a:pt x="45276" y="83333"/>
                  </a:cubicBezTo>
                  <a:cubicBezTo>
                    <a:pt x="48588" y="84166"/>
                    <a:pt x="48588" y="84166"/>
                    <a:pt x="48588" y="84166"/>
                  </a:cubicBezTo>
                  <a:cubicBezTo>
                    <a:pt x="50797" y="86666"/>
                    <a:pt x="50797" y="86666"/>
                    <a:pt x="50797" y="86666"/>
                  </a:cubicBezTo>
                  <a:cubicBezTo>
                    <a:pt x="52269" y="95000"/>
                    <a:pt x="52269" y="95000"/>
                    <a:pt x="52269" y="95000"/>
                  </a:cubicBezTo>
                  <a:cubicBezTo>
                    <a:pt x="66993" y="88333"/>
                    <a:pt x="66993" y="88333"/>
                    <a:pt x="66993" y="88333"/>
                  </a:cubicBezTo>
                  <a:cubicBezTo>
                    <a:pt x="86134" y="120000"/>
                    <a:pt x="86134" y="120000"/>
                    <a:pt x="86134" y="120000"/>
                  </a:cubicBezTo>
                  <a:cubicBezTo>
                    <a:pt x="89447" y="116666"/>
                    <a:pt x="89447" y="116666"/>
                    <a:pt x="89447" y="116666"/>
                  </a:cubicBezTo>
                  <a:cubicBezTo>
                    <a:pt x="90184" y="116666"/>
                    <a:pt x="90184" y="116666"/>
                    <a:pt x="90184" y="116666"/>
                  </a:cubicBezTo>
                  <a:cubicBezTo>
                    <a:pt x="93496" y="115833"/>
                    <a:pt x="93496" y="115833"/>
                    <a:pt x="93496" y="115833"/>
                  </a:cubicBezTo>
                  <a:cubicBezTo>
                    <a:pt x="94233" y="113333"/>
                    <a:pt x="94233" y="113333"/>
                    <a:pt x="94233" y="113333"/>
                  </a:cubicBezTo>
                  <a:cubicBezTo>
                    <a:pt x="95337" y="110833"/>
                    <a:pt x="95337" y="110833"/>
                    <a:pt x="95337" y="110833"/>
                  </a:cubicBezTo>
                  <a:cubicBezTo>
                    <a:pt x="95705" y="103333"/>
                    <a:pt x="95705" y="103333"/>
                    <a:pt x="95705" y="103333"/>
                  </a:cubicBezTo>
                  <a:cubicBezTo>
                    <a:pt x="96809" y="97500"/>
                    <a:pt x="96809" y="97500"/>
                    <a:pt x="96809" y="97500"/>
                  </a:cubicBezTo>
                  <a:cubicBezTo>
                    <a:pt x="98282" y="92500"/>
                    <a:pt x="98282" y="92500"/>
                    <a:pt x="98282" y="92500"/>
                  </a:cubicBezTo>
                  <a:cubicBezTo>
                    <a:pt x="99754" y="90000"/>
                    <a:pt x="99754" y="90000"/>
                    <a:pt x="99754" y="90000"/>
                  </a:cubicBezTo>
                  <a:cubicBezTo>
                    <a:pt x="99754" y="88333"/>
                    <a:pt x="99754" y="88333"/>
                    <a:pt x="99754" y="88333"/>
                  </a:cubicBezTo>
                  <a:cubicBezTo>
                    <a:pt x="99386" y="85833"/>
                    <a:pt x="99386" y="85833"/>
                    <a:pt x="99386" y="85833"/>
                  </a:cubicBezTo>
                  <a:cubicBezTo>
                    <a:pt x="99018" y="84166"/>
                    <a:pt x="99018" y="84166"/>
                    <a:pt x="99018" y="84166"/>
                  </a:cubicBezTo>
                  <a:cubicBezTo>
                    <a:pt x="99386" y="83333"/>
                    <a:pt x="99386" y="83333"/>
                    <a:pt x="99386" y="83333"/>
                  </a:cubicBezTo>
                  <a:cubicBezTo>
                    <a:pt x="99386" y="81666"/>
                    <a:pt x="99386" y="81666"/>
                    <a:pt x="99386" y="81666"/>
                  </a:cubicBezTo>
                  <a:cubicBezTo>
                    <a:pt x="99754" y="80833"/>
                    <a:pt x="99754" y="80833"/>
                    <a:pt x="99754" y="80833"/>
                  </a:cubicBezTo>
                  <a:cubicBezTo>
                    <a:pt x="100122" y="80833"/>
                    <a:pt x="100122" y="80833"/>
                    <a:pt x="100122" y="80833"/>
                  </a:cubicBezTo>
                  <a:cubicBezTo>
                    <a:pt x="100490" y="81666"/>
                    <a:pt x="100490" y="81666"/>
                    <a:pt x="100490" y="81666"/>
                  </a:cubicBezTo>
                  <a:cubicBezTo>
                    <a:pt x="100858" y="85000"/>
                    <a:pt x="100858" y="85000"/>
                    <a:pt x="100858" y="85000"/>
                  </a:cubicBezTo>
                  <a:cubicBezTo>
                    <a:pt x="102331" y="83333"/>
                    <a:pt x="102331" y="83333"/>
                    <a:pt x="102331" y="83333"/>
                  </a:cubicBezTo>
                  <a:cubicBezTo>
                    <a:pt x="103435" y="82500"/>
                    <a:pt x="103435" y="82500"/>
                    <a:pt x="103435" y="82500"/>
                  </a:cubicBezTo>
                  <a:cubicBezTo>
                    <a:pt x="103435" y="80833"/>
                    <a:pt x="103435" y="80833"/>
                    <a:pt x="103435" y="80833"/>
                  </a:cubicBezTo>
                  <a:cubicBezTo>
                    <a:pt x="103435" y="79166"/>
                    <a:pt x="103435" y="79166"/>
                    <a:pt x="103435" y="79166"/>
                  </a:cubicBezTo>
                  <a:cubicBezTo>
                    <a:pt x="104171" y="78333"/>
                    <a:pt x="104171" y="78333"/>
                    <a:pt x="104171" y="78333"/>
                  </a:cubicBezTo>
                  <a:cubicBezTo>
                    <a:pt x="104171" y="77500"/>
                    <a:pt x="104171" y="77500"/>
                    <a:pt x="104171" y="77500"/>
                  </a:cubicBezTo>
                  <a:cubicBezTo>
                    <a:pt x="104907" y="79166"/>
                    <a:pt x="104907" y="79166"/>
                    <a:pt x="104907" y="79166"/>
                  </a:cubicBezTo>
                  <a:cubicBezTo>
                    <a:pt x="106748" y="77500"/>
                    <a:pt x="106748" y="77500"/>
                    <a:pt x="106748" y="77500"/>
                  </a:cubicBezTo>
                  <a:cubicBezTo>
                    <a:pt x="108220" y="75833"/>
                    <a:pt x="108220" y="75833"/>
                    <a:pt x="108220" y="75833"/>
                  </a:cubicBezTo>
                  <a:cubicBezTo>
                    <a:pt x="108957" y="75833"/>
                    <a:pt x="108957" y="75833"/>
                    <a:pt x="108957" y="75833"/>
                  </a:cubicBezTo>
                  <a:cubicBezTo>
                    <a:pt x="110061" y="74166"/>
                    <a:pt x="110061" y="74166"/>
                    <a:pt x="110061" y="74166"/>
                  </a:cubicBezTo>
                  <a:cubicBezTo>
                    <a:pt x="110797" y="73333"/>
                    <a:pt x="110797" y="73333"/>
                    <a:pt x="110797" y="73333"/>
                  </a:cubicBezTo>
                  <a:cubicBezTo>
                    <a:pt x="110797" y="72500"/>
                    <a:pt x="110797" y="72500"/>
                    <a:pt x="110797" y="72500"/>
                  </a:cubicBezTo>
                  <a:cubicBezTo>
                    <a:pt x="112269" y="75000"/>
                    <a:pt x="112269" y="75000"/>
                    <a:pt x="112269" y="75000"/>
                  </a:cubicBezTo>
                  <a:cubicBezTo>
                    <a:pt x="113006" y="71666"/>
                    <a:pt x="113006" y="71666"/>
                    <a:pt x="113006" y="71666"/>
                  </a:cubicBezTo>
                  <a:cubicBezTo>
                    <a:pt x="113374" y="67500"/>
                    <a:pt x="113374" y="67500"/>
                    <a:pt x="113374" y="67500"/>
                  </a:cubicBezTo>
                  <a:cubicBezTo>
                    <a:pt x="113742" y="65833"/>
                    <a:pt x="113742" y="65833"/>
                    <a:pt x="113742" y="65833"/>
                  </a:cubicBezTo>
                  <a:cubicBezTo>
                    <a:pt x="114110" y="64166"/>
                    <a:pt x="114110" y="64166"/>
                    <a:pt x="114110" y="64166"/>
                  </a:cubicBezTo>
                  <a:cubicBezTo>
                    <a:pt x="114110" y="64166"/>
                    <a:pt x="113742" y="61666"/>
                    <a:pt x="113374" y="62500"/>
                  </a:cubicBezTo>
                  <a:cubicBezTo>
                    <a:pt x="113006" y="62500"/>
                    <a:pt x="111901" y="63333"/>
                    <a:pt x="111901" y="63333"/>
                  </a:cubicBezTo>
                  <a:cubicBezTo>
                    <a:pt x="111533" y="65000"/>
                    <a:pt x="111533" y="65000"/>
                    <a:pt x="111533" y="65000"/>
                  </a:cubicBezTo>
                  <a:cubicBezTo>
                    <a:pt x="110797" y="65000"/>
                    <a:pt x="110797" y="65000"/>
                    <a:pt x="110797" y="65000"/>
                  </a:cubicBezTo>
                  <a:cubicBezTo>
                    <a:pt x="110061" y="66666"/>
                    <a:pt x="110061" y="66666"/>
                    <a:pt x="110061" y="66666"/>
                  </a:cubicBezTo>
                  <a:cubicBezTo>
                    <a:pt x="108220" y="69166"/>
                    <a:pt x="108220" y="69166"/>
                    <a:pt x="108220" y="69166"/>
                  </a:cubicBezTo>
                  <a:cubicBezTo>
                    <a:pt x="107116" y="69166"/>
                    <a:pt x="107116" y="69166"/>
                    <a:pt x="107116" y="69166"/>
                  </a:cubicBezTo>
                  <a:cubicBezTo>
                    <a:pt x="104171" y="67500"/>
                    <a:pt x="104171" y="67500"/>
                    <a:pt x="104171" y="67500"/>
                  </a:cubicBezTo>
                  <a:cubicBezTo>
                    <a:pt x="104171" y="65833"/>
                    <a:pt x="104171" y="65833"/>
                    <a:pt x="104171" y="65833"/>
                  </a:cubicBezTo>
                  <a:cubicBezTo>
                    <a:pt x="104171" y="64166"/>
                    <a:pt x="104171" y="64166"/>
                    <a:pt x="104171" y="64166"/>
                  </a:cubicBezTo>
                  <a:cubicBezTo>
                    <a:pt x="104539" y="63333"/>
                    <a:pt x="104539" y="63333"/>
                    <a:pt x="104539" y="63333"/>
                  </a:cubicBezTo>
                  <a:cubicBezTo>
                    <a:pt x="105276" y="63333"/>
                    <a:pt x="105276" y="63333"/>
                    <a:pt x="105276" y="63333"/>
                  </a:cubicBezTo>
                  <a:cubicBezTo>
                    <a:pt x="106012" y="64166"/>
                    <a:pt x="106012" y="64166"/>
                    <a:pt x="106012" y="64166"/>
                  </a:cubicBezTo>
                  <a:cubicBezTo>
                    <a:pt x="107852" y="64166"/>
                    <a:pt x="107852" y="64166"/>
                    <a:pt x="107852" y="64166"/>
                  </a:cubicBezTo>
                  <a:cubicBezTo>
                    <a:pt x="108957" y="62500"/>
                    <a:pt x="108957" y="62500"/>
                    <a:pt x="108957" y="62500"/>
                  </a:cubicBezTo>
                  <a:cubicBezTo>
                    <a:pt x="108957" y="60833"/>
                    <a:pt x="108957" y="60833"/>
                    <a:pt x="108957" y="60833"/>
                  </a:cubicBezTo>
                  <a:cubicBezTo>
                    <a:pt x="108588" y="59166"/>
                    <a:pt x="108588" y="59166"/>
                    <a:pt x="108588" y="59166"/>
                  </a:cubicBezTo>
                  <a:cubicBezTo>
                    <a:pt x="108957" y="56666"/>
                    <a:pt x="108957" y="56666"/>
                    <a:pt x="108957" y="56666"/>
                  </a:cubicBezTo>
                  <a:cubicBezTo>
                    <a:pt x="109325" y="56666"/>
                    <a:pt x="109325" y="56666"/>
                    <a:pt x="109325" y="56666"/>
                  </a:cubicBezTo>
                  <a:cubicBezTo>
                    <a:pt x="110061" y="55000"/>
                    <a:pt x="110061" y="55000"/>
                    <a:pt x="110061" y="55000"/>
                  </a:cubicBezTo>
                  <a:cubicBezTo>
                    <a:pt x="110061" y="53333"/>
                    <a:pt x="110061" y="53333"/>
                    <a:pt x="110061" y="53333"/>
                  </a:cubicBezTo>
                  <a:cubicBezTo>
                    <a:pt x="108957" y="53333"/>
                    <a:pt x="108957" y="53333"/>
                    <a:pt x="108957" y="53333"/>
                  </a:cubicBezTo>
                  <a:cubicBezTo>
                    <a:pt x="106748" y="50833"/>
                    <a:pt x="106748" y="50833"/>
                    <a:pt x="106748" y="50833"/>
                  </a:cubicBezTo>
                  <a:cubicBezTo>
                    <a:pt x="104171" y="50000"/>
                    <a:pt x="104171" y="50000"/>
                    <a:pt x="104171" y="50000"/>
                  </a:cubicBezTo>
                  <a:cubicBezTo>
                    <a:pt x="103067" y="48333"/>
                    <a:pt x="103067" y="48333"/>
                    <a:pt x="103067" y="48333"/>
                  </a:cubicBezTo>
                  <a:cubicBezTo>
                    <a:pt x="103067" y="47500"/>
                    <a:pt x="103067" y="47500"/>
                    <a:pt x="103067" y="47500"/>
                  </a:cubicBezTo>
                  <a:cubicBezTo>
                    <a:pt x="104539" y="47500"/>
                    <a:pt x="104539" y="47500"/>
                    <a:pt x="104539" y="47500"/>
                  </a:cubicBezTo>
                  <a:cubicBezTo>
                    <a:pt x="106748" y="47500"/>
                    <a:pt x="106748" y="47500"/>
                    <a:pt x="106748" y="47500"/>
                  </a:cubicBezTo>
                  <a:cubicBezTo>
                    <a:pt x="108220" y="49166"/>
                    <a:pt x="108220" y="49166"/>
                    <a:pt x="108220" y="49166"/>
                  </a:cubicBezTo>
                  <a:cubicBezTo>
                    <a:pt x="108588" y="47500"/>
                    <a:pt x="108588" y="47500"/>
                    <a:pt x="108588" y="47500"/>
                  </a:cubicBezTo>
                  <a:cubicBezTo>
                    <a:pt x="108220" y="45833"/>
                    <a:pt x="108220" y="45833"/>
                    <a:pt x="108220" y="45833"/>
                  </a:cubicBezTo>
                  <a:cubicBezTo>
                    <a:pt x="107852" y="45000"/>
                    <a:pt x="107852" y="45000"/>
                    <a:pt x="107852" y="45000"/>
                  </a:cubicBezTo>
                  <a:cubicBezTo>
                    <a:pt x="107484" y="43333"/>
                    <a:pt x="107484" y="43333"/>
                    <a:pt x="107484" y="43333"/>
                  </a:cubicBezTo>
                  <a:cubicBezTo>
                    <a:pt x="108220" y="42500"/>
                    <a:pt x="108220" y="42500"/>
                    <a:pt x="108220" y="42500"/>
                  </a:cubicBezTo>
                  <a:cubicBezTo>
                    <a:pt x="109325" y="42500"/>
                    <a:pt x="109325" y="42500"/>
                    <a:pt x="109325" y="42500"/>
                  </a:cubicBezTo>
                  <a:cubicBezTo>
                    <a:pt x="109693" y="46666"/>
                    <a:pt x="109693" y="46666"/>
                    <a:pt x="109693" y="46666"/>
                  </a:cubicBezTo>
                  <a:cubicBezTo>
                    <a:pt x="110429" y="48333"/>
                    <a:pt x="110429" y="48333"/>
                    <a:pt x="110429" y="48333"/>
                  </a:cubicBezTo>
                  <a:cubicBezTo>
                    <a:pt x="111533" y="48333"/>
                    <a:pt x="111533" y="48333"/>
                    <a:pt x="111533" y="48333"/>
                  </a:cubicBezTo>
                  <a:cubicBezTo>
                    <a:pt x="111901" y="47500"/>
                    <a:pt x="111901" y="47500"/>
                    <a:pt x="111901" y="47500"/>
                  </a:cubicBezTo>
                  <a:cubicBezTo>
                    <a:pt x="112638" y="48333"/>
                    <a:pt x="112638" y="48333"/>
                    <a:pt x="112638" y="48333"/>
                  </a:cubicBezTo>
                  <a:cubicBezTo>
                    <a:pt x="114110" y="48333"/>
                    <a:pt x="114110" y="48333"/>
                    <a:pt x="114110" y="48333"/>
                  </a:cubicBezTo>
                  <a:cubicBezTo>
                    <a:pt x="116319" y="48333"/>
                    <a:pt x="116319" y="48333"/>
                    <a:pt x="116319" y="48333"/>
                  </a:cubicBezTo>
                  <a:cubicBezTo>
                    <a:pt x="116687" y="47500"/>
                    <a:pt x="116687" y="47500"/>
                    <a:pt x="116687" y="47500"/>
                  </a:cubicBezTo>
                  <a:cubicBezTo>
                    <a:pt x="116687" y="44166"/>
                    <a:pt x="116687" y="44166"/>
                    <a:pt x="116687" y="44166"/>
                  </a:cubicBezTo>
                  <a:cubicBezTo>
                    <a:pt x="117055" y="42500"/>
                    <a:pt x="117055" y="42500"/>
                    <a:pt x="117055" y="42500"/>
                  </a:cubicBezTo>
                  <a:cubicBezTo>
                    <a:pt x="117423" y="40000"/>
                    <a:pt x="117423" y="40000"/>
                    <a:pt x="117423" y="40000"/>
                  </a:cubicBezTo>
                  <a:cubicBezTo>
                    <a:pt x="117423" y="38333"/>
                    <a:pt x="117423" y="38333"/>
                    <a:pt x="117423" y="38333"/>
                  </a:cubicBezTo>
                  <a:cubicBezTo>
                    <a:pt x="117791" y="35000"/>
                    <a:pt x="117791" y="35000"/>
                    <a:pt x="117791" y="35000"/>
                  </a:cubicBezTo>
                  <a:cubicBezTo>
                    <a:pt x="118527" y="35000"/>
                    <a:pt x="118527" y="35000"/>
                    <a:pt x="118527" y="35000"/>
                  </a:cubicBezTo>
                  <a:cubicBezTo>
                    <a:pt x="118895" y="36666"/>
                    <a:pt x="118895" y="36666"/>
                    <a:pt x="118895" y="36666"/>
                  </a:cubicBezTo>
                  <a:cubicBezTo>
                    <a:pt x="119631" y="35000"/>
                    <a:pt x="119631" y="35000"/>
                    <a:pt x="119631" y="35000"/>
                  </a:cubicBezTo>
                  <a:cubicBezTo>
                    <a:pt x="119631" y="32500"/>
                    <a:pt x="119631" y="32500"/>
                    <a:pt x="119631" y="32500"/>
                  </a:cubicBezTo>
                  <a:cubicBezTo>
                    <a:pt x="120000" y="30833"/>
                    <a:pt x="120000" y="30833"/>
                    <a:pt x="120000" y="30833"/>
                  </a:cubicBezTo>
                  <a:lnTo>
                    <a:pt x="119263" y="28333"/>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0" name="Shape 1418"/>
            <p:cNvSpPr/>
            <p:nvPr/>
          </p:nvSpPr>
          <p:spPr>
            <a:xfrm>
              <a:off x="4044411" y="4073718"/>
              <a:ext cx="509331" cy="548425"/>
            </a:xfrm>
            <a:custGeom>
              <a:avLst/>
              <a:gdLst/>
              <a:ahLst/>
              <a:cxnLst/>
              <a:rect l="0" t="0" r="0" b="0"/>
              <a:pathLst>
                <a:path w="120000" h="120000" extrusionOk="0">
                  <a:moveTo>
                    <a:pt x="118208" y="71111"/>
                  </a:moveTo>
                  <a:cubicBezTo>
                    <a:pt x="117014" y="70555"/>
                    <a:pt x="117014" y="70555"/>
                    <a:pt x="117014" y="70555"/>
                  </a:cubicBezTo>
                  <a:cubicBezTo>
                    <a:pt x="116417" y="68888"/>
                    <a:pt x="116417" y="68888"/>
                    <a:pt x="116417" y="68888"/>
                  </a:cubicBezTo>
                  <a:cubicBezTo>
                    <a:pt x="116417" y="66666"/>
                    <a:pt x="116417" y="66666"/>
                    <a:pt x="116417" y="66666"/>
                  </a:cubicBezTo>
                  <a:cubicBezTo>
                    <a:pt x="116417" y="66111"/>
                    <a:pt x="116417" y="66111"/>
                    <a:pt x="116417" y="66111"/>
                  </a:cubicBezTo>
                  <a:cubicBezTo>
                    <a:pt x="114029" y="63888"/>
                    <a:pt x="114029" y="63888"/>
                    <a:pt x="114029" y="63888"/>
                  </a:cubicBezTo>
                  <a:cubicBezTo>
                    <a:pt x="113432" y="62222"/>
                    <a:pt x="113432" y="62222"/>
                    <a:pt x="113432" y="62222"/>
                  </a:cubicBezTo>
                  <a:cubicBezTo>
                    <a:pt x="113432" y="61111"/>
                    <a:pt x="113432" y="61111"/>
                    <a:pt x="113432" y="61111"/>
                  </a:cubicBezTo>
                  <a:cubicBezTo>
                    <a:pt x="113432" y="60555"/>
                    <a:pt x="113432" y="60555"/>
                    <a:pt x="113432" y="60555"/>
                  </a:cubicBezTo>
                  <a:cubicBezTo>
                    <a:pt x="111641" y="59444"/>
                    <a:pt x="111641" y="59444"/>
                    <a:pt x="111641" y="59444"/>
                  </a:cubicBezTo>
                  <a:cubicBezTo>
                    <a:pt x="109850" y="58888"/>
                    <a:pt x="109850" y="58888"/>
                    <a:pt x="109850" y="58888"/>
                  </a:cubicBezTo>
                  <a:cubicBezTo>
                    <a:pt x="109253" y="58888"/>
                    <a:pt x="109253" y="58888"/>
                    <a:pt x="109253" y="58888"/>
                  </a:cubicBezTo>
                  <a:cubicBezTo>
                    <a:pt x="108656" y="57777"/>
                    <a:pt x="108656" y="57777"/>
                    <a:pt x="108656" y="57777"/>
                  </a:cubicBezTo>
                  <a:cubicBezTo>
                    <a:pt x="108059" y="56111"/>
                    <a:pt x="108059" y="56111"/>
                    <a:pt x="108059" y="56111"/>
                  </a:cubicBezTo>
                  <a:cubicBezTo>
                    <a:pt x="108059" y="55000"/>
                    <a:pt x="108059" y="55000"/>
                    <a:pt x="108059" y="55000"/>
                  </a:cubicBezTo>
                  <a:cubicBezTo>
                    <a:pt x="106865" y="53333"/>
                    <a:pt x="106865" y="53333"/>
                    <a:pt x="106865" y="53333"/>
                  </a:cubicBezTo>
                  <a:cubicBezTo>
                    <a:pt x="105074" y="50555"/>
                    <a:pt x="105074" y="50555"/>
                    <a:pt x="105074" y="50555"/>
                  </a:cubicBezTo>
                  <a:cubicBezTo>
                    <a:pt x="103880" y="49444"/>
                    <a:pt x="103880" y="49444"/>
                    <a:pt x="103880" y="49444"/>
                  </a:cubicBezTo>
                  <a:cubicBezTo>
                    <a:pt x="102089" y="48333"/>
                    <a:pt x="102089" y="48333"/>
                    <a:pt x="102089" y="48333"/>
                  </a:cubicBezTo>
                  <a:cubicBezTo>
                    <a:pt x="100298" y="46666"/>
                    <a:pt x="100298" y="46666"/>
                    <a:pt x="100298" y="46666"/>
                  </a:cubicBezTo>
                  <a:cubicBezTo>
                    <a:pt x="98507" y="45000"/>
                    <a:pt x="98507" y="45000"/>
                    <a:pt x="98507" y="45000"/>
                  </a:cubicBezTo>
                  <a:cubicBezTo>
                    <a:pt x="94328" y="43333"/>
                    <a:pt x="94328" y="43333"/>
                    <a:pt x="94328" y="43333"/>
                  </a:cubicBezTo>
                  <a:cubicBezTo>
                    <a:pt x="91343" y="39444"/>
                    <a:pt x="91343" y="39444"/>
                    <a:pt x="91343" y="39444"/>
                  </a:cubicBezTo>
                  <a:cubicBezTo>
                    <a:pt x="87761" y="35000"/>
                    <a:pt x="87761" y="35000"/>
                    <a:pt x="87761" y="35000"/>
                  </a:cubicBezTo>
                  <a:cubicBezTo>
                    <a:pt x="84776" y="32777"/>
                    <a:pt x="84776" y="32777"/>
                    <a:pt x="84776" y="32777"/>
                  </a:cubicBezTo>
                  <a:cubicBezTo>
                    <a:pt x="75223" y="25555"/>
                    <a:pt x="75223" y="25555"/>
                    <a:pt x="75223" y="25555"/>
                  </a:cubicBezTo>
                  <a:cubicBezTo>
                    <a:pt x="72238" y="22222"/>
                    <a:pt x="72238" y="22222"/>
                    <a:pt x="72238" y="22222"/>
                  </a:cubicBezTo>
                  <a:cubicBezTo>
                    <a:pt x="69253" y="19444"/>
                    <a:pt x="69253" y="19444"/>
                    <a:pt x="69253" y="19444"/>
                  </a:cubicBezTo>
                  <a:cubicBezTo>
                    <a:pt x="68059" y="17222"/>
                    <a:pt x="68059" y="17222"/>
                    <a:pt x="68059" y="17222"/>
                  </a:cubicBezTo>
                  <a:cubicBezTo>
                    <a:pt x="66268" y="15000"/>
                    <a:pt x="66268" y="15000"/>
                    <a:pt x="66268" y="15000"/>
                  </a:cubicBezTo>
                  <a:cubicBezTo>
                    <a:pt x="64477" y="13333"/>
                    <a:pt x="64477" y="13333"/>
                    <a:pt x="64477" y="13333"/>
                  </a:cubicBezTo>
                  <a:cubicBezTo>
                    <a:pt x="57313" y="10555"/>
                    <a:pt x="57313" y="10555"/>
                    <a:pt x="57313" y="10555"/>
                  </a:cubicBezTo>
                  <a:cubicBezTo>
                    <a:pt x="56119" y="8888"/>
                    <a:pt x="56119" y="8888"/>
                    <a:pt x="56119" y="8888"/>
                  </a:cubicBezTo>
                  <a:cubicBezTo>
                    <a:pt x="54925" y="7777"/>
                    <a:pt x="54925" y="7777"/>
                    <a:pt x="54925" y="7777"/>
                  </a:cubicBezTo>
                  <a:cubicBezTo>
                    <a:pt x="54925" y="6111"/>
                    <a:pt x="54925" y="6111"/>
                    <a:pt x="54925" y="6111"/>
                  </a:cubicBezTo>
                  <a:cubicBezTo>
                    <a:pt x="57910" y="4444"/>
                    <a:pt x="57910" y="4444"/>
                    <a:pt x="57910" y="4444"/>
                  </a:cubicBezTo>
                  <a:cubicBezTo>
                    <a:pt x="60298" y="2777"/>
                    <a:pt x="60298" y="2777"/>
                    <a:pt x="60298" y="2777"/>
                  </a:cubicBezTo>
                  <a:cubicBezTo>
                    <a:pt x="61492" y="2222"/>
                    <a:pt x="61492" y="2222"/>
                    <a:pt x="61492" y="2222"/>
                  </a:cubicBezTo>
                  <a:cubicBezTo>
                    <a:pt x="61492" y="1111"/>
                    <a:pt x="61492" y="1111"/>
                    <a:pt x="61492" y="1111"/>
                  </a:cubicBezTo>
                  <a:cubicBezTo>
                    <a:pt x="62089" y="0"/>
                    <a:pt x="62089" y="0"/>
                    <a:pt x="62089" y="0"/>
                  </a:cubicBezTo>
                  <a:cubicBezTo>
                    <a:pt x="62089" y="0"/>
                    <a:pt x="62089" y="0"/>
                    <a:pt x="62089" y="0"/>
                  </a:cubicBezTo>
                  <a:cubicBezTo>
                    <a:pt x="28656" y="3333"/>
                    <a:pt x="28656" y="3333"/>
                    <a:pt x="28656" y="3333"/>
                  </a:cubicBezTo>
                  <a:cubicBezTo>
                    <a:pt x="28656" y="3333"/>
                    <a:pt x="28656" y="3333"/>
                    <a:pt x="28656" y="3333"/>
                  </a:cubicBezTo>
                  <a:cubicBezTo>
                    <a:pt x="0" y="5555"/>
                    <a:pt x="0" y="5555"/>
                    <a:pt x="0" y="5555"/>
                  </a:cubicBezTo>
                  <a:cubicBezTo>
                    <a:pt x="1791" y="13333"/>
                    <a:pt x="1791" y="13333"/>
                    <a:pt x="1791" y="13333"/>
                  </a:cubicBezTo>
                  <a:cubicBezTo>
                    <a:pt x="6567" y="32222"/>
                    <a:pt x="6567" y="32222"/>
                    <a:pt x="6567" y="32222"/>
                  </a:cubicBezTo>
                  <a:cubicBezTo>
                    <a:pt x="13731" y="54444"/>
                    <a:pt x="13731" y="54444"/>
                    <a:pt x="13731" y="54444"/>
                  </a:cubicBezTo>
                  <a:cubicBezTo>
                    <a:pt x="14925" y="59444"/>
                    <a:pt x="14925" y="59444"/>
                    <a:pt x="14925" y="59444"/>
                  </a:cubicBezTo>
                  <a:cubicBezTo>
                    <a:pt x="19701" y="67777"/>
                    <a:pt x="19701" y="67777"/>
                    <a:pt x="19701" y="67777"/>
                  </a:cubicBezTo>
                  <a:cubicBezTo>
                    <a:pt x="22686" y="71111"/>
                    <a:pt x="22686" y="71111"/>
                    <a:pt x="22686" y="71111"/>
                  </a:cubicBezTo>
                  <a:cubicBezTo>
                    <a:pt x="22686" y="73333"/>
                    <a:pt x="22686" y="73333"/>
                    <a:pt x="22686" y="73333"/>
                  </a:cubicBezTo>
                  <a:cubicBezTo>
                    <a:pt x="23283" y="76111"/>
                    <a:pt x="23283" y="76111"/>
                    <a:pt x="23283" y="76111"/>
                  </a:cubicBezTo>
                  <a:cubicBezTo>
                    <a:pt x="25074" y="77222"/>
                    <a:pt x="25074" y="77222"/>
                    <a:pt x="25074" y="77222"/>
                  </a:cubicBezTo>
                  <a:cubicBezTo>
                    <a:pt x="23880" y="80000"/>
                    <a:pt x="23880" y="80000"/>
                    <a:pt x="23880" y="80000"/>
                  </a:cubicBezTo>
                  <a:cubicBezTo>
                    <a:pt x="20895" y="81666"/>
                    <a:pt x="20895" y="81666"/>
                    <a:pt x="20895" y="81666"/>
                  </a:cubicBezTo>
                  <a:cubicBezTo>
                    <a:pt x="23283" y="83333"/>
                    <a:pt x="23283" y="83333"/>
                    <a:pt x="23283" y="83333"/>
                  </a:cubicBezTo>
                  <a:cubicBezTo>
                    <a:pt x="22686" y="86111"/>
                    <a:pt x="22686" y="86111"/>
                    <a:pt x="22686" y="86111"/>
                  </a:cubicBezTo>
                  <a:cubicBezTo>
                    <a:pt x="20895" y="87222"/>
                    <a:pt x="20895" y="87222"/>
                    <a:pt x="20895" y="87222"/>
                  </a:cubicBezTo>
                  <a:cubicBezTo>
                    <a:pt x="20895" y="90555"/>
                    <a:pt x="20895" y="90555"/>
                    <a:pt x="20895" y="90555"/>
                  </a:cubicBezTo>
                  <a:cubicBezTo>
                    <a:pt x="22089" y="95555"/>
                    <a:pt x="22089" y="95555"/>
                    <a:pt x="22089" y="95555"/>
                  </a:cubicBezTo>
                  <a:cubicBezTo>
                    <a:pt x="23283" y="97777"/>
                    <a:pt x="23283" y="97777"/>
                    <a:pt x="23283" y="97777"/>
                  </a:cubicBezTo>
                  <a:cubicBezTo>
                    <a:pt x="23880" y="101111"/>
                    <a:pt x="23880" y="101111"/>
                    <a:pt x="23880" y="101111"/>
                  </a:cubicBezTo>
                  <a:cubicBezTo>
                    <a:pt x="22686" y="102222"/>
                    <a:pt x="22686" y="102222"/>
                    <a:pt x="22686" y="102222"/>
                  </a:cubicBezTo>
                  <a:cubicBezTo>
                    <a:pt x="22089" y="103333"/>
                    <a:pt x="22089" y="103333"/>
                    <a:pt x="22089" y="103333"/>
                  </a:cubicBezTo>
                  <a:cubicBezTo>
                    <a:pt x="23283" y="105555"/>
                    <a:pt x="23283" y="105555"/>
                    <a:pt x="23283" y="105555"/>
                  </a:cubicBezTo>
                  <a:cubicBezTo>
                    <a:pt x="24477" y="107222"/>
                    <a:pt x="24477" y="107222"/>
                    <a:pt x="24477" y="107222"/>
                  </a:cubicBezTo>
                  <a:cubicBezTo>
                    <a:pt x="26865" y="110555"/>
                    <a:pt x="26865" y="110555"/>
                    <a:pt x="26865" y="110555"/>
                  </a:cubicBezTo>
                  <a:cubicBezTo>
                    <a:pt x="27462" y="111666"/>
                    <a:pt x="27462" y="111666"/>
                    <a:pt x="27462" y="111666"/>
                  </a:cubicBezTo>
                  <a:cubicBezTo>
                    <a:pt x="31044" y="118333"/>
                    <a:pt x="31044" y="118333"/>
                    <a:pt x="31044" y="118333"/>
                  </a:cubicBezTo>
                  <a:cubicBezTo>
                    <a:pt x="95522" y="115000"/>
                    <a:pt x="95522" y="115000"/>
                    <a:pt x="95522" y="115000"/>
                  </a:cubicBezTo>
                  <a:cubicBezTo>
                    <a:pt x="96119" y="120000"/>
                    <a:pt x="96119" y="120000"/>
                    <a:pt x="96119" y="120000"/>
                  </a:cubicBezTo>
                  <a:cubicBezTo>
                    <a:pt x="100895" y="120000"/>
                    <a:pt x="100895" y="120000"/>
                    <a:pt x="100895" y="120000"/>
                  </a:cubicBezTo>
                  <a:cubicBezTo>
                    <a:pt x="99104" y="107222"/>
                    <a:pt x="99104" y="107222"/>
                    <a:pt x="99104" y="107222"/>
                  </a:cubicBezTo>
                  <a:cubicBezTo>
                    <a:pt x="99104" y="107222"/>
                    <a:pt x="99104" y="107222"/>
                    <a:pt x="99104" y="107222"/>
                  </a:cubicBezTo>
                  <a:cubicBezTo>
                    <a:pt x="103283" y="107777"/>
                    <a:pt x="103283" y="107777"/>
                    <a:pt x="103283" y="107777"/>
                  </a:cubicBezTo>
                  <a:cubicBezTo>
                    <a:pt x="109253" y="108888"/>
                    <a:pt x="109253" y="108888"/>
                    <a:pt x="109253" y="108888"/>
                  </a:cubicBezTo>
                  <a:cubicBezTo>
                    <a:pt x="109850" y="107222"/>
                    <a:pt x="109850" y="107222"/>
                    <a:pt x="109850" y="107222"/>
                  </a:cubicBezTo>
                  <a:cubicBezTo>
                    <a:pt x="109850" y="107222"/>
                    <a:pt x="110447" y="105000"/>
                    <a:pt x="110447" y="105000"/>
                  </a:cubicBezTo>
                  <a:cubicBezTo>
                    <a:pt x="110447" y="104444"/>
                    <a:pt x="109850" y="104444"/>
                    <a:pt x="109850" y="104444"/>
                  </a:cubicBezTo>
                  <a:cubicBezTo>
                    <a:pt x="109850" y="104444"/>
                    <a:pt x="109253" y="103888"/>
                    <a:pt x="108656" y="103888"/>
                  </a:cubicBezTo>
                  <a:cubicBezTo>
                    <a:pt x="108059" y="103333"/>
                    <a:pt x="108059" y="102777"/>
                    <a:pt x="107462" y="102222"/>
                  </a:cubicBezTo>
                  <a:cubicBezTo>
                    <a:pt x="106865" y="101666"/>
                    <a:pt x="107462" y="101666"/>
                    <a:pt x="107462" y="101666"/>
                  </a:cubicBezTo>
                  <a:cubicBezTo>
                    <a:pt x="108656" y="101666"/>
                    <a:pt x="108656" y="101666"/>
                    <a:pt x="108656" y="101666"/>
                  </a:cubicBezTo>
                  <a:cubicBezTo>
                    <a:pt x="110447" y="101666"/>
                    <a:pt x="110447" y="101666"/>
                    <a:pt x="110447" y="101666"/>
                  </a:cubicBezTo>
                  <a:cubicBezTo>
                    <a:pt x="110447" y="101666"/>
                    <a:pt x="109850" y="100555"/>
                    <a:pt x="109850" y="99444"/>
                  </a:cubicBezTo>
                  <a:cubicBezTo>
                    <a:pt x="109253" y="98333"/>
                    <a:pt x="109253" y="98333"/>
                    <a:pt x="109253" y="98333"/>
                  </a:cubicBezTo>
                  <a:cubicBezTo>
                    <a:pt x="111044" y="97777"/>
                    <a:pt x="111044" y="97777"/>
                    <a:pt x="111044" y="97777"/>
                  </a:cubicBezTo>
                  <a:cubicBezTo>
                    <a:pt x="112238" y="96666"/>
                    <a:pt x="112238" y="96666"/>
                    <a:pt x="112238" y="96666"/>
                  </a:cubicBezTo>
                  <a:cubicBezTo>
                    <a:pt x="113432" y="93888"/>
                    <a:pt x="113432" y="93888"/>
                    <a:pt x="113432" y="93888"/>
                  </a:cubicBezTo>
                  <a:cubicBezTo>
                    <a:pt x="111641" y="93333"/>
                    <a:pt x="111641" y="93333"/>
                    <a:pt x="111641" y="93333"/>
                  </a:cubicBezTo>
                  <a:cubicBezTo>
                    <a:pt x="111641" y="93333"/>
                    <a:pt x="111641" y="92777"/>
                    <a:pt x="111641" y="92777"/>
                  </a:cubicBezTo>
                  <a:cubicBezTo>
                    <a:pt x="111641" y="92222"/>
                    <a:pt x="112238" y="92222"/>
                    <a:pt x="112238" y="91666"/>
                  </a:cubicBezTo>
                  <a:cubicBezTo>
                    <a:pt x="112238" y="91666"/>
                    <a:pt x="112835" y="91111"/>
                    <a:pt x="112835" y="91111"/>
                  </a:cubicBezTo>
                  <a:cubicBezTo>
                    <a:pt x="112835" y="89444"/>
                    <a:pt x="112835" y="89444"/>
                    <a:pt x="112835" y="89444"/>
                  </a:cubicBezTo>
                  <a:cubicBezTo>
                    <a:pt x="112835" y="85555"/>
                    <a:pt x="112835" y="85555"/>
                    <a:pt x="112835" y="85555"/>
                  </a:cubicBezTo>
                  <a:cubicBezTo>
                    <a:pt x="112835" y="83888"/>
                    <a:pt x="112835" y="83888"/>
                    <a:pt x="112835" y="83888"/>
                  </a:cubicBezTo>
                  <a:cubicBezTo>
                    <a:pt x="112835" y="83888"/>
                    <a:pt x="114029" y="83888"/>
                    <a:pt x="114626" y="83888"/>
                  </a:cubicBezTo>
                  <a:cubicBezTo>
                    <a:pt x="114626" y="83888"/>
                    <a:pt x="115820" y="84444"/>
                    <a:pt x="115820" y="84444"/>
                  </a:cubicBezTo>
                  <a:cubicBezTo>
                    <a:pt x="115820" y="84444"/>
                    <a:pt x="116417" y="83888"/>
                    <a:pt x="116417" y="83333"/>
                  </a:cubicBezTo>
                  <a:cubicBezTo>
                    <a:pt x="116417" y="83333"/>
                    <a:pt x="116417" y="83333"/>
                    <a:pt x="115223" y="82777"/>
                  </a:cubicBezTo>
                  <a:cubicBezTo>
                    <a:pt x="114626" y="82222"/>
                    <a:pt x="113432" y="81666"/>
                    <a:pt x="113432" y="81666"/>
                  </a:cubicBezTo>
                  <a:cubicBezTo>
                    <a:pt x="113432" y="81111"/>
                    <a:pt x="112835" y="80000"/>
                    <a:pt x="112835" y="80000"/>
                  </a:cubicBezTo>
                  <a:cubicBezTo>
                    <a:pt x="114029" y="80000"/>
                    <a:pt x="114029" y="80000"/>
                    <a:pt x="114029" y="80000"/>
                  </a:cubicBezTo>
                  <a:cubicBezTo>
                    <a:pt x="117014" y="80000"/>
                    <a:pt x="117014" y="80000"/>
                    <a:pt x="117014" y="80000"/>
                  </a:cubicBezTo>
                  <a:cubicBezTo>
                    <a:pt x="117611" y="78333"/>
                    <a:pt x="117611" y="78333"/>
                    <a:pt x="117611" y="78333"/>
                  </a:cubicBezTo>
                  <a:cubicBezTo>
                    <a:pt x="117611" y="78333"/>
                    <a:pt x="115223" y="78333"/>
                    <a:pt x="115223" y="78333"/>
                  </a:cubicBezTo>
                  <a:cubicBezTo>
                    <a:pt x="115223" y="78333"/>
                    <a:pt x="114029" y="77222"/>
                    <a:pt x="114029" y="77222"/>
                  </a:cubicBezTo>
                  <a:cubicBezTo>
                    <a:pt x="114626" y="76111"/>
                    <a:pt x="114626" y="76111"/>
                    <a:pt x="114626" y="76111"/>
                  </a:cubicBezTo>
                  <a:cubicBezTo>
                    <a:pt x="115223" y="76666"/>
                    <a:pt x="115223" y="76666"/>
                    <a:pt x="115223" y="76666"/>
                  </a:cubicBezTo>
                  <a:cubicBezTo>
                    <a:pt x="117611" y="76666"/>
                    <a:pt x="117611" y="76666"/>
                    <a:pt x="117611" y="76666"/>
                  </a:cubicBezTo>
                  <a:cubicBezTo>
                    <a:pt x="118805" y="76111"/>
                    <a:pt x="118805" y="76111"/>
                    <a:pt x="118805" y="76111"/>
                  </a:cubicBezTo>
                  <a:cubicBezTo>
                    <a:pt x="118805" y="74444"/>
                    <a:pt x="118805" y="74444"/>
                    <a:pt x="118805" y="74444"/>
                  </a:cubicBezTo>
                  <a:cubicBezTo>
                    <a:pt x="118805" y="73333"/>
                    <a:pt x="118805" y="73333"/>
                    <a:pt x="118805" y="73333"/>
                  </a:cubicBezTo>
                  <a:cubicBezTo>
                    <a:pt x="120000" y="72222"/>
                    <a:pt x="120000" y="72222"/>
                    <a:pt x="120000" y="72222"/>
                  </a:cubicBezTo>
                  <a:cubicBezTo>
                    <a:pt x="119402" y="71666"/>
                    <a:pt x="119402" y="71666"/>
                    <a:pt x="119402" y="71666"/>
                  </a:cubicBezTo>
                  <a:lnTo>
                    <a:pt x="118208" y="71111"/>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9F9EA2"/>
                </a:solidFill>
                <a:latin typeface="Calibri" panose="020F0502020204030204" pitchFamily="34" charset="0"/>
                <a:ea typeface="Source Sans Pro"/>
                <a:cs typeface="Calibri" panose="020F0502020204030204" pitchFamily="34" charset="0"/>
                <a:sym typeface="Source Sans Pro"/>
              </a:endParaRPr>
            </a:p>
          </p:txBody>
        </p:sp>
        <p:sp>
          <p:nvSpPr>
            <p:cNvPr id="61" name="Shape 1419"/>
            <p:cNvSpPr/>
            <p:nvPr/>
          </p:nvSpPr>
          <p:spPr>
            <a:xfrm>
              <a:off x="4212191" y="3465353"/>
              <a:ext cx="743028" cy="416563"/>
            </a:xfrm>
            <a:custGeom>
              <a:avLst/>
              <a:gdLst/>
              <a:ahLst/>
              <a:cxnLst/>
              <a:rect l="0" t="0" r="0" b="0"/>
              <a:pathLst>
                <a:path w="120000" h="120000" extrusionOk="0">
                  <a:moveTo>
                    <a:pt x="56129" y="109640"/>
                  </a:moveTo>
                  <a:lnTo>
                    <a:pt x="81774" y="101870"/>
                  </a:lnTo>
                  <a:lnTo>
                    <a:pt x="117580" y="88920"/>
                  </a:lnTo>
                  <a:lnTo>
                    <a:pt x="120000" y="87194"/>
                  </a:lnTo>
                  <a:lnTo>
                    <a:pt x="120000" y="84604"/>
                  </a:lnTo>
                  <a:lnTo>
                    <a:pt x="119032" y="80287"/>
                  </a:lnTo>
                  <a:lnTo>
                    <a:pt x="117580" y="76834"/>
                  </a:lnTo>
                  <a:lnTo>
                    <a:pt x="115645" y="74244"/>
                  </a:lnTo>
                  <a:lnTo>
                    <a:pt x="114677" y="74244"/>
                  </a:lnTo>
                  <a:lnTo>
                    <a:pt x="112258" y="71654"/>
                  </a:lnTo>
                  <a:lnTo>
                    <a:pt x="111774" y="69064"/>
                  </a:lnTo>
                  <a:lnTo>
                    <a:pt x="110322" y="67338"/>
                  </a:lnTo>
                  <a:lnTo>
                    <a:pt x="109354" y="63884"/>
                  </a:lnTo>
                  <a:lnTo>
                    <a:pt x="108387" y="62158"/>
                  </a:lnTo>
                  <a:lnTo>
                    <a:pt x="108387" y="60431"/>
                  </a:lnTo>
                  <a:lnTo>
                    <a:pt x="109354" y="58705"/>
                  </a:lnTo>
                  <a:lnTo>
                    <a:pt x="111290" y="60431"/>
                  </a:lnTo>
                  <a:lnTo>
                    <a:pt x="110322" y="57841"/>
                  </a:lnTo>
                  <a:lnTo>
                    <a:pt x="109354" y="55251"/>
                  </a:lnTo>
                  <a:lnTo>
                    <a:pt x="108387" y="54388"/>
                  </a:lnTo>
                  <a:lnTo>
                    <a:pt x="104032" y="51798"/>
                  </a:lnTo>
                  <a:lnTo>
                    <a:pt x="102096" y="46618"/>
                  </a:lnTo>
                  <a:lnTo>
                    <a:pt x="102096" y="45755"/>
                  </a:lnTo>
                  <a:lnTo>
                    <a:pt x="104032" y="47482"/>
                  </a:lnTo>
                  <a:lnTo>
                    <a:pt x="106451" y="48345"/>
                  </a:lnTo>
                  <a:lnTo>
                    <a:pt x="106935" y="50935"/>
                  </a:lnTo>
                  <a:lnTo>
                    <a:pt x="109838" y="51798"/>
                  </a:lnTo>
                  <a:lnTo>
                    <a:pt x="108870" y="48345"/>
                  </a:lnTo>
                  <a:lnTo>
                    <a:pt x="108870" y="44028"/>
                  </a:lnTo>
                  <a:lnTo>
                    <a:pt x="108870" y="41438"/>
                  </a:lnTo>
                  <a:lnTo>
                    <a:pt x="106935" y="42302"/>
                  </a:lnTo>
                  <a:lnTo>
                    <a:pt x="104032" y="38848"/>
                  </a:lnTo>
                  <a:lnTo>
                    <a:pt x="102580" y="35395"/>
                  </a:lnTo>
                  <a:lnTo>
                    <a:pt x="102096" y="35395"/>
                  </a:lnTo>
                  <a:lnTo>
                    <a:pt x="101612" y="37122"/>
                  </a:lnTo>
                  <a:lnTo>
                    <a:pt x="100161" y="37122"/>
                  </a:lnTo>
                  <a:lnTo>
                    <a:pt x="98225" y="33669"/>
                  </a:lnTo>
                  <a:lnTo>
                    <a:pt x="96290" y="31942"/>
                  </a:lnTo>
                  <a:lnTo>
                    <a:pt x="94354" y="31079"/>
                  </a:lnTo>
                  <a:lnTo>
                    <a:pt x="93387" y="31942"/>
                  </a:lnTo>
                  <a:lnTo>
                    <a:pt x="91935" y="32805"/>
                  </a:lnTo>
                  <a:lnTo>
                    <a:pt x="90967" y="31079"/>
                  </a:lnTo>
                  <a:lnTo>
                    <a:pt x="90967" y="21582"/>
                  </a:lnTo>
                  <a:lnTo>
                    <a:pt x="92419" y="20719"/>
                  </a:lnTo>
                  <a:lnTo>
                    <a:pt x="93387" y="18129"/>
                  </a:lnTo>
                  <a:lnTo>
                    <a:pt x="92903" y="14676"/>
                  </a:lnTo>
                  <a:lnTo>
                    <a:pt x="90967" y="12086"/>
                  </a:lnTo>
                  <a:lnTo>
                    <a:pt x="88548" y="8633"/>
                  </a:lnTo>
                  <a:lnTo>
                    <a:pt x="83709" y="3453"/>
                  </a:lnTo>
                  <a:lnTo>
                    <a:pt x="82741" y="4316"/>
                  </a:lnTo>
                  <a:lnTo>
                    <a:pt x="81290" y="6906"/>
                  </a:lnTo>
                  <a:lnTo>
                    <a:pt x="80322" y="6906"/>
                  </a:lnTo>
                  <a:lnTo>
                    <a:pt x="77419" y="4316"/>
                  </a:lnTo>
                  <a:lnTo>
                    <a:pt x="73064" y="0"/>
                  </a:lnTo>
                  <a:lnTo>
                    <a:pt x="73064" y="6906"/>
                  </a:lnTo>
                  <a:lnTo>
                    <a:pt x="72096" y="12949"/>
                  </a:lnTo>
                  <a:lnTo>
                    <a:pt x="71129" y="15539"/>
                  </a:lnTo>
                  <a:lnTo>
                    <a:pt x="69677" y="18129"/>
                  </a:lnTo>
                  <a:lnTo>
                    <a:pt x="67258" y="25899"/>
                  </a:lnTo>
                  <a:lnTo>
                    <a:pt x="66774" y="24172"/>
                  </a:lnTo>
                  <a:lnTo>
                    <a:pt x="65322" y="24172"/>
                  </a:lnTo>
                  <a:lnTo>
                    <a:pt x="64838" y="24172"/>
                  </a:lnTo>
                  <a:lnTo>
                    <a:pt x="64354" y="27625"/>
                  </a:lnTo>
                  <a:lnTo>
                    <a:pt x="63387" y="31079"/>
                  </a:lnTo>
                  <a:lnTo>
                    <a:pt x="61935" y="37985"/>
                  </a:lnTo>
                  <a:lnTo>
                    <a:pt x="61451" y="39712"/>
                  </a:lnTo>
                  <a:lnTo>
                    <a:pt x="60483" y="38848"/>
                  </a:lnTo>
                  <a:lnTo>
                    <a:pt x="58064" y="37122"/>
                  </a:lnTo>
                  <a:lnTo>
                    <a:pt x="56129" y="35395"/>
                  </a:lnTo>
                  <a:lnTo>
                    <a:pt x="55645" y="41438"/>
                  </a:lnTo>
                  <a:lnTo>
                    <a:pt x="54193" y="51798"/>
                  </a:lnTo>
                  <a:lnTo>
                    <a:pt x="52741" y="58705"/>
                  </a:lnTo>
                  <a:lnTo>
                    <a:pt x="50322" y="63021"/>
                  </a:lnTo>
                  <a:lnTo>
                    <a:pt x="49838" y="67338"/>
                  </a:lnTo>
                  <a:lnTo>
                    <a:pt x="50322" y="74244"/>
                  </a:lnTo>
                  <a:lnTo>
                    <a:pt x="48387" y="76834"/>
                  </a:lnTo>
                  <a:lnTo>
                    <a:pt x="43064" y="82014"/>
                  </a:lnTo>
                  <a:lnTo>
                    <a:pt x="39677" y="87194"/>
                  </a:lnTo>
                  <a:lnTo>
                    <a:pt x="35322" y="88920"/>
                  </a:lnTo>
                  <a:lnTo>
                    <a:pt x="33387" y="86330"/>
                  </a:lnTo>
                  <a:lnTo>
                    <a:pt x="30483" y="92374"/>
                  </a:lnTo>
                  <a:lnTo>
                    <a:pt x="29516" y="92374"/>
                  </a:lnTo>
                  <a:lnTo>
                    <a:pt x="27096" y="90647"/>
                  </a:lnTo>
                  <a:lnTo>
                    <a:pt x="24193" y="86330"/>
                  </a:lnTo>
                  <a:lnTo>
                    <a:pt x="23709" y="83741"/>
                  </a:lnTo>
                  <a:lnTo>
                    <a:pt x="22258" y="83741"/>
                  </a:lnTo>
                  <a:lnTo>
                    <a:pt x="21774" y="85467"/>
                  </a:lnTo>
                  <a:lnTo>
                    <a:pt x="20806" y="88920"/>
                  </a:lnTo>
                  <a:lnTo>
                    <a:pt x="18870" y="94100"/>
                  </a:lnTo>
                  <a:lnTo>
                    <a:pt x="13548" y="97553"/>
                  </a:lnTo>
                  <a:lnTo>
                    <a:pt x="12096" y="101870"/>
                  </a:lnTo>
                  <a:lnTo>
                    <a:pt x="10645" y="109640"/>
                  </a:lnTo>
                  <a:lnTo>
                    <a:pt x="8709" y="110503"/>
                  </a:lnTo>
                  <a:lnTo>
                    <a:pt x="7258" y="112230"/>
                  </a:lnTo>
                  <a:lnTo>
                    <a:pt x="4838" y="114820"/>
                  </a:lnTo>
                  <a:lnTo>
                    <a:pt x="2903" y="117410"/>
                  </a:lnTo>
                  <a:lnTo>
                    <a:pt x="0" y="120000"/>
                  </a:lnTo>
                  <a:lnTo>
                    <a:pt x="30967" y="114820"/>
                  </a:lnTo>
                  <a:lnTo>
                    <a:pt x="56129" y="109640"/>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2" name="Shape 1420"/>
            <p:cNvSpPr/>
            <p:nvPr/>
          </p:nvSpPr>
          <p:spPr>
            <a:xfrm>
              <a:off x="4251140" y="4031758"/>
              <a:ext cx="479373" cy="371611"/>
            </a:xfrm>
            <a:custGeom>
              <a:avLst/>
              <a:gdLst/>
              <a:ahLst/>
              <a:cxnLst/>
              <a:rect l="0" t="0" r="0" b="0"/>
              <a:pathLst>
                <a:path w="120000" h="120000" extrusionOk="0">
                  <a:moveTo>
                    <a:pt x="62222" y="11428"/>
                  </a:moveTo>
                  <a:cubicBezTo>
                    <a:pt x="59682" y="3265"/>
                    <a:pt x="59682" y="3265"/>
                    <a:pt x="59682" y="3265"/>
                  </a:cubicBezTo>
                  <a:cubicBezTo>
                    <a:pt x="55873" y="816"/>
                    <a:pt x="55873" y="816"/>
                    <a:pt x="55873" y="816"/>
                  </a:cubicBezTo>
                  <a:cubicBezTo>
                    <a:pt x="50158" y="0"/>
                    <a:pt x="50158" y="0"/>
                    <a:pt x="50158" y="0"/>
                  </a:cubicBezTo>
                  <a:cubicBezTo>
                    <a:pt x="45714" y="816"/>
                    <a:pt x="45714" y="816"/>
                    <a:pt x="45714" y="816"/>
                  </a:cubicBezTo>
                  <a:cubicBezTo>
                    <a:pt x="42539" y="3265"/>
                    <a:pt x="42539" y="3265"/>
                    <a:pt x="42539" y="3265"/>
                  </a:cubicBezTo>
                  <a:cubicBezTo>
                    <a:pt x="40634" y="4081"/>
                    <a:pt x="40634" y="4081"/>
                    <a:pt x="40634" y="4081"/>
                  </a:cubicBezTo>
                  <a:cubicBezTo>
                    <a:pt x="36825" y="4897"/>
                    <a:pt x="36825" y="4897"/>
                    <a:pt x="36825" y="4897"/>
                  </a:cubicBezTo>
                  <a:cubicBezTo>
                    <a:pt x="29206" y="3265"/>
                    <a:pt x="29206" y="3265"/>
                    <a:pt x="29206" y="3265"/>
                  </a:cubicBezTo>
                  <a:cubicBezTo>
                    <a:pt x="24761" y="3265"/>
                    <a:pt x="24761" y="3265"/>
                    <a:pt x="24761" y="3265"/>
                  </a:cubicBezTo>
                  <a:cubicBezTo>
                    <a:pt x="19682" y="4081"/>
                    <a:pt x="19682" y="4081"/>
                    <a:pt x="19682" y="4081"/>
                  </a:cubicBezTo>
                  <a:cubicBezTo>
                    <a:pt x="16507" y="5714"/>
                    <a:pt x="16507" y="5714"/>
                    <a:pt x="16507" y="5714"/>
                  </a:cubicBezTo>
                  <a:cubicBezTo>
                    <a:pt x="7619" y="14693"/>
                    <a:pt x="7619" y="14693"/>
                    <a:pt x="7619" y="14693"/>
                  </a:cubicBezTo>
                  <a:cubicBezTo>
                    <a:pt x="7619" y="14693"/>
                    <a:pt x="7619" y="14693"/>
                    <a:pt x="7619" y="14693"/>
                  </a:cubicBezTo>
                  <a:cubicBezTo>
                    <a:pt x="6984" y="16326"/>
                    <a:pt x="6984" y="16326"/>
                    <a:pt x="6984" y="16326"/>
                  </a:cubicBezTo>
                  <a:cubicBezTo>
                    <a:pt x="6984" y="17959"/>
                    <a:pt x="6984" y="17959"/>
                    <a:pt x="6984" y="17959"/>
                  </a:cubicBezTo>
                  <a:cubicBezTo>
                    <a:pt x="5714" y="18775"/>
                    <a:pt x="5714" y="18775"/>
                    <a:pt x="5714" y="18775"/>
                  </a:cubicBezTo>
                  <a:cubicBezTo>
                    <a:pt x="3174" y="21224"/>
                    <a:pt x="3174" y="21224"/>
                    <a:pt x="3174" y="21224"/>
                  </a:cubicBezTo>
                  <a:cubicBezTo>
                    <a:pt x="0" y="23673"/>
                    <a:pt x="0" y="23673"/>
                    <a:pt x="0" y="23673"/>
                  </a:cubicBezTo>
                  <a:cubicBezTo>
                    <a:pt x="0" y="26122"/>
                    <a:pt x="0" y="26122"/>
                    <a:pt x="0" y="26122"/>
                  </a:cubicBezTo>
                  <a:cubicBezTo>
                    <a:pt x="1269" y="27755"/>
                    <a:pt x="1269" y="27755"/>
                    <a:pt x="1269" y="27755"/>
                  </a:cubicBezTo>
                  <a:cubicBezTo>
                    <a:pt x="2539" y="30204"/>
                    <a:pt x="2539" y="30204"/>
                    <a:pt x="2539" y="30204"/>
                  </a:cubicBezTo>
                  <a:cubicBezTo>
                    <a:pt x="10158" y="34285"/>
                    <a:pt x="10158" y="34285"/>
                    <a:pt x="10158" y="34285"/>
                  </a:cubicBezTo>
                  <a:cubicBezTo>
                    <a:pt x="12063" y="36734"/>
                    <a:pt x="12063" y="36734"/>
                    <a:pt x="12063" y="36734"/>
                  </a:cubicBezTo>
                  <a:cubicBezTo>
                    <a:pt x="13968" y="40000"/>
                    <a:pt x="13968" y="40000"/>
                    <a:pt x="13968" y="40000"/>
                  </a:cubicBezTo>
                  <a:cubicBezTo>
                    <a:pt x="15238" y="43265"/>
                    <a:pt x="15238" y="43265"/>
                    <a:pt x="15238" y="43265"/>
                  </a:cubicBezTo>
                  <a:cubicBezTo>
                    <a:pt x="18412" y="47346"/>
                    <a:pt x="18412" y="47346"/>
                    <a:pt x="18412" y="47346"/>
                  </a:cubicBezTo>
                  <a:cubicBezTo>
                    <a:pt x="21587" y="52244"/>
                    <a:pt x="21587" y="52244"/>
                    <a:pt x="21587" y="52244"/>
                  </a:cubicBezTo>
                  <a:cubicBezTo>
                    <a:pt x="31746" y="62857"/>
                    <a:pt x="31746" y="62857"/>
                    <a:pt x="31746" y="62857"/>
                  </a:cubicBezTo>
                  <a:cubicBezTo>
                    <a:pt x="34920" y="66122"/>
                    <a:pt x="34920" y="66122"/>
                    <a:pt x="34920" y="66122"/>
                  </a:cubicBezTo>
                  <a:cubicBezTo>
                    <a:pt x="38730" y="72653"/>
                    <a:pt x="38730" y="72653"/>
                    <a:pt x="38730" y="72653"/>
                  </a:cubicBezTo>
                  <a:cubicBezTo>
                    <a:pt x="41904" y="78367"/>
                    <a:pt x="41904" y="78367"/>
                    <a:pt x="41904" y="78367"/>
                  </a:cubicBezTo>
                  <a:cubicBezTo>
                    <a:pt x="46349" y="80816"/>
                    <a:pt x="46349" y="80816"/>
                    <a:pt x="46349" y="80816"/>
                  </a:cubicBezTo>
                  <a:cubicBezTo>
                    <a:pt x="48253" y="83265"/>
                    <a:pt x="48253" y="83265"/>
                    <a:pt x="48253" y="83265"/>
                  </a:cubicBezTo>
                  <a:cubicBezTo>
                    <a:pt x="50158" y="85714"/>
                    <a:pt x="50158" y="85714"/>
                    <a:pt x="50158" y="85714"/>
                  </a:cubicBezTo>
                  <a:cubicBezTo>
                    <a:pt x="52063" y="87346"/>
                    <a:pt x="52063" y="87346"/>
                    <a:pt x="52063" y="87346"/>
                  </a:cubicBezTo>
                  <a:cubicBezTo>
                    <a:pt x="53333" y="88979"/>
                    <a:pt x="53333" y="88979"/>
                    <a:pt x="53333" y="88979"/>
                  </a:cubicBezTo>
                  <a:cubicBezTo>
                    <a:pt x="55238" y="93061"/>
                    <a:pt x="55238" y="93061"/>
                    <a:pt x="55238" y="93061"/>
                  </a:cubicBezTo>
                  <a:cubicBezTo>
                    <a:pt x="56507" y="95510"/>
                    <a:pt x="56507" y="95510"/>
                    <a:pt x="56507" y="95510"/>
                  </a:cubicBezTo>
                  <a:cubicBezTo>
                    <a:pt x="56507" y="97142"/>
                    <a:pt x="56507" y="97142"/>
                    <a:pt x="56507" y="97142"/>
                  </a:cubicBezTo>
                  <a:cubicBezTo>
                    <a:pt x="57142" y="99591"/>
                    <a:pt x="57142" y="99591"/>
                    <a:pt x="57142" y="99591"/>
                  </a:cubicBezTo>
                  <a:cubicBezTo>
                    <a:pt x="57777" y="101224"/>
                    <a:pt x="57777" y="101224"/>
                    <a:pt x="57777" y="101224"/>
                  </a:cubicBezTo>
                  <a:cubicBezTo>
                    <a:pt x="58412" y="101224"/>
                    <a:pt x="58412" y="101224"/>
                    <a:pt x="58412" y="101224"/>
                  </a:cubicBezTo>
                  <a:cubicBezTo>
                    <a:pt x="60317" y="102040"/>
                    <a:pt x="60317" y="102040"/>
                    <a:pt x="60317" y="102040"/>
                  </a:cubicBezTo>
                  <a:cubicBezTo>
                    <a:pt x="62222" y="103673"/>
                    <a:pt x="62222" y="103673"/>
                    <a:pt x="62222" y="103673"/>
                  </a:cubicBezTo>
                  <a:cubicBezTo>
                    <a:pt x="62222" y="104489"/>
                    <a:pt x="62222" y="104489"/>
                    <a:pt x="62222" y="104489"/>
                  </a:cubicBezTo>
                  <a:cubicBezTo>
                    <a:pt x="62222" y="106122"/>
                    <a:pt x="62222" y="106122"/>
                    <a:pt x="62222" y="106122"/>
                  </a:cubicBezTo>
                  <a:cubicBezTo>
                    <a:pt x="62857" y="108571"/>
                    <a:pt x="62857" y="108571"/>
                    <a:pt x="62857" y="108571"/>
                  </a:cubicBezTo>
                  <a:cubicBezTo>
                    <a:pt x="65396" y="111836"/>
                    <a:pt x="65396" y="111836"/>
                    <a:pt x="65396" y="111836"/>
                  </a:cubicBezTo>
                  <a:cubicBezTo>
                    <a:pt x="65396" y="112653"/>
                    <a:pt x="65396" y="112653"/>
                    <a:pt x="65396" y="112653"/>
                  </a:cubicBezTo>
                  <a:cubicBezTo>
                    <a:pt x="65396" y="115918"/>
                    <a:pt x="65396" y="115918"/>
                    <a:pt x="65396" y="115918"/>
                  </a:cubicBezTo>
                  <a:cubicBezTo>
                    <a:pt x="66031" y="118367"/>
                    <a:pt x="66031" y="118367"/>
                    <a:pt x="66031" y="118367"/>
                  </a:cubicBezTo>
                  <a:cubicBezTo>
                    <a:pt x="67301" y="119183"/>
                    <a:pt x="67301" y="119183"/>
                    <a:pt x="67301" y="119183"/>
                  </a:cubicBezTo>
                  <a:cubicBezTo>
                    <a:pt x="68571" y="120000"/>
                    <a:pt x="68571" y="120000"/>
                    <a:pt x="68571" y="120000"/>
                  </a:cubicBezTo>
                  <a:cubicBezTo>
                    <a:pt x="68571" y="115102"/>
                    <a:pt x="68571" y="115102"/>
                    <a:pt x="68571" y="115102"/>
                  </a:cubicBezTo>
                  <a:cubicBezTo>
                    <a:pt x="69841" y="114285"/>
                    <a:pt x="69841" y="114285"/>
                    <a:pt x="69841" y="114285"/>
                  </a:cubicBezTo>
                  <a:cubicBezTo>
                    <a:pt x="73015" y="114285"/>
                    <a:pt x="73015" y="114285"/>
                    <a:pt x="73015" y="114285"/>
                  </a:cubicBezTo>
                  <a:cubicBezTo>
                    <a:pt x="73650" y="114285"/>
                    <a:pt x="73650" y="114285"/>
                    <a:pt x="73650" y="114285"/>
                  </a:cubicBezTo>
                  <a:cubicBezTo>
                    <a:pt x="73650" y="114285"/>
                    <a:pt x="74920" y="113469"/>
                    <a:pt x="74920" y="113469"/>
                  </a:cubicBezTo>
                  <a:cubicBezTo>
                    <a:pt x="74920" y="112653"/>
                    <a:pt x="74285" y="111836"/>
                    <a:pt x="74285" y="111836"/>
                  </a:cubicBezTo>
                  <a:cubicBezTo>
                    <a:pt x="73650" y="111836"/>
                    <a:pt x="73650" y="111836"/>
                    <a:pt x="73650" y="111836"/>
                  </a:cubicBezTo>
                  <a:cubicBezTo>
                    <a:pt x="73650" y="111836"/>
                    <a:pt x="71111" y="111020"/>
                    <a:pt x="71111" y="111020"/>
                  </a:cubicBezTo>
                  <a:cubicBezTo>
                    <a:pt x="70476" y="111020"/>
                    <a:pt x="69841" y="109387"/>
                    <a:pt x="69841" y="109387"/>
                  </a:cubicBezTo>
                  <a:cubicBezTo>
                    <a:pt x="69841" y="108571"/>
                    <a:pt x="69841" y="108571"/>
                    <a:pt x="69841" y="108571"/>
                  </a:cubicBezTo>
                  <a:cubicBezTo>
                    <a:pt x="70476" y="105306"/>
                    <a:pt x="70476" y="105306"/>
                    <a:pt x="70476" y="105306"/>
                  </a:cubicBezTo>
                  <a:cubicBezTo>
                    <a:pt x="73015" y="107755"/>
                    <a:pt x="73015" y="107755"/>
                    <a:pt x="73015" y="107755"/>
                  </a:cubicBezTo>
                  <a:cubicBezTo>
                    <a:pt x="73650" y="108571"/>
                    <a:pt x="73650" y="108571"/>
                    <a:pt x="73650" y="108571"/>
                  </a:cubicBezTo>
                  <a:cubicBezTo>
                    <a:pt x="75555" y="110204"/>
                    <a:pt x="75555" y="110204"/>
                    <a:pt x="75555" y="110204"/>
                  </a:cubicBezTo>
                  <a:cubicBezTo>
                    <a:pt x="78095" y="109387"/>
                    <a:pt x="78095" y="109387"/>
                    <a:pt x="78095" y="109387"/>
                  </a:cubicBezTo>
                  <a:cubicBezTo>
                    <a:pt x="78730" y="104489"/>
                    <a:pt x="78730" y="104489"/>
                    <a:pt x="78730" y="104489"/>
                  </a:cubicBezTo>
                  <a:cubicBezTo>
                    <a:pt x="78730" y="103673"/>
                    <a:pt x="78730" y="103673"/>
                    <a:pt x="78730" y="103673"/>
                  </a:cubicBezTo>
                  <a:cubicBezTo>
                    <a:pt x="78095" y="100408"/>
                    <a:pt x="78095" y="100408"/>
                    <a:pt x="78095" y="100408"/>
                  </a:cubicBezTo>
                  <a:cubicBezTo>
                    <a:pt x="80000" y="100408"/>
                    <a:pt x="80000" y="100408"/>
                    <a:pt x="80000" y="100408"/>
                  </a:cubicBezTo>
                  <a:cubicBezTo>
                    <a:pt x="82539" y="100408"/>
                    <a:pt x="82539" y="100408"/>
                    <a:pt x="82539" y="100408"/>
                  </a:cubicBezTo>
                  <a:cubicBezTo>
                    <a:pt x="85714" y="97959"/>
                    <a:pt x="85714" y="97959"/>
                    <a:pt x="85714" y="97959"/>
                  </a:cubicBezTo>
                  <a:cubicBezTo>
                    <a:pt x="85714" y="97142"/>
                    <a:pt x="85714" y="97142"/>
                    <a:pt x="85714" y="97142"/>
                  </a:cubicBezTo>
                  <a:cubicBezTo>
                    <a:pt x="84444" y="96326"/>
                    <a:pt x="84444" y="96326"/>
                    <a:pt x="84444" y="96326"/>
                  </a:cubicBezTo>
                  <a:cubicBezTo>
                    <a:pt x="83174" y="96326"/>
                    <a:pt x="83174" y="96326"/>
                    <a:pt x="83174" y="96326"/>
                  </a:cubicBezTo>
                  <a:cubicBezTo>
                    <a:pt x="81904" y="95510"/>
                    <a:pt x="81904" y="95510"/>
                    <a:pt x="81904" y="95510"/>
                  </a:cubicBezTo>
                  <a:cubicBezTo>
                    <a:pt x="81904" y="93877"/>
                    <a:pt x="81904" y="93877"/>
                    <a:pt x="81904" y="93877"/>
                  </a:cubicBezTo>
                  <a:cubicBezTo>
                    <a:pt x="83809" y="93061"/>
                    <a:pt x="83809" y="93061"/>
                    <a:pt x="83809" y="93061"/>
                  </a:cubicBezTo>
                  <a:cubicBezTo>
                    <a:pt x="84444" y="93877"/>
                    <a:pt x="84444" y="93877"/>
                    <a:pt x="84444" y="93877"/>
                  </a:cubicBezTo>
                  <a:cubicBezTo>
                    <a:pt x="86349" y="95510"/>
                    <a:pt x="86349" y="95510"/>
                    <a:pt x="86349" y="95510"/>
                  </a:cubicBezTo>
                  <a:cubicBezTo>
                    <a:pt x="87619" y="95510"/>
                    <a:pt x="87619" y="95510"/>
                    <a:pt x="87619" y="95510"/>
                  </a:cubicBezTo>
                  <a:cubicBezTo>
                    <a:pt x="90158" y="93061"/>
                    <a:pt x="90158" y="93061"/>
                    <a:pt x="90158" y="93061"/>
                  </a:cubicBezTo>
                  <a:cubicBezTo>
                    <a:pt x="92063" y="89795"/>
                    <a:pt x="92063" y="89795"/>
                    <a:pt x="92063" y="89795"/>
                  </a:cubicBezTo>
                  <a:cubicBezTo>
                    <a:pt x="91428" y="87346"/>
                    <a:pt x="91428" y="87346"/>
                    <a:pt x="91428" y="87346"/>
                  </a:cubicBezTo>
                  <a:cubicBezTo>
                    <a:pt x="89523" y="85714"/>
                    <a:pt x="89523" y="85714"/>
                    <a:pt x="89523" y="85714"/>
                  </a:cubicBezTo>
                  <a:cubicBezTo>
                    <a:pt x="89523" y="84897"/>
                    <a:pt x="89523" y="84897"/>
                    <a:pt x="89523" y="84897"/>
                  </a:cubicBezTo>
                  <a:cubicBezTo>
                    <a:pt x="90793" y="84081"/>
                    <a:pt x="90793" y="84081"/>
                    <a:pt x="90793" y="84081"/>
                  </a:cubicBezTo>
                  <a:cubicBezTo>
                    <a:pt x="93333" y="85714"/>
                    <a:pt x="93333" y="85714"/>
                    <a:pt x="93333" y="85714"/>
                  </a:cubicBezTo>
                  <a:cubicBezTo>
                    <a:pt x="94603" y="84081"/>
                    <a:pt x="94603" y="84081"/>
                    <a:pt x="94603" y="84081"/>
                  </a:cubicBezTo>
                  <a:cubicBezTo>
                    <a:pt x="95873" y="81632"/>
                    <a:pt x="95873" y="81632"/>
                    <a:pt x="95873" y="81632"/>
                  </a:cubicBezTo>
                  <a:cubicBezTo>
                    <a:pt x="98412" y="75918"/>
                    <a:pt x="98412" y="75918"/>
                    <a:pt x="98412" y="75918"/>
                  </a:cubicBezTo>
                  <a:cubicBezTo>
                    <a:pt x="100952" y="73469"/>
                    <a:pt x="100952" y="73469"/>
                    <a:pt x="100952" y="73469"/>
                  </a:cubicBezTo>
                  <a:cubicBezTo>
                    <a:pt x="104126" y="72653"/>
                    <a:pt x="104126" y="72653"/>
                    <a:pt x="104126" y="72653"/>
                  </a:cubicBezTo>
                  <a:cubicBezTo>
                    <a:pt x="106031" y="68571"/>
                    <a:pt x="106031" y="68571"/>
                    <a:pt x="106031" y="68571"/>
                  </a:cubicBezTo>
                  <a:cubicBezTo>
                    <a:pt x="107301" y="66122"/>
                    <a:pt x="107301" y="66122"/>
                    <a:pt x="107301" y="66122"/>
                  </a:cubicBezTo>
                  <a:cubicBezTo>
                    <a:pt x="106031" y="64489"/>
                    <a:pt x="106031" y="64489"/>
                    <a:pt x="106031" y="64489"/>
                  </a:cubicBezTo>
                  <a:cubicBezTo>
                    <a:pt x="104761" y="61224"/>
                    <a:pt x="104761" y="61224"/>
                    <a:pt x="104761" y="61224"/>
                  </a:cubicBezTo>
                  <a:cubicBezTo>
                    <a:pt x="106031" y="61224"/>
                    <a:pt x="106031" y="61224"/>
                    <a:pt x="106031" y="61224"/>
                  </a:cubicBezTo>
                  <a:cubicBezTo>
                    <a:pt x="107301" y="61224"/>
                    <a:pt x="107301" y="61224"/>
                    <a:pt x="107301" y="61224"/>
                  </a:cubicBezTo>
                  <a:cubicBezTo>
                    <a:pt x="107301" y="58775"/>
                    <a:pt x="107301" y="58775"/>
                    <a:pt x="107301" y="58775"/>
                  </a:cubicBezTo>
                  <a:cubicBezTo>
                    <a:pt x="107936" y="57142"/>
                    <a:pt x="107936" y="57142"/>
                    <a:pt x="107936" y="57142"/>
                  </a:cubicBezTo>
                  <a:cubicBezTo>
                    <a:pt x="109841" y="53877"/>
                    <a:pt x="109841" y="53877"/>
                    <a:pt x="109841" y="53877"/>
                  </a:cubicBezTo>
                  <a:cubicBezTo>
                    <a:pt x="111111" y="48979"/>
                    <a:pt x="111111" y="48979"/>
                    <a:pt x="111111" y="48979"/>
                  </a:cubicBezTo>
                  <a:cubicBezTo>
                    <a:pt x="112380" y="45714"/>
                    <a:pt x="112380" y="45714"/>
                    <a:pt x="112380" y="45714"/>
                  </a:cubicBezTo>
                  <a:cubicBezTo>
                    <a:pt x="113015" y="44081"/>
                    <a:pt x="113015" y="44081"/>
                    <a:pt x="113015" y="44081"/>
                  </a:cubicBezTo>
                  <a:cubicBezTo>
                    <a:pt x="114285" y="42448"/>
                    <a:pt x="114285" y="42448"/>
                    <a:pt x="114285" y="42448"/>
                  </a:cubicBezTo>
                  <a:cubicBezTo>
                    <a:pt x="118730" y="37551"/>
                    <a:pt x="118730" y="37551"/>
                    <a:pt x="118730" y="37551"/>
                  </a:cubicBezTo>
                  <a:cubicBezTo>
                    <a:pt x="120000" y="35918"/>
                    <a:pt x="120000" y="35918"/>
                    <a:pt x="120000" y="35918"/>
                  </a:cubicBezTo>
                  <a:cubicBezTo>
                    <a:pt x="87619" y="4897"/>
                    <a:pt x="87619" y="4897"/>
                    <a:pt x="87619" y="4897"/>
                  </a:cubicBezTo>
                  <a:lnTo>
                    <a:pt x="62222" y="11428"/>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3" name="Shape 1421"/>
            <p:cNvSpPr/>
            <p:nvPr/>
          </p:nvSpPr>
          <p:spPr>
            <a:xfrm>
              <a:off x="3783752" y="4097692"/>
              <a:ext cx="377505" cy="605364"/>
            </a:xfrm>
            <a:custGeom>
              <a:avLst/>
              <a:gdLst/>
              <a:ahLst/>
              <a:cxnLst/>
              <a:rect l="0" t="0" r="0" b="0"/>
              <a:pathLst>
                <a:path w="120000" h="120000" extrusionOk="0">
                  <a:moveTo>
                    <a:pt x="38095" y="111683"/>
                  </a:moveTo>
                  <a:lnTo>
                    <a:pt x="37142" y="108712"/>
                  </a:lnTo>
                  <a:lnTo>
                    <a:pt x="33333" y="105742"/>
                  </a:lnTo>
                  <a:lnTo>
                    <a:pt x="31428" y="104554"/>
                  </a:lnTo>
                  <a:lnTo>
                    <a:pt x="31428" y="102772"/>
                  </a:lnTo>
                  <a:lnTo>
                    <a:pt x="34285" y="102178"/>
                  </a:lnTo>
                  <a:lnTo>
                    <a:pt x="40952" y="100990"/>
                  </a:lnTo>
                  <a:lnTo>
                    <a:pt x="48571" y="99801"/>
                  </a:lnTo>
                  <a:lnTo>
                    <a:pt x="120000" y="96237"/>
                  </a:lnTo>
                  <a:lnTo>
                    <a:pt x="119047" y="95643"/>
                  </a:lnTo>
                  <a:lnTo>
                    <a:pt x="115238" y="92673"/>
                  </a:lnTo>
                  <a:lnTo>
                    <a:pt x="114285" y="90891"/>
                  </a:lnTo>
                  <a:lnTo>
                    <a:pt x="112380" y="89108"/>
                  </a:lnTo>
                  <a:lnTo>
                    <a:pt x="113333" y="87920"/>
                  </a:lnTo>
                  <a:lnTo>
                    <a:pt x="115238" y="86732"/>
                  </a:lnTo>
                  <a:lnTo>
                    <a:pt x="114285" y="83762"/>
                  </a:lnTo>
                  <a:lnTo>
                    <a:pt x="112380" y="81980"/>
                  </a:lnTo>
                  <a:lnTo>
                    <a:pt x="110476" y="77227"/>
                  </a:lnTo>
                  <a:lnTo>
                    <a:pt x="110476" y="74257"/>
                  </a:lnTo>
                  <a:lnTo>
                    <a:pt x="113333" y="73069"/>
                  </a:lnTo>
                  <a:lnTo>
                    <a:pt x="114285" y="70693"/>
                  </a:lnTo>
                  <a:lnTo>
                    <a:pt x="110476" y="69504"/>
                  </a:lnTo>
                  <a:lnTo>
                    <a:pt x="115238" y="67722"/>
                  </a:lnTo>
                  <a:lnTo>
                    <a:pt x="116190" y="65346"/>
                  </a:lnTo>
                  <a:lnTo>
                    <a:pt x="114285" y="64158"/>
                  </a:lnTo>
                  <a:lnTo>
                    <a:pt x="113333" y="61782"/>
                  </a:lnTo>
                  <a:lnTo>
                    <a:pt x="113333" y="59405"/>
                  </a:lnTo>
                  <a:lnTo>
                    <a:pt x="109523" y="56435"/>
                  </a:lnTo>
                  <a:lnTo>
                    <a:pt x="102857" y="49306"/>
                  </a:lnTo>
                  <a:lnTo>
                    <a:pt x="100952" y="44554"/>
                  </a:lnTo>
                  <a:lnTo>
                    <a:pt x="91428" y="24356"/>
                  </a:lnTo>
                  <a:lnTo>
                    <a:pt x="84761" y="7128"/>
                  </a:lnTo>
                  <a:lnTo>
                    <a:pt x="82857" y="0"/>
                  </a:lnTo>
                  <a:lnTo>
                    <a:pt x="89523" y="0"/>
                  </a:lnTo>
                  <a:lnTo>
                    <a:pt x="89523" y="0"/>
                  </a:lnTo>
                  <a:lnTo>
                    <a:pt x="952" y="4158"/>
                  </a:lnTo>
                  <a:lnTo>
                    <a:pt x="952" y="8316"/>
                  </a:lnTo>
                  <a:lnTo>
                    <a:pt x="0" y="62970"/>
                  </a:lnTo>
                  <a:lnTo>
                    <a:pt x="0" y="92079"/>
                  </a:lnTo>
                  <a:lnTo>
                    <a:pt x="5714" y="116435"/>
                  </a:lnTo>
                  <a:lnTo>
                    <a:pt x="7619" y="116435"/>
                  </a:lnTo>
                  <a:lnTo>
                    <a:pt x="10476" y="117029"/>
                  </a:lnTo>
                  <a:lnTo>
                    <a:pt x="14285" y="117623"/>
                  </a:lnTo>
                  <a:lnTo>
                    <a:pt x="15238" y="115841"/>
                  </a:lnTo>
                  <a:lnTo>
                    <a:pt x="14285" y="113465"/>
                  </a:lnTo>
                  <a:lnTo>
                    <a:pt x="15238" y="111089"/>
                  </a:lnTo>
                  <a:lnTo>
                    <a:pt x="17142" y="109900"/>
                  </a:lnTo>
                  <a:lnTo>
                    <a:pt x="20000" y="109306"/>
                  </a:lnTo>
                  <a:lnTo>
                    <a:pt x="20952" y="110495"/>
                  </a:lnTo>
                  <a:lnTo>
                    <a:pt x="20952" y="112277"/>
                  </a:lnTo>
                  <a:lnTo>
                    <a:pt x="20000" y="113465"/>
                  </a:lnTo>
                  <a:lnTo>
                    <a:pt x="20952" y="114653"/>
                  </a:lnTo>
                  <a:lnTo>
                    <a:pt x="21904" y="115247"/>
                  </a:lnTo>
                  <a:lnTo>
                    <a:pt x="23809" y="115841"/>
                  </a:lnTo>
                  <a:lnTo>
                    <a:pt x="25714" y="117029"/>
                  </a:lnTo>
                  <a:lnTo>
                    <a:pt x="25714" y="118217"/>
                  </a:lnTo>
                  <a:lnTo>
                    <a:pt x="25714" y="118811"/>
                  </a:lnTo>
                  <a:lnTo>
                    <a:pt x="23809" y="120000"/>
                  </a:lnTo>
                  <a:lnTo>
                    <a:pt x="25714" y="119405"/>
                  </a:lnTo>
                  <a:lnTo>
                    <a:pt x="29523" y="118811"/>
                  </a:lnTo>
                  <a:lnTo>
                    <a:pt x="34285" y="118217"/>
                  </a:lnTo>
                  <a:lnTo>
                    <a:pt x="36190" y="117029"/>
                  </a:lnTo>
                  <a:lnTo>
                    <a:pt x="37142" y="117029"/>
                  </a:lnTo>
                  <a:lnTo>
                    <a:pt x="40952" y="116435"/>
                  </a:lnTo>
                  <a:lnTo>
                    <a:pt x="41904" y="115841"/>
                  </a:lnTo>
                  <a:lnTo>
                    <a:pt x="41904" y="115841"/>
                  </a:lnTo>
                  <a:lnTo>
                    <a:pt x="38095" y="111683"/>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4" name="Shape 1422"/>
            <p:cNvSpPr/>
            <p:nvPr/>
          </p:nvSpPr>
          <p:spPr>
            <a:xfrm>
              <a:off x="3454180" y="4118668"/>
              <a:ext cx="347547" cy="608362"/>
            </a:xfrm>
            <a:custGeom>
              <a:avLst/>
              <a:gdLst/>
              <a:ahLst/>
              <a:cxnLst/>
              <a:rect l="0" t="0" r="0" b="0"/>
              <a:pathLst>
                <a:path w="120000" h="120000" extrusionOk="0">
                  <a:moveTo>
                    <a:pt x="113793" y="87487"/>
                  </a:moveTo>
                  <a:lnTo>
                    <a:pt x="113793" y="58522"/>
                  </a:lnTo>
                  <a:lnTo>
                    <a:pt x="114827" y="4137"/>
                  </a:lnTo>
                  <a:lnTo>
                    <a:pt x="114827" y="0"/>
                  </a:lnTo>
                  <a:lnTo>
                    <a:pt x="42413" y="2955"/>
                  </a:lnTo>
                  <a:lnTo>
                    <a:pt x="42413" y="2955"/>
                  </a:lnTo>
                  <a:lnTo>
                    <a:pt x="43448" y="4729"/>
                  </a:lnTo>
                  <a:lnTo>
                    <a:pt x="39310" y="5911"/>
                  </a:lnTo>
                  <a:lnTo>
                    <a:pt x="37241" y="7093"/>
                  </a:lnTo>
                  <a:lnTo>
                    <a:pt x="36206" y="8866"/>
                  </a:lnTo>
                  <a:lnTo>
                    <a:pt x="34137" y="10049"/>
                  </a:lnTo>
                  <a:lnTo>
                    <a:pt x="33103" y="10049"/>
                  </a:lnTo>
                  <a:lnTo>
                    <a:pt x="31034" y="13004"/>
                  </a:lnTo>
                  <a:lnTo>
                    <a:pt x="31034" y="15369"/>
                  </a:lnTo>
                  <a:lnTo>
                    <a:pt x="27931" y="18325"/>
                  </a:lnTo>
                  <a:lnTo>
                    <a:pt x="22758" y="21871"/>
                  </a:lnTo>
                  <a:lnTo>
                    <a:pt x="19655" y="23645"/>
                  </a:lnTo>
                  <a:lnTo>
                    <a:pt x="18620" y="26009"/>
                  </a:lnTo>
                  <a:lnTo>
                    <a:pt x="20689" y="26600"/>
                  </a:lnTo>
                  <a:lnTo>
                    <a:pt x="18620" y="28374"/>
                  </a:lnTo>
                  <a:lnTo>
                    <a:pt x="16551" y="30738"/>
                  </a:lnTo>
                  <a:lnTo>
                    <a:pt x="17586" y="31921"/>
                  </a:lnTo>
                  <a:lnTo>
                    <a:pt x="16551" y="31921"/>
                  </a:lnTo>
                  <a:lnTo>
                    <a:pt x="13448" y="34285"/>
                  </a:lnTo>
                  <a:lnTo>
                    <a:pt x="11379" y="36059"/>
                  </a:lnTo>
                  <a:lnTo>
                    <a:pt x="12413" y="36650"/>
                  </a:lnTo>
                  <a:lnTo>
                    <a:pt x="11379" y="37832"/>
                  </a:lnTo>
                  <a:lnTo>
                    <a:pt x="11379" y="39014"/>
                  </a:lnTo>
                  <a:lnTo>
                    <a:pt x="12413" y="39605"/>
                  </a:lnTo>
                  <a:lnTo>
                    <a:pt x="14482" y="41379"/>
                  </a:lnTo>
                  <a:lnTo>
                    <a:pt x="14482" y="42561"/>
                  </a:lnTo>
                  <a:lnTo>
                    <a:pt x="14482" y="46108"/>
                  </a:lnTo>
                  <a:lnTo>
                    <a:pt x="15517" y="47881"/>
                  </a:lnTo>
                  <a:lnTo>
                    <a:pt x="14482" y="49655"/>
                  </a:lnTo>
                  <a:lnTo>
                    <a:pt x="12413" y="52610"/>
                  </a:lnTo>
                  <a:lnTo>
                    <a:pt x="11379" y="52610"/>
                  </a:lnTo>
                  <a:lnTo>
                    <a:pt x="14482" y="53793"/>
                  </a:lnTo>
                  <a:lnTo>
                    <a:pt x="15517" y="55566"/>
                  </a:lnTo>
                  <a:lnTo>
                    <a:pt x="15517" y="56748"/>
                  </a:lnTo>
                  <a:lnTo>
                    <a:pt x="11379" y="57931"/>
                  </a:lnTo>
                  <a:lnTo>
                    <a:pt x="14482" y="59113"/>
                  </a:lnTo>
                  <a:lnTo>
                    <a:pt x="15517" y="60295"/>
                  </a:lnTo>
                  <a:lnTo>
                    <a:pt x="15517" y="60886"/>
                  </a:lnTo>
                  <a:lnTo>
                    <a:pt x="16551" y="63842"/>
                  </a:lnTo>
                  <a:lnTo>
                    <a:pt x="16551" y="65024"/>
                  </a:lnTo>
                  <a:lnTo>
                    <a:pt x="19655" y="66206"/>
                  </a:lnTo>
                  <a:lnTo>
                    <a:pt x="20689" y="67980"/>
                  </a:lnTo>
                  <a:lnTo>
                    <a:pt x="19655" y="72709"/>
                  </a:lnTo>
                  <a:lnTo>
                    <a:pt x="16551" y="74482"/>
                  </a:lnTo>
                  <a:lnTo>
                    <a:pt x="15517" y="74482"/>
                  </a:lnTo>
                  <a:lnTo>
                    <a:pt x="15517" y="76847"/>
                  </a:lnTo>
                  <a:lnTo>
                    <a:pt x="14482" y="78029"/>
                  </a:lnTo>
                  <a:lnTo>
                    <a:pt x="10344" y="81576"/>
                  </a:lnTo>
                  <a:lnTo>
                    <a:pt x="8275" y="82758"/>
                  </a:lnTo>
                  <a:lnTo>
                    <a:pt x="7241" y="86896"/>
                  </a:lnTo>
                  <a:lnTo>
                    <a:pt x="6206" y="88078"/>
                  </a:lnTo>
                  <a:lnTo>
                    <a:pt x="5172" y="88669"/>
                  </a:lnTo>
                  <a:lnTo>
                    <a:pt x="4137" y="90443"/>
                  </a:lnTo>
                  <a:lnTo>
                    <a:pt x="4137" y="91625"/>
                  </a:lnTo>
                  <a:lnTo>
                    <a:pt x="4137" y="94581"/>
                  </a:lnTo>
                  <a:lnTo>
                    <a:pt x="1034" y="95763"/>
                  </a:lnTo>
                  <a:lnTo>
                    <a:pt x="0" y="96945"/>
                  </a:lnTo>
                  <a:lnTo>
                    <a:pt x="0" y="98719"/>
                  </a:lnTo>
                  <a:lnTo>
                    <a:pt x="1034" y="101083"/>
                  </a:lnTo>
                  <a:lnTo>
                    <a:pt x="68275" y="99310"/>
                  </a:lnTo>
                  <a:lnTo>
                    <a:pt x="67241" y="108768"/>
                  </a:lnTo>
                  <a:lnTo>
                    <a:pt x="69310" y="111133"/>
                  </a:lnTo>
                  <a:lnTo>
                    <a:pt x="72413" y="113497"/>
                  </a:lnTo>
                  <a:lnTo>
                    <a:pt x="73448" y="117635"/>
                  </a:lnTo>
                  <a:lnTo>
                    <a:pt x="73448" y="120000"/>
                  </a:lnTo>
                  <a:lnTo>
                    <a:pt x="73448" y="120000"/>
                  </a:lnTo>
                  <a:lnTo>
                    <a:pt x="74482" y="120000"/>
                  </a:lnTo>
                  <a:lnTo>
                    <a:pt x="79655" y="118226"/>
                  </a:lnTo>
                  <a:lnTo>
                    <a:pt x="81724" y="117635"/>
                  </a:lnTo>
                  <a:lnTo>
                    <a:pt x="84827" y="116453"/>
                  </a:lnTo>
                  <a:lnTo>
                    <a:pt x="84827" y="114088"/>
                  </a:lnTo>
                  <a:lnTo>
                    <a:pt x="88965" y="114088"/>
                  </a:lnTo>
                  <a:lnTo>
                    <a:pt x="92068" y="114088"/>
                  </a:lnTo>
                  <a:lnTo>
                    <a:pt x="96206" y="113497"/>
                  </a:lnTo>
                  <a:lnTo>
                    <a:pt x="101379" y="112315"/>
                  </a:lnTo>
                  <a:lnTo>
                    <a:pt x="105517" y="112315"/>
                  </a:lnTo>
                  <a:lnTo>
                    <a:pt x="107586" y="112315"/>
                  </a:lnTo>
                  <a:lnTo>
                    <a:pt x="110689" y="112315"/>
                  </a:lnTo>
                  <a:lnTo>
                    <a:pt x="112758" y="112315"/>
                  </a:lnTo>
                  <a:lnTo>
                    <a:pt x="116896" y="113497"/>
                  </a:lnTo>
                  <a:lnTo>
                    <a:pt x="118965" y="112315"/>
                  </a:lnTo>
                  <a:lnTo>
                    <a:pt x="120000" y="111724"/>
                  </a:lnTo>
                  <a:lnTo>
                    <a:pt x="120000" y="111724"/>
                  </a:lnTo>
                  <a:lnTo>
                    <a:pt x="120000" y="111724"/>
                  </a:lnTo>
                  <a:lnTo>
                    <a:pt x="113793" y="87487"/>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5" name="Shape 1423"/>
            <p:cNvSpPr/>
            <p:nvPr/>
          </p:nvSpPr>
          <p:spPr>
            <a:xfrm>
              <a:off x="4550748" y="3384438"/>
              <a:ext cx="431436" cy="314671"/>
            </a:xfrm>
            <a:custGeom>
              <a:avLst/>
              <a:gdLst/>
              <a:ahLst/>
              <a:cxnLst/>
              <a:rect l="0" t="0" r="0" b="0"/>
              <a:pathLst>
                <a:path w="120000" h="120000" extrusionOk="0">
                  <a:moveTo>
                    <a:pt x="94588" y="0"/>
                  </a:moveTo>
                  <a:cubicBezTo>
                    <a:pt x="0" y="23414"/>
                    <a:pt x="0" y="23414"/>
                    <a:pt x="0" y="23414"/>
                  </a:cubicBezTo>
                  <a:cubicBezTo>
                    <a:pt x="0" y="23414"/>
                    <a:pt x="0" y="23414"/>
                    <a:pt x="0" y="23414"/>
                  </a:cubicBezTo>
                  <a:cubicBezTo>
                    <a:pt x="2117" y="42926"/>
                    <a:pt x="2117" y="42926"/>
                    <a:pt x="2117" y="42926"/>
                  </a:cubicBezTo>
                  <a:cubicBezTo>
                    <a:pt x="4941" y="42926"/>
                    <a:pt x="4941" y="42926"/>
                    <a:pt x="4941" y="42926"/>
                  </a:cubicBezTo>
                  <a:cubicBezTo>
                    <a:pt x="11294" y="32195"/>
                    <a:pt x="11294" y="32195"/>
                    <a:pt x="11294" y="32195"/>
                  </a:cubicBezTo>
                  <a:cubicBezTo>
                    <a:pt x="15529" y="32195"/>
                    <a:pt x="15529" y="32195"/>
                    <a:pt x="15529" y="32195"/>
                  </a:cubicBezTo>
                  <a:cubicBezTo>
                    <a:pt x="19764" y="24390"/>
                    <a:pt x="19764" y="24390"/>
                    <a:pt x="19764" y="24390"/>
                  </a:cubicBezTo>
                  <a:cubicBezTo>
                    <a:pt x="21176" y="24390"/>
                    <a:pt x="21176" y="24390"/>
                    <a:pt x="21176" y="24390"/>
                  </a:cubicBezTo>
                  <a:cubicBezTo>
                    <a:pt x="21882" y="26341"/>
                    <a:pt x="21882" y="26341"/>
                    <a:pt x="21882" y="26341"/>
                  </a:cubicBezTo>
                  <a:cubicBezTo>
                    <a:pt x="26823" y="21463"/>
                    <a:pt x="26823" y="21463"/>
                    <a:pt x="26823" y="21463"/>
                  </a:cubicBezTo>
                  <a:cubicBezTo>
                    <a:pt x="28941" y="21463"/>
                    <a:pt x="28941" y="21463"/>
                    <a:pt x="28941" y="21463"/>
                  </a:cubicBezTo>
                  <a:cubicBezTo>
                    <a:pt x="34588" y="17560"/>
                    <a:pt x="34588" y="17560"/>
                    <a:pt x="34588" y="17560"/>
                  </a:cubicBezTo>
                  <a:cubicBezTo>
                    <a:pt x="44470" y="21463"/>
                    <a:pt x="44470" y="21463"/>
                    <a:pt x="44470" y="21463"/>
                  </a:cubicBezTo>
                  <a:cubicBezTo>
                    <a:pt x="47294" y="27317"/>
                    <a:pt x="47294" y="27317"/>
                    <a:pt x="47294" y="27317"/>
                  </a:cubicBezTo>
                  <a:cubicBezTo>
                    <a:pt x="49411" y="35121"/>
                    <a:pt x="49411" y="35121"/>
                    <a:pt x="49411" y="35121"/>
                  </a:cubicBezTo>
                  <a:cubicBezTo>
                    <a:pt x="50117" y="35121"/>
                    <a:pt x="50117" y="35121"/>
                    <a:pt x="50117" y="35121"/>
                  </a:cubicBezTo>
                  <a:cubicBezTo>
                    <a:pt x="58588" y="41951"/>
                    <a:pt x="58588" y="41951"/>
                    <a:pt x="58588" y="41951"/>
                  </a:cubicBezTo>
                  <a:cubicBezTo>
                    <a:pt x="62117" y="46829"/>
                    <a:pt x="62117" y="46829"/>
                    <a:pt x="62117" y="46829"/>
                  </a:cubicBezTo>
                  <a:cubicBezTo>
                    <a:pt x="65647" y="49756"/>
                    <a:pt x="65647" y="49756"/>
                    <a:pt x="65647" y="49756"/>
                  </a:cubicBezTo>
                  <a:cubicBezTo>
                    <a:pt x="66352" y="54634"/>
                    <a:pt x="66352" y="54634"/>
                    <a:pt x="66352" y="54634"/>
                  </a:cubicBezTo>
                  <a:cubicBezTo>
                    <a:pt x="64941" y="58536"/>
                    <a:pt x="64941" y="58536"/>
                    <a:pt x="64941" y="58536"/>
                  </a:cubicBezTo>
                  <a:cubicBezTo>
                    <a:pt x="62117" y="59512"/>
                    <a:pt x="62117" y="59512"/>
                    <a:pt x="62117" y="59512"/>
                  </a:cubicBezTo>
                  <a:cubicBezTo>
                    <a:pt x="62823" y="72195"/>
                    <a:pt x="62823" y="72195"/>
                    <a:pt x="62823" y="72195"/>
                  </a:cubicBezTo>
                  <a:cubicBezTo>
                    <a:pt x="64235" y="74146"/>
                    <a:pt x="64235" y="74146"/>
                    <a:pt x="64235" y="74146"/>
                  </a:cubicBezTo>
                  <a:cubicBezTo>
                    <a:pt x="66352" y="73170"/>
                    <a:pt x="66352" y="73170"/>
                    <a:pt x="66352" y="73170"/>
                  </a:cubicBezTo>
                  <a:cubicBezTo>
                    <a:pt x="68470" y="72195"/>
                    <a:pt x="68470" y="72195"/>
                    <a:pt x="68470" y="72195"/>
                  </a:cubicBezTo>
                  <a:cubicBezTo>
                    <a:pt x="71294" y="73170"/>
                    <a:pt x="71294" y="73170"/>
                    <a:pt x="71294" y="73170"/>
                  </a:cubicBezTo>
                  <a:cubicBezTo>
                    <a:pt x="72000" y="74146"/>
                    <a:pt x="72000" y="74146"/>
                    <a:pt x="72000" y="74146"/>
                  </a:cubicBezTo>
                  <a:cubicBezTo>
                    <a:pt x="74823" y="73170"/>
                    <a:pt x="74823" y="73170"/>
                    <a:pt x="74823" y="73170"/>
                  </a:cubicBezTo>
                  <a:cubicBezTo>
                    <a:pt x="84000" y="74146"/>
                    <a:pt x="84000" y="74146"/>
                    <a:pt x="84000" y="74146"/>
                  </a:cubicBezTo>
                  <a:cubicBezTo>
                    <a:pt x="86117" y="76097"/>
                    <a:pt x="86117" y="76097"/>
                    <a:pt x="86117" y="76097"/>
                  </a:cubicBezTo>
                  <a:cubicBezTo>
                    <a:pt x="88941" y="78048"/>
                    <a:pt x="88941" y="78048"/>
                    <a:pt x="88941" y="78048"/>
                  </a:cubicBezTo>
                  <a:cubicBezTo>
                    <a:pt x="91058" y="77073"/>
                    <a:pt x="91058" y="77073"/>
                    <a:pt x="91058" y="77073"/>
                  </a:cubicBezTo>
                  <a:cubicBezTo>
                    <a:pt x="89647" y="73170"/>
                    <a:pt x="89647" y="73170"/>
                    <a:pt x="89647" y="73170"/>
                  </a:cubicBezTo>
                  <a:cubicBezTo>
                    <a:pt x="87529" y="70243"/>
                    <a:pt x="87529" y="70243"/>
                    <a:pt x="87529" y="70243"/>
                  </a:cubicBezTo>
                  <a:cubicBezTo>
                    <a:pt x="87529" y="67317"/>
                    <a:pt x="87529" y="67317"/>
                    <a:pt x="87529" y="67317"/>
                  </a:cubicBezTo>
                  <a:cubicBezTo>
                    <a:pt x="87529" y="66341"/>
                    <a:pt x="87529" y="66341"/>
                    <a:pt x="87529" y="66341"/>
                  </a:cubicBezTo>
                  <a:cubicBezTo>
                    <a:pt x="83294" y="58536"/>
                    <a:pt x="83294" y="58536"/>
                    <a:pt x="83294" y="58536"/>
                  </a:cubicBezTo>
                  <a:cubicBezTo>
                    <a:pt x="81882" y="55609"/>
                    <a:pt x="81882" y="55609"/>
                    <a:pt x="81882" y="55609"/>
                  </a:cubicBezTo>
                  <a:cubicBezTo>
                    <a:pt x="81882" y="48780"/>
                    <a:pt x="81882" y="48780"/>
                    <a:pt x="81882" y="48780"/>
                  </a:cubicBezTo>
                  <a:cubicBezTo>
                    <a:pt x="81176" y="41951"/>
                    <a:pt x="81176" y="41951"/>
                    <a:pt x="81176" y="41951"/>
                  </a:cubicBezTo>
                  <a:cubicBezTo>
                    <a:pt x="81882" y="35121"/>
                    <a:pt x="81882" y="35121"/>
                    <a:pt x="81882" y="35121"/>
                  </a:cubicBezTo>
                  <a:cubicBezTo>
                    <a:pt x="79764" y="30243"/>
                    <a:pt x="79764" y="30243"/>
                    <a:pt x="79764" y="30243"/>
                  </a:cubicBezTo>
                  <a:cubicBezTo>
                    <a:pt x="78352" y="27317"/>
                    <a:pt x="78352" y="27317"/>
                    <a:pt x="78352" y="27317"/>
                  </a:cubicBezTo>
                  <a:cubicBezTo>
                    <a:pt x="81176" y="27317"/>
                    <a:pt x="81176" y="27317"/>
                    <a:pt x="81176" y="27317"/>
                  </a:cubicBezTo>
                  <a:cubicBezTo>
                    <a:pt x="83294" y="21463"/>
                    <a:pt x="83294" y="21463"/>
                    <a:pt x="83294" y="21463"/>
                  </a:cubicBezTo>
                  <a:cubicBezTo>
                    <a:pt x="87529" y="17560"/>
                    <a:pt x="87529" y="17560"/>
                    <a:pt x="87529" y="17560"/>
                  </a:cubicBezTo>
                  <a:cubicBezTo>
                    <a:pt x="89647" y="11707"/>
                    <a:pt x="89647" y="11707"/>
                    <a:pt x="89647" y="11707"/>
                  </a:cubicBezTo>
                  <a:cubicBezTo>
                    <a:pt x="91058" y="12682"/>
                    <a:pt x="91058" y="12682"/>
                    <a:pt x="91058" y="12682"/>
                  </a:cubicBezTo>
                  <a:cubicBezTo>
                    <a:pt x="90352" y="19512"/>
                    <a:pt x="90352" y="19512"/>
                    <a:pt x="90352" y="19512"/>
                  </a:cubicBezTo>
                  <a:cubicBezTo>
                    <a:pt x="88235" y="20487"/>
                    <a:pt x="88235" y="20487"/>
                    <a:pt x="88235" y="20487"/>
                  </a:cubicBezTo>
                  <a:cubicBezTo>
                    <a:pt x="86823" y="26341"/>
                    <a:pt x="86823" y="26341"/>
                    <a:pt x="86823" y="26341"/>
                  </a:cubicBezTo>
                  <a:cubicBezTo>
                    <a:pt x="86823" y="30243"/>
                    <a:pt x="86823" y="30243"/>
                    <a:pt x="86823" y="30243"/>
                  </a:cubicBezTo>
                  <a:cubicBezTo>
                    <a:pt x="89647" y="30243"/>
                    <a:pt x="89647" y="30243"/>
                    <a:pt x="89647" y="30243"/>
                  </a:cubicBezTo>
                  <a:cubicBezTo>
                    <a:pt x="86117" y="35121"/>
                    <a:pt x="86117" y="35121"/>
                    <a:pt x="86117" y="35121"/>
                  </a:cubicBezTo>
                  <a:cubicBezTo>
                    <a:pt x="84705" y="38048"/>
                    <a:pt x="84705" y="38048"/>
                    <a:pt x="84705" y="38048"/>
                  </a:cubicBezTo>
                  <a:cubicBezTo>
                    <a:pt x="88941" y="40000"/>
                    <a:pt x="88941" y="40000"/>
                    <a:pt x="88941" y="40000"/>
                  </a:cubicBezTo>
                  <a:cubicBezTo>
                    <a:pt x="90352" y="40975"/>
                    <a:pt x="90352" y="40975"/>
                    <a:pt x="90352" y="40975"/>
                  </a:cubicBezTo>
                  <a:cubicBezTo>
                    <a:pt x="92470" y="44878"/>
                    <a:pt x="92470" y="44878"/>
                    <a:pt x="92470" y="44878"/>
                  </a:cubicBezTo>
                  <a:cubicBezTo>
                    <a:pt x="91764" y="45853"/>
                    <a:pt x="91764" y="45853"/>
                    <a:pt x="91764" y="45853"/>
                  </a:cubicBezTo>
                  <a:cubicBezTo>
                    <a:pt x="94588" y="49756"/>
                    <a:pt x="94588" y="49756"/>
                    <a:pt x="94588" y="49756"/>
                  </a:cubicBezTo>
                  <a:cubicBezTo>
                    <a:pt x="94588" y="51707"/>
                    <a:pt x="94588" y="51707"/>
                    <a:pt x="94588" y="51707"/>
                  </a:cubicBezTo>
                  <a:cubicBezTo>
                    <a:pt x="91764" y="55609"/>
                    <a:pt x="91764" y="55609"/>
                    <a:pt x="91764" y="55609"/>
                  </a:cubicBezTo>
                  <a:cubicBezTo>
                    <a:pt x="89647" y="55609"/>
                    <a:pt x="89647" y="55609"/>
                    <a:pt x="89647" y="55609"/>
                  </a:cubicBezTo>
                  <a:cubicBezTo>
                    <a:pt x="90352" y="59512"/>
                    <a:pt x="90352" y="59512"/>
                    <a:pt x="90352" y="59512"/>
                  </a:cubicBezTo>
                  <a:cubicBezTo>
                    <a:pt x="89647" y="61463"/>
                    <a:pt x="89647" y="61463"/>
                    <a:pt x="89647" y="61463"/>
                  </a:cubicBezTo>
                  <a:cubicBezTo>
                    <a:pt x="91058" y="63414"/>
                    <a:pt x="91058" y="63414"/>
                    <a:pt x="91058" y="63414"/>
                  </a:cubicBezTo>
                  <a:cubicBezTo>
                    <a:pt x="93882" y="64390"/>
                    <a:pt x="93882" y="64390"/>
                    <a:pt x="93882" y="64390"/>
                  </a:cubicBezTo>
                  <a:cubicBezTo>
                    <a:pt x="98117" y="64390"/>
                    <a:pt x="98117" y="64390"/>
                    <a:pt x="98117" y="64390"/>
                  </a:cubicBezTo>
                  <a:cubicBezTo>
                    <a:pt x="100941" y="67317"/>
                    <a:pt x="100941" y="67317"/>
                    <a:pt x="100941" y="67317"/>
                  </a:cubicBezTo>
                  <a:cubicBezTo>
                    <a:pt x="103058" y="73170"/>
                    <a:pt x="103058" y="73170"/>
                    <a:pt x="103058" y="73170"/>
                  </a:cubicBezTo>
                  <a:cubicBezTo>
                    <a:pt x="104470" y="78048"/>
                    <a:pt x="104470" y="78048"/>
                    <a:pt x="104470" y="78048"/>
                  </a:cubicBezTo>
                  <a:cubicBezTo>
                    <a:pt x="103764" y="79024"/>
                    <a:pt x="103764" y="79024"/>
                    <a:pt x="103764" y="79024"/>
                  </a:cubicBezTo>
                  <a:cubicBezTo>
                    <a:pt x="105882" y="81951"/>
                    <a:pt x="105882" y="81951"/>
                    <a:pt x="105882" y="81951"/>
                  </a:cubicBezTo>
                  <a:cubicBezTo>
                    <a:pt x="107294" y="86829"/>
                    <a:pt x="107294" y="86829"/>
                    <a:pt x="107294" y="86829"/>
                  </a:cubicBezTo>
                  <a:cubicBezTo>
                    <a:pt x="105176" y="95609"/>
                    <a:pt x="105176" y="95609"/>
                    <a:pt x="105176" y="95609"/>
                  </a:cubicBezTo>
                  <a:cubicBezTo>
                    <a:pt x="104470" y="101463"/>
                    <a:pt x="104470" y="101463"/>
                    <a:pt x="104470" y="101463"/>
                  </a:cubicBezTo>
                  <a:cubicBezTo>
                    <a:pt x="104470" y="111219"/>
                    <a:pt x="104470" y="111219"/>
                    <a:pt x="104470" y="111219"/>
                  </a:cubicBezTo>
                  <a:cubicBezTo>
                    <a:pt x="105176" y="117073"/>
                    <a:pt x="105176" y="117073"/>
                    <a:pt x="105176" y="117073"/>
                  </a:cubicBezTo>
                  <a:cubicBezTo>
                    <a:pt x="106588" y="120000"/>
                    <a:pt x="106588" y="120000"/>
                    <a:pt x="106588" y="120000"/>
                  </a:cubicBezTo>
                  <a:cubicBezTo>
                    <a:pt x="108000" y="113170"/>
                    <a:pt x="108000" y="113170"/>
                    <a:pt x="108000" y="113170"/>
                  </a:cubicBezTo>
                  <a:cubicBezTo>
                    <a:pt x="108705" y="102439"/>
                    <a:pt x="108705" y="102439"/>
                    <a:pt x="108705" y="102439"/>
                  </a:cubicBezTo>
                  <a:cubicBezTo>
                    <a:pt x="110823" y="99512"/>
                    <a:pt x="110823" y="99512"/>
                    <a:pt x="110823" y="99512"/>
                  </a:cubicBezTo>
                  <a:cubicBezTo>
                    <a:pt x="110823" y="96585"/>
                    <a:pt x="110823" y="96585"/>
                    <a:pt x="110823" y="96585"/>
                  </a:cubicBezTo>
                  <a:cubicBezTo>
                    <a:pt x="110823" y="94634"/>
                    <a:pt x="110823" y="94634"/>
                    <a:pt x="110823" y="94634"/>
                  </a:cubicBezTo>
                  <a:cubicBezTo>
                    <a:pt x="112941" y="92682"/>
                    <a:pt x="112941" y="92682"/>
                    <a:pt x="112941" y="92682"/>
                  </a:cubicBezTo>
                  <a:cubicBezTo>
                    <a:pt x="115058" y="88780"/>
                    <a:pt x="115058" y="88780"/>
                    <a:pt x="115058" y="88780"/>
                  </a:cubicBezTo>
                  <a:cubicBezTo>
                    <a:pt x="115058" y="80000"/>
                    <a:pt x="115058" y="80000"/>
                    <a:pt x="115058" y="80000"/>
                  </a:cubicBezTo>
                  <a:cubicBezTo>
                    <a:pt x="115058" y="77073"/>
                    <a:pt x="115058" y="77073"/>
                    <a:pt x="115058" y="77073"/>
                  </a:cubicBezTo>
                  <a:cubicBezTo>
                    <a:pt x="115058" y="73170"/>
                    <a:pt x="115058" y="73170"/>
                    <a:pt x="115058" y="73170"/>
                  </a:cubicBezTo>
                  <a:cubicBezTo>
                    <a:pt x="117882" y="69268"/>
                    <a:pt x="117882" y="69268"/>
                    <a:pt x="117882" y="69268"/>
                  </a:cubicBezTo>
                  <a:cubicBezTo>
                    <a:pt x="118588" y="72195"/>
                    <a:pt x="118588" y="72195"/>
                    <a:pt x="118588" y="72195"/>
                  </a:cubicBezTo>
                  <a:cubicBezTo>
                    <a:pt x="117882" y="75121"/>
                    <a:pt x="117882" y="75121"/>
                    <a:pt x="117882" y="75121"/>
                  </a:cubicBezTo>
                  <a:cubicBezTo>
                    <a:pt x="117882" y="75121"/>
                    <a:pt x="116470" y="78048"/>
                    <a:pt x="116470" y="78048"/>
                  </a:cubicBezTo>
                  <a:cubicBezTo>
                    <a:pt x="117176" y="79024"/>
                    <a:pt x="118588" y="80000"/>
                    <a:pt x="118588" y="80000"/>
                  </a:cubicBezTo>
                  <a:cubicBezTo>
                    <a:pt x="120000" y="75121"/>
                    <a:pt x="120000" y="75121"/>
                    <a:pt x="120000" y="75121"/>
                  </a:cubicBezTo>
                  <a:cubicBezTo>
                    <a:pt x="120000" y="66341"/>
                    <a:pt x="120000" y="66341"/>
                    <a:pt x="120000" y="66341"/>
                  </a:cubicBezTo>
                  <a:cubicBezTo>
                    <a:pt x="119294" y="52682"/>
                    <a:pt x="119294" y="52682"/>
                    <a:pt x="119294" y="52682"/>
                  </a:cubicBezTo>
                  <a:cubicBezTo>
                    <a:pt x="119294" y="52682"/>
                    <a:pt x="119294" y="52682"/>
                    <a:pt x="119294" y="52682"/>
                  </a:cubicBezTo>
                  <a:cubicBezTo>
                    <a:pt x="104470" y="55609"/>
                    <a:pt x="104470" y="55609"/>
                    <a:pt x="104470" y="55609"/>
                  </a:cubicBezTo>
                  <a:lnTo>
                    <a:pt x="94588" y="0"/>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6" name="Shape 1424"/>
            <p:cNvSpPr/>
            <p:nvPr/>
          </p:nvSpPr>
          <p:spPr>
            <a:xfrm>
              <a:off x="4287092" y="3348477"/>
              <a:ext cx="443421" cy="437541"/>
            </a:xfrm>
            <a:custGeom>
              <a:avLst/>
              <a:gdLst/>
              <a:ahLst/>
              <a:cxnLst/>
              <a:rect l="0" t="0" r="0" b="0"/>
              <a:pathLst>
                <a:path w="120000" h="120000" extrusionOk="0">
                  <a:moveTo>
                    <a:pt x="17027" y="111780"/>
                  </a:moveTo>
                  <a:lnTo>
                    <a:pt x="19459" y="111780"/>
                  </a:lnTo>
                  <a:lnTo>
                    <a:pt x="20270" y="114246"/>
                  </a:lnTo>
                  <a:lnTo>
                    <a:pt x="25135" y="118356"/>
                  </a:lnTo>
                  <a:lnTo>
                    <a:pt x="29189" y="119999"/>
                  </a:lnTo>
                  <a:lnTo>
                    <a:pt x="30810" y="119999"/>
                  </a:lnTo>
                  <a:lnTo>
                    <a:pt x="35675" y="114246"/>
                  </a:lnTo>
                  <a:lnTo>
                    <a:pt x="38918" y="116712"/>
                  </a:lnTo>
                  <a:lnTo>
                    <a:pt x="46216" y="115068"/>
                  </a:lnTo>
                  <a:lnTo>
                    <a:pt x="51891" y="110136"/>
                  </a:lnTo>
                  <a:lnTo>
                    <a:pt x="60810" y="105205"/>
                  </a:lnTo>
                  <a:lnTo>
                    <a:pt x="64054" y="102739"/>
                  </a:lnTo>
                  <a:lnTo>
                    <a:pt x="63243" y="96164"/>
                  </a:lnTo>
                  <a:lnTo>
                    <a:pt x="64054" y="92054"/>
                  </a:lnTo>
                  <a:lnTo>
                    <a:pt x="68108" y="87945"/>
                  </a:lnTo>
                  <a:lnTo>
                    <a:pt x="70540" y="81369"/>
                  </a:lnTo>
                  <a:lnTo>
                    <a:pt x="72972" y="71506"/>
                  </a:lnTo>
                  <a:lnTo>
                    <a:pt x="73783" y="65753"/>
                  </a:lnTo>
                  <a:lnTo>
                    <a:pt x="77027" y="67397"/>
                  </a:lnTo>
                  <a:lnTo>
                    <a:pt x="81081" y="69041"/>
                  </a:lnTo>
                  <a:lnTo>
                    <a:pt x="82702" y="69863"/>
                  </a:lnTo>
                  <a:lnTo>
                    <a:pt x="83513" y="68219"/>
                  </a:lnTo>
                  <a:lnTo>
                    <a:pt x="85945" y="61643"/>
                  </a:lnTo>
                  <a:lnTo>
                    <a:pt x="87567" y="58356"/>
                  </a:lnTo>
                  <a:lnTo>
                    <a:pt x="88378" y="55068"/>
                  </a:lnTo>
                  <a:lnTo>
                    <a:pt x="89189" y="55068"/>
                  </a:lnTo>
                  <a:lnTo>
                    <a:pt x="91621" y="55068"/>
                  </a:lnTo>
                  <a:lnTo>
                    <a:pt x="92432" y="56712"/>
                  </a:lnTo>
                  <a:lnTo>
                    <a:pt x="96486" y="49315"/>
                  </a:lnTo>
                  <a:lnTo>
                    <a:pt x="98918" y="46849"/>
                  </a:lnTo>
                  <a:lnTo>
                    <a:pt x="100540" y="44383"/>
                  </a:lnTo>
                  <a:lnTo>
                    <a:pt x="102162" y="38630"/>
                  </a:lnTo>
                  <a:lnTo>
                    <a:pt x="102162" y="32054"/>
                  </a:lnTo>
                  <a:lnTo>
                    <a:pt x="109459" y="36164"/>
                  </a:lnTo>
                  <a:lnTo>
                    <a:pt x="114324" y="38630"/>
                  </a:lnTo>
                  <a:lnTo>
                    <a:pt x="115945" y="38630"/>
                  </a:lnTo>
                  <a:lnTo>
                    <a:pt x="118378" y="36164"/>
                  </a:lnTo>
                  <a:lnTo>
                    <a:pt x="120000" y="35342"/>
                  </a:lnTo>
                  <a:lnTo>
                    <a:pt x="119189" y="35342"/>
                  </a:lnTo>
                  <a:lnTo>
                    <a:pt x="117567" y="29589"/>
                  </a:lnTo>
                  <a:lnTo>
                    <a:pt x="114324" y="25479"/>
                  </a:lnTo>
                  <a:lnTo>
                    <a:pt x="105405" y="23013"/>
                  </a:lnTo>
                  <a:lnTo>
                    <a:pt x="99729" y="25479"/>
                  </a:lnTo>
                  <a:lnTo>
                    <a:pt x="97297" y="25479"/>
                  </a:lnTo>
                  <a:lnTo>
                    <a:pt x="92432" y="28767"/>
                  </a:lnTo>
                  <a:lnTo>
                    <a:pt x="91621" y="27945"/>
                  </a:lnTo>
                  <a:lnTo>
                    <a:pt x="90810" y="27945"/>
                  </a:lnTo>
                  <a:lnTo>
                    <a:pt x="86756" y="32876"/>
                  </a:lnTo>
                  <a:lnTo>
                    <a:pt x="82702" y="32876"/>
                  </a:lnTo>
                  <a:lnTo>
                    <a:pt x="76216" y="41095"/>
                  </a:lnTo>
                  <a:lnTo>
                    <a:pt x="73783" y="41095"/>
                  </a:lnTo>
                  <a:lnTo>
                    <a:pt x="71351" y="27123"/>
                  </a:lnTo>
                  <a:lnTo>
                    <a:pt x="46216" y="32054"/>
                  </a:lnTo>
                  <a:lnTo>
                    <a:pt x="41351" y="0"/>
                  </a:lnTo>
                  <a:lnTo>
                    <a:pt x="38918" y="0"/>
                  </a:lnTo>
                  <a:lnTo>
                    <a:pt x="38108" y="2465"/>
                  </a:lnTo>
                  <a:lnTo>
                    <a:pt x="38918" y="4931"/>
                  </a:lnTo>
                  <a:lnTo>
                    <a:pt x="38918" y="5753"/>
                  </a:lnTo>
                  <a:lnTo>
                    <a:pt x="38918" y="12328"/>
                  </a:lnTo>
                  <a:lnTo>
                    <a:pt x="38918" y="15616"/>
                  </a:lnTo>
                  <a:lnTo>
                    <a:pt x="38108" y="18082"/>
                  </a:lnTo>
                  <a:lnTo>
                    <a:pt x="38108" y="23013"/>
                  </a:lnTo>
                  <a:lnTo>
                    <a:pt x="37297" y="29589"/>
                  </a:lnTo>
                  <a:lnTo>
                    <a:pt x="37297" y="32054"/>
                  </a:lnTo>
                  <a:lnTo>
                    <a:pt x="35675" y="36164"/>
                  </a:lnTo>
                  <a:lnTo>
                    <a:pt x="29189" y="41917"/>
                  </a:lnTo>
                  <a:lnTo>
                    <a:pt x="26756" y="45205"/>
                  </a:lnTo>
                  <a:lnTo>
                    <a:pt x="22702" y="45205"/>
                  </a:lnTo>
                  <a:lnTo>
                    <a:pt x="19459" y="50136"/>
                  </a:lnTo>
                  <a:lnTo>
                    <a:pt x="17027" y="53424"/>
                  </a:lnTo>
                  <a:lnTo>
                    <a:pt x="16216" y="61643"/>
                  </a:lnTo>
                  <a:lnTo>
                    <a:pt x="15405" y="62465"/>
                  </a:lnTo>
                  <a:lnTo>
                    <a:pt x="12162" y="59999"/>
                  </a:lnTo>
                  <a:lnTo>
                    <a:pt x="9729" y="62465"/>
                  </a:lnTo>
                  <a:lnTo>
                    <a:pt x="7297" y="71506"/>
                  </a:lnTo>
                  <a:lnTo>
                    <a:pt x="7297" y="74794"/>
                  </a:lnTo>
                  <a:lnTo>
                    <a:pt x="5675" y="77260"/>
                  </a:lnTo>
                  <a:lnTo>
                    <a:pt x="2432" y="80547"/>
                  </a:lnTo>
                  <a:lnTo>
                    <a:pt x="0" y="83013"/>
                  </a:lnTo>
                  <a:lnTo>
                    <a:pt x="2432" y="93698"/>
                  </a:lnTo>
                  <a:lnTo>
                    <a:pt x="4054" y="98630"/>
                  </a:lnTo>
                  <a:lnTo>
                    <a:pt x="8108" y="104383"/>
                  </a:lnTo>
                  <a:lnTo>
                    <a:pt x="12162" y="108493"/>
                  </a:lnTo>
                  <a:lnTo>
                    <a:pt x="15405" y="113424"/>
                  </a:lnTo>
                  <a:lnTo>
                    <a:pt x="16216" y="113424"/>
                  </a:lnTo>
                  <a:lnTo>
                    <a:pt x="17027" y="111780"/>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7" name="Shape 1425"/>
            <p:cNvSpPr/>
            <p:nvPr/>
          </p:nvSpPr>
          <p:spPr>
            <a:xfrm>
              <a:off x="3636943" y="3582231"/>
              <a:ext cx="707072" cy="365616"/>
            </a:xfrm>
            <a:custGeom>
              <a:avLst/>
              <a:gdLst/>
              <a:ahLst/>
              <a:cxnLst/>
              <a:rect l="0" t="0" r="0" b="0"/>
              <a:pathLst>
                <a:path w="120000" h="120000" extrusionOk="0">
                  <a:moveTo>
                    <a:pt x="102711" y="92459"/>
                  </a:moveTo>
                  <a:lnTo>
                    <a:pt x="105254" y="89508"/>
                  </a:lnTo>
                  <a:lnTo>
                    <a:pt x="106779" y="87540"/>
                  </a:lnTo>
                  <a:lnTo>
                    <a:pt x="108813" y="86557"/>
                  </a:lnTo>
                  <a:lnTo>
                    <a:pt x="110338" y="77704"/>
                  </a:lnTo>
                  <a:lnTo>
                    <a:pt x="111864" y="72786"/>
                  </a:lnTo>
                  <a:lnTo>
                    <a:pt x="117457" y="68852"/>
                  </a:lnTo>
                  <a:lnTo>
                    <a:pt x="119491" y="62950"/>
                  </a:lnTo>
                  <a:lnTo>
                    <a:pt x="120000" y="59016"/>
                  </a:lnTo>
                  <a:lnTo>
                    <a:pt x="117966" y="53114"/>
                  </a:lnTo>
                  <a:lnTo>
                    <a:pt x="115423" y="48196"/>
                  </a:lnTo>
                  <a:lnTo>
                    <a:pt x="112881" y="41311"/>
                  </a:lnTo>
                  <a:lnTo>
                    <a:pt x="111864" y="35409"/>
                  </a:lnTo>
                  <a:lnTo>
                    <a:pt x="110338" y="22622"/>
                  </a:lnTo>
                  <a:lnTo>
                    <a:pt x="110847" y="21639"/>
                  </a:lnTo>
                  <a:lnTo>
                    <a:pt x="109322" y="21639"/>
                  </a:lnTo>
                  <a:lnTo>
                    <a:pt x="107288" y="17704"/>
                  </a:lnTo>
                  <a:lnTo>
                    <a:pt x="105254" y="12786"/>
                  </a:lnTo>
                  <a:lnTo>
                    <a:pt x="103728" y="9836"/>
                  </a:lnTo>
                  <a:lnTo>
                    <a:pt x="103220" y="10819"/>
                  </a:lnTo>
                  <a:lnTo>
                    <a:pt x="102203" y="11803"/>
                  </a:lnTo>
                  <a:lnTo>
                    <a:pt x="101186" y="14754"/>
                  </a:lnTo>
                  <a:lnTo>
                    <a:pt x="100677" y="15737"/>
                  </a:lnTo>
                  <a:lnTo>
                    <a:pt x="97627" y="16721"/>
                  </a:lnTo>
                  <a:lnTo>
                    <a:pt x="95084" y="14754"/>
                  </a:lnTo>
                  <a:lnTo>
                    <a:pt x="93559" y="12786"/>
                  </a:lnTo>
                  <a:lnTo>
                    <a:pt x="93050" y="13770"/>
                  </a:lnTo>
                  <a:lnTo>
                    <a:pt x="92033" y="15737"/>
                  </a:lnTo>
                  <a:lnTo>
                    <a:pt x="92033" y="16721"/>
                  </a:lnTo>
                  <a:lnTo>
                    <a:pt x="90508" y="17704"/>
                  </a:lnTo>
                  <a:lnTo>
                    <a:pt x="89491" y="15737"/>
                  </a:lnTo>
                  <a:lnTo>
                    <a:pt x="88474" y="14754"/>
                  </a:lnTo>
                  <a:lnTo>
                    <a:pt x="86949" y="13770"/>
                  </a:lnTo>
                  <a:lnTo>
                    <a:pt x="84406" y="12786"/>
                  </a:lnTo>
                  <a:lnTo>
                    <a:pt x="83898" y="10819"/>
                  </a:lnTo>
                  <a:lnTo>
                    <a:pt x="82881" y="6885"/>
                  </a:lnTo>
                  <a:lnTo>
                    <a:pt x="80847" y="3934"/>
                  </a:lnTo>
                  <a:lnTo>
                    <a:pt x="78305" y="0"/>
                  </a:lnTo>
                  <a:lnTo>
                    <a:pt x="77796" y="983"/>
                  </a:lnTo>
                  <a:lnTo>
                    <a:pt x="75254" y="2950"/>
                  </a:lnTo>
                  <a:lnTo>
                    <a:pt x="72711" y="983"/>
                  </a:lnTo>
                  <a:lnTo>
                    <a:pt x="71694" y="1967"/>
                  </a:lnTo>
                  <a:lnTo>
                    <a:pt x="72203" y="5901"/>
                  </a:lnTo>
                  <a:lnTo>
                    <a:pt x="73220" y="6885"/>
                  </a:lnTo>
                  <a:lnTo>
                    <a:pt x="72711" y="8852"/>
                  </a:lnTo>
                  <a:lnTo>
                    <a:pt x="73220" y="14754"/>
                  </a:lnTo>
                  <a:lnTo>
                    <a:pt x="72203" y="16721"/>
                  </a:lnTo>
                  <a:lnTo>
                    <a:pt x="70169" y="16721"/>
                  </a:lnTo>
                  <a:lnTo>
                    <a:pt x="68135" y="18688"/>
                  </a:lnTo>
                  <a:lnTo>
                    <a:pt x="64067" y="19672"/>
                  </a:lnTo>
                  <a:lnTo>
                    <a:pt x="63559" y="20655"/>
                  </a:lnTo>
                  <a:lnTo>
                    <a:pt x="63559" y="22622"/>
                  </a:lnTo>
                  <a:lnTo>
                    <a:pt x="63050" y="24590"/>
                  </a:lnTo>
                  <a:lnTo>
                    <a:pt x="63050" y="28524"/>
                  </a:lnTo>
                  <a:lnTo>
                    <a:pt x="62033" y="32459"/>
                  </a:lnTo>
                  <a:lnTo>
                    <a:pt x="61016" y="36393"/>
                  </a:lnTo>
                  <a:lnTo>
                    <a:pt x="60000" y="38360"/>
                  </a:lnTo>
                  <a:lnTo>
                    <a:pt x="58474" y="38360"/>
                  </a:lnTo>
                  <a:lnTo>
                    <a:pt x="56949" y="43278"/>
                  </a:lnTo>
                  <a:lnTo>
                    <a:pt x="56949" y="46229"/>
                  </a:lnTo>
                  <a:lnTo>
                    <a:pt x="55932" y="50163"/>
                  </a:lnTo>
                  <a:lnTo>
                    <a:pt x="52881" y="51147"/>
                  </a:lnTo>
                  <a:lnTo>
                    <a:pt x="52372" y="50163"/>
                  </a:lnTo>
                  <a:lnTo>
                    <a:pt x="50847" y="47213"/>
                  </a:lnTo>
                  <a:lnTo>
                    <a:pt x="50338" y="43278"/>
                  </a:lnTo>
                  <a:lnTo>
                    <a:pt x="49322" y="43278"/>
                  </a:lnTo>
                  <a:lnTo>
                    <a:pt x="48813" y="47213"/>
                  </a:lnTo>
                  <a:lnTo>
                    <a:pt x="47288" y="50163"/>
                  </a:lnTo>
                  <a:lnTo>
                    <a:pt x="47288" y="54098"/>
                  </a:lnTo>
                  <a:lnTo>
                    <a:pt x="46779" y="57049"/>
                  </a:lnTo>
                  <a:lnTo>
                    <a:pt x="44745" y="56065"/>
                  </a:lnTo>
                  <a:lnTo>
                    <a:pt x="43728" y="54098"/>
                  </a:lnTo>
                  <a:lnTo>
                    <a:pt x="41694" y="54098"/>
                  </a:lnTo>
                  <a:lnTo>
                    <a:pt x="40677" y="55081"/>
                  </a:lnTo>
                  <a:lnTo>
                    <a:pt x="38644" y="56065"/>
                  </a:lnTo>
                  <a:lnTo>
                    <a:pt x="38644" y="60000"/>
                  </a:lnTo>
                  <a:lnTo>
                    <a:pt x="38135" y="60983"/>
                  </a:lnTo>
                  <a:lnTo>
                    <a:pt x="36101" y="59016"/>
                  </a:lnTo>
                  <a:lnTo>
                    <a:pt x="34576" y="56065"/>
                  </a:lnTo>
                  <a:lnTo>
                    <a:pt x="32033" y="56065"/>
                  </a:lnTo>
                  <a:lnTo>
                    <a:pt x="30508" y="56065"/>
                  </a:lnTo>
                  <a:lnTo>
                    <a:pt x="28983" y="60000"/>
                  </a:lnTo>
                  <a:lnTo>
                    <a:pt x="24915" y="60000"/>
                  </a:lnTo>
                  <a:lnTo>
                    <a:pt x="24915" y="64918"/>
                  </a:lnTo>
                  <a:lnTo>
                    <a:pt x="23389" y="64918"/>
                  </a:lnTo>
                  <a:lnTo>
                    <a:pt x="21864" y="65901"/>
                  </a:lnTo>
                  <a:lnTo>
                    <a:pt x="21864" y="69836"/>
                  </a:lnTo>
                  <a:lnTo>
                    <a:pt x="21864" y="70819"/>
                  </a:lnTo>
                  <a:lnTo>
                    <a:pt x="21864" y="73770"/>
                  </a:lnTo>
                  <a:lnTo>
                    <a:pt x="22372" y="76721"/>
                  </a:lnTo>
                  <a:lnTo>
                    <a:pt x="21355" y="77704"/>
                  </a:lnTo>
                  <a:lnTo>
                    <a:pt x="18305" y="79672"/>
                  </a:lnTo>
                  <a:lnTo>
                    <a:pt x="16779" y="81639"/>
                  </a:lnTo>
                  <a:lnTo>
                    <a:pt x="16779" y="86557"/>
                  </a:lnTo>
                  <a:lnTo>
                    <a:pt x="17796" y="91475"/>
                  </a:lnTo>
                  <a:lnTo>
                    <a:pt x="16779" y="92459"/>
                  </a:lnTo>
                  <a:lnTo>
                    <a:pt x="15254" y="92459"/>
                  </a:lnTo>
                  <a:lnTo>
                    <a:pt x="13728" y="92459"/>
                  </a:lnTo>
                  <a:lnTo>
                    <a:pt x="11694" y="89508"/>
                  </a:lnTo>
                  <a:lnTo>
                    <a:pt x="9661" y="87540"/>
                  </a:lnTo>
                  <a:lnTo>
                    <a:pt x="8644" y="88524"/>
                  </a:lnTo>
                  <a:lnTo>
                    <a:pt x="7118" y="91475"/>
                  </a:lnTo>
                  <a:lnTo>
                    <a:pt x="5593" y="92459"/>
                  </a:lnTo>
                  <a:lnTo>
                    <a:pt x="5084" y="95409"/>
                  </a:lnTo>
                  <a:lnTo>
                    <a:pt x="5084" y="98360"/>
                  </a:lnTo>
                  <a:lnTo>
                    <a:pt x="7118" y="100327"/>
                  </a:lnTo>
                  <a:lnTo>
                    <a:pt x="7118" y="102295"/>
                  </a:lnTo>
                  <a:lnTo>
                    <a:pt x="7118" y="105245"/>
                  </a:lnTo>
                  <a:lnTo>
                    <a:pt x="7118" y="110163"/>
                  </a:lnTo>
                  <a:lnTo>
                    <a:pt x="6101" y="113114"/>
                  </a:lnTo>
                  <a:lnTo>
                    <a:pt x="5084" y="114098"/>
                  </a:lnTo>
                  <a:lnTo>
                    <a:pt x="3559" y="114098"/>
                  </a:lnTo>
                  <a:lnTo>
                    <a:pt x="2542" y="115081"/>
                  </a:lnTo>
                  <a:lnTo>
                    <a:pt x="2542" y="115081"/>
                  </a:lnTo>
                  <a:lnTo>
                    <a:pt x="2033" y="115081"/>
                  </a:lnTo>
                  <a:lnTo>
                    <a:pt x="0" y="115081"/>
                  </a:lnTo>
                  <a:lnTo>
                    <a:pt x="0" y="116065"/>
                  </a:lnTo>
                  <a:lnTo>
                    <a:pt x="0" y="119016"/>
                  </a:lnTo>
                  <a:lnTo>
                    <a:pt x="0" y="120000"/>
                  </a:lnTo>
                  <a:lnTo>
                    <a:pt x="1016" y="119016"/>
                  </a:lnTo>
                  <a:lnTo>
                    <a:pt x="26440" y="118032"/>
                  </a:lnTo>
                  <a:lnTo>
                    <a:pt x="25423" y="109180"/>
                  </a:lnTo>
                  <a:lnTo>
                    <a:pt x="72711" y="103278"/>
                  </a:lnTo>
                  <a:lnTo>
                    <a:pt x="97627" y="98360"/>
                  </a:lnTo>
                  <a:lnTo>
                    <a:pt x="100677" y="95409"/>
                  </a:lnTo>
                  <a:lnTo>
                    <a:pt x="102711" y="92459"/>
                  </a:lnTo>
                  <a:close/>
                </a:path>
              </a:pathLst>
            </a:custGeom>
            <a:solidFill>
              <a:schemeClr val="tx1">
                <a:lumMod val="65000"/>
                <a:lumOff val="3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8" name="Shape 1426"/>
            <p:cNvSpPr/>
            <p:nvPr/>
          </p:nvSpPr>
          <p:spPr>
            <a:xfrm>
              <a:off x="3034730" y="3453367"/>
              <a:ext cx="644156" cy="560411"/>
            </a:xfrm>
            <a:custGeom>
              <a:avLst/>
              <a:gdLst/>
              <a:ahLst/>
              <a:cxnLst/>
              <a:rect l="0" t="0" r="0" b="0"/>
              <a:pathLst>
                <a:path w="120000" h="120000" extrusionOk="0">
                  <a:moveTo>
                    <a:pt x="112440" y="104796"/>
                  </a:moveTo>
                  <a:cubicBezTo>
                    <a:pt x="112440" y="103167"/>
                    <a:pt x="112440" y="103167"/>
                    <a:pt x="112440" y="103167"/>
                  </a:cubicBezTo>
                  <a:cubicBezTo>
                    <a:pt x="112440" y="102624"/>
                    <a:pt x="112440" y="102624"/>
                    <a:pt x="112440" y="102624"/>
                  </a:cubicBezTo>
                  <a:cubicBezTo>
                    <a:pt x="114330" y="102624"/>
                    <a:pt x="114330" y="102624"/>
                    <a:pt x="114330" y="102624"/>
                  </a:cubicBezTo>
                  <a:cubicBezTo>
                    <a:pt x="114803" y="102624"/>
                    <a:pt x="114803" y="102624"/>
                    <a:pt x="114803" y="102624"/>
                  </a:cubicBezTo>
                  <a:cubicBezTo>
                    <a:pt x="115275" y="102081"/>
                    <a:pt x="115275" y="102081"/>
                    <a:pt x="115275" y="102081"/>
                  </a:cubicBezTo>
                  <a:cubicBezTo>
                    <a:pt x="116220" y="101538"/>
                    <a:pt x="116220" y="101538"/>
                    <a:pt x="116220" y="101538"/>
                  </a:cubicBezTo>
                  <a:cubicBezTo>
                    <a:pt x="117637" y="101538"/>
                    <a:pt x="117637" y="101538"/>
                    <a:pt x="117637" y="101538"/>
                  </a:cubicBezTo>
                  <a:cubicBezTo>
                    <a:pt x="119055" y="100995"/>
                    <a:pt x="119055" y="100995"/>
                    <a:pt x="119055" y="100995"/>
                  </a:cubicBezTo>
                  <a:cubicBezTo>
                    <a:pt x="120000" y="99366"/>
                    <a:pt x="120000" y="99366"/>
                    <a:pt x="120000" y="99366"/>
                  </a:cubicBezTo>
                  <a:cubicBezTo>
                    <a:pt x="120000" y="96108"/>
                    <a:pt x="120000" y="96108"/>
                    <a:pt x="120000" y="96108"/>
                  </a:cubicBezTo>
                  <a:cubicBezTo>
                    <a:pt x="120000" y="93936"/>
                    <a:pt x="120000" y="93936"/>
                    <a:pt x="120000" y="93936"/>
                  </a:cubicBezTo>
                  <a:cubicBezTo>
                    <a:pt x="120000" y="92850"/>
                    <a:pt x="120000" y="92850"/>
                    <a:pt x="120000" y="92850"/>
                  </a:cubicBezTo>
                  <a:cubicBezTo>
                    <a:pt x="118110" y="91221"/>
                    <a:pt x="118110" y="91221"/>
                    <a:pt x="118110" y="91221"/>
                  </a:cubicBezTo>
                  <a:cubicBezTo>
                    <a:pt x="118110" y="89592"/>
                    <a:pt x="118110" y="89592"/>
                    <a:pt x="118110" y="89592"/>
                  </a:cubicBezTo>
                  <a:cubicBezTo>
                    <a:pt x="118582" y="87420"/>
                    <a:pt x="118582" y="87420"/>
                    <a:pt x="118582" y="87420"/>
                  </a:cubicBezTo>
                  <a:cubicBezTo>
                    <a:pt x="116220" y="87420"/>
                    <a:pt x="116220" y="87420"/>
                    <a:pt x="116220" y="87420"/>
                  </a:cubicBezTo>
                  <a:cubicBezTo>
                    <a:pt x="114803" y="90135"/>
                    <a:pt x="114803" y="90135"/>
                    <a:pt x="114803" y="90135"/>
                  </a:cubicBezTo>
                  <a:cubicBezTo>
                    <a:pt x="114803" y="87420"/>
                    <a:pt x="114803" y="87420"/>
                    <a:pt x="114803" y="87420"/>
                  </a:cubicBezTo>
                  <a:cubicBezTo>
                    <a:pt x="112440" y="84705"/>
                    <a:pt x="112440" y="84705"/>
                    <a:pt x="112440" y="84705"/>
                  </a:cubicBezTo>
                  <a:cubicBezTo>
                    <a:pt x="112913" y="82533"/>
                    <a:pt x="112913" y="82533"/>
                    <a:pt x="112913" y="82533"/>
                  </a:cubicBezTo>
                  <a:cubicBezTo>
                    <a:pt x="113385" y="79276"/>
                    <a:pt x="113385" y="79276"/>
                    <a:pt x="113385" y="79276"/>
                  </a:cubicBezTo>
                  <a:cubicBezTo>
                    <a:pt x="111496" y="73303"/>
                    <a:pt x="111496" y="73303"/>
                    <a:pt x="111496" y="73303"/>
                  </a:cubicBezTo>
                  <a:cubicBezTo>
                    <a:pt x="109606" y="71131"/>
                    <a:pt x="109606" y="71131"/>
                    <a:pt x="109606" y="71131"/>
                  </a:cubicBezTo>
                  <a:cubicBezTo>
                    <a:pt x="103464" y="66244"/>
                    <a:pt x="103464" y="66244"/>
                    <a:pt x="103464" y="66244"/>
                  </a:cubicBezTo>
                  <a:cubicBezTo>
                    <a:pt x="102047" y="67330"/>
                    <a:pt x="102047" y="67330"/>
                    <a:pt x="102047" y="67330"/>
                  </a:cubicBezTo>
                  <a:cubicBezTo>
                    <a:pt x="98267" y="64072"/>
                    <a:pt x="98267" y="64072"/>
                    <a:pt x="98267" y="64072"/>
                  </a:cubicBezTo>
                  <a:cubicBezTo>
                    <a:pt x="95433" y="60814"/>
                    <a:pt x="95433" y="60814"/>
                    <a:pt x="95433" y="60814"/>
                  </a:cubicBezTo>
                  <a:cubicBezTo>
                    <a:pt x="95433" y="57556"/>
                    <a:pt x="95433" y="57556"/>
                    <a:pt x="95433" y="57556"/>
                  </a:cubicBezTo>
                  <a:cubicBezTo>
                    <a:pt x="96377" y="54298"/>
                    <a:pt x="96377" y="54298"/>
                    <a:pt x="96377" y="54298"/>
                  </a:cubicBezTo>
                  <a:cubicBezTo>
                    <a:pt x="96850" y="52126"/>
                    <a:pt x="96850" y="52126"/>
                    <a:pt x="96850" y="52126"/>
                  </a:cubicBezTo>
                  <a:cubicBezTo>
                    <a:pt x="97322" y="49411"/>
                    <a:pt x="97322" y="49411"/>
                    <a:pt x="97322" y="49411"/>
                  </a:cubicBezTo>
                  <a:cubicBezTo>
                    <a:pt x="98740" y="45610"/>
                    <a:pt x="98740" y="45610"/>
                    <a:pt x="98740" y="45610"/>
                  </a:cubicBezTo>
                  <a:cubicBezTo>
                    <a:pt x="97322" y="43438"/>
                    <a:pt x="97322" y="43438"/>
                    <a:pt x="97322" y="43438"/>
                  </a:cubicBezTo>
                  <a:cubicBezTo>
                    <a:pt x="95433" y="41266"/>
                    <a:pt x="95433" y="41266"/>
                    <a:pt x="95433" y="41266"/>
                  </a:cubicBezTo>
                  <a:cubicBezTo>
                    <a:pt x="92598" y="41266"/>
                    <a:pt x="92598" y="41266"/>
                    <a:pt x="92598" y="41266"/>
                  </a:cubicBezTo>
                  <a:cubicBezTo>
                    <a:pt x="91181" y="42352"/>
                    <a:pt x="91181" y="42352"/>
                    <a:pt x="91181" y="42352"/>
                  </a:cubicBezTo>
                  <a:cubicBezTo>
                    <a:pt x="90236" y="43981"/>
                    <a:pt x="90236" y="43981"/>
                    <a:pt x="90236" y="43981"/>
                  </a:cubicBezTo>
                  <a:cubicBezTo>
                    <a:pt x="87874" y="41266"/>
                    <a:pt x="87874" y="41266"/>
                    <a:pt x="87874" y="41266"/>
                  </a:cubicBezTo>
                  <a:cubicBezTo>
                    <a:pt x="87874" y="36380"/>
                    <a:pt x="87874" y="36380"/>
                    <a:pt x="87874" y="36380"/>
                  </a:cubicBezTo>
                  <a:cubicBezTo>
                    <a:pt x="85511" y="32579"/>
                    <a:pt x="85511" y="32579"/>
                    <a:pt x="85511" y="32579"/>
                  </a:cubicBezTo>
                  <a:cubicBezTo>
                    <a:pt x="77007" y="24434"/>
                    <a:pt x="77007" y="24434"/>
                    <a:pt x="77007" y="24434"/>
                  </a:cubicBezTo>
                  <a:cubicBezTo>
                    <a:pt x="73700" y="17918"/>
                    <a:pt x="73700" y="17918"/>
                    <a:pt x="73700" y="17918"/>
                  </a:cubicBezTo>
                  <a:cubicBezTo>
                    <a:pt x="73700" y="11945"/>
                    <a:pt x="73700" y="11945"/>
                    <a:pt x="73700" y="11945"/>
                  </a:cubicBezTo>
                  <a:cubicBezTo>
                    <a:pt x="73700" y="5972"/>
                    <a:pt x="73700" y="5972"/>
                    <a:pt x="73700" y="5972"/>
                  </a:cubicBezTo>
                  <a:cubicBezTo>
                    <a:pt x="74645" y="5429"/>
                    <a:pt x="74645" y="5429"/>
                    <a:pt x="74645" y="5429"/>
                  </a:cubicBezTo>
                  <a:cubicBezTo>
                    <a:pt x="68976" y="0"/>
                    <a:pt x="68976" y="0"/>
                    <a:pt x="68976" y="0"/>
                  </a:cubicBezTo>
                  <a:cubicBezTo>
                    <a:pt x="0" y="1085"/>
                    <a:pt x="0" y="1085"/>
                    <a:pt x="0" y="1085"/>
                  </a:cubicBezTo>
                  <a:cubicBezTo>
                    <a:pt x="472" y="2171"/>
                    <a:pt x="472" y="2171"/>
                    <a:pt x="472" y="2171"/>
                  </a:cubicBezTo>
                  <a:cubicBezTo>
                    <a:pt x="1889" y="3257"/>
                    <a:pt x="1889" y="3257"/>
                    <a:pt x="1889" y="3257"/>
                  </a:cubicBezTo>
                  <a:cubicBezTo>
                    <a:pt x="2362" y="5972"/>
                    <a:pt x="2362" y="5972"/>
                    <a:pt x="2362" y="5972"/>
                  </a:cubicBezTo>
                  <a:cubicBezTo>
                    <a:pt x="1417" y="7058"/>
                    <a:pt x="1417" y="7058"/>
                    <a:pt x="1417" y="7058"/>
                  </a:cubicBezTo>
                  <a:cubicBezTo>
                    <a:pt x="2362" y="8687"/>
                    <a:pt x="2362" y="8687"/>
                    <a:pt x="2362" y="8687"/>
                  </a:cubicBezTo>
                  <a:cubicBezTo>
                    <a:pt x="2362" y="8687"/>
                    <a:pt x="1889" y="8687"/>
                    <a:pt x="2362" y="9230"/>
                  </a:cubicBezTo>
                  <a:cubicBezTo>
                    <a:pt x="2834" y="9773"/>
                    <a:pt x="5196" y="10316"/>
                    <a:pt x="5196" y="10316"/>
                  </a:cubicBezTo>
                  <a:cubicBezTo>
                    <a:pt x="5669" y="13574"/>
                    <a:pt x="5669" y="13574"/>
                    <a:pt x="5669" y="13574"/>
                  </a:cubicBezTo>
                  <a:cubicBezTo>
                    <a:pt x="6614" y="15746"/>
                    <a:pt x="6614" y="15746"/>
                    <a:pt x="6614" y="15746"/>
                  </a:cubicBezTo>
                  <a:cubicBezTo>
                    <a:pt x="6614" y="15746"/>
                    <a:pt x="6614" y="15746"/>
                    <a:pt x="6614" y="15746"/>
                  </a:cubicBezTo>
                  <a:cubicBezTo>
                    <a:pt x="8503" y="19004"/>
                    <a:pt x="8503" y="19004"/>
                    <a:pt x="8503" y="19004"/>
                  </a:cubicBezTo>
                  <a:cubicBezTo>
                    <a:pt x="9448" y="21176"/>
                    <a:pt x="9448" y="21176"/>
                    <a:pt x="9448" y="21176"/>
                  </a:cubicBezTo>
                  <a:cubicBezTo>
                    <a:pt x="13700" y="21176"/>
                    <a:pt x="13700" y="21176"/>
                    <a:pt x="13700" y="21176"/>
                  </a:cubicBezTo>
                  <a:cubicBezTo>
                    <a:pt x="14645" y="21176"/>
                    <a:pt x="14645" y="21176"/>
                    <a:pt x="14645" y="21176"/>
                  </a:cubicBezTo>
                  <a:cubicBezTo>
                    <a:pt x="14645" y="23891"/>
                    <a:pt x="14645" y="23891"/>
                    <a:pt x="14645" y="23891"/>
                  </a:cubicBezTo>
                  <a:cubicBezTo>
                    <a:pt x="13228" y="27149"/>
                    <a:pt x="13228" y="27149"/>
                    <a:pt x="13228" y="27149"/>
                  </a:cubicBezTo>
                  <a:cubicBezTo>
                    <a:pt x="11811" y="29864"/>
                    <a:pt x="11811" y="29864"/>
                    <a:pt x="11811" y="29864"/>
                  </a:cubicBezTo>
                  <a:cubicBezTo>
                    <a:pt x="14645" y="33122"/>
                    <a:pt x="14645" y="33122"/>
                    <a:pt x="14645" y="33122"/>
                  </a:cubicBezTo>
                  <a:cubicBezTo>
                    <a:pt x="15590" y="36380"/>
                    <a:pt x="15590" y="36380"/>
                    <a:pt x="15590" y="36380"/>
                  </a:cubicBezTo>
                  <a:cubicBezTo>
                    <a:pt x="17007" y="37466"/>
                    <a:pt x="17007" y="37466"/>
                    <a:pt x="17007" y="37466"/>
                  </a:cubicBezTo>
                  <a:cubicBezTo>
                    <a:pt x="19842" y="39095"/>
                    <a:pt x="19842" y="39095"/>
                    <a:pt x="19842" y="39095"/>
                  </a:cubicBezTo>
                  <a:cubicBezTo>
                    <a:pt x="19842" y="95565"/>
                    <a:pt x="19842" y="95565"/>
                    <a:pt x="19842" y="95565"/>
                  </a:cubicBezTo>
                  <a:cubicBezTo>
                    <a:pt x="19842" y="109140"/>
                    <a:pt x="19842" y="109140"/>
                    <a:pt x="19842" y="109140"/>
                  </a:cubicBezTo>
                  <a:cubicBezTo>
                    <a:pt x="101574" y="106968"/>
                    <a:pt x="101574" y="106968"/>
                    <a:pt x="101574" y="106968"/>
                  </a:cubicBezTo>
                  <a:cubicBezTo>
                    <a:pt x="102047" y="110226"/>
                    <a:pt x="102047" y="110226"/>
                    <a:pt x="102047" y="110226"/>
                  </a:cubicBezTo>
                  <a:cubicBezTo>
                    <a:pt x="96850" y="120000"/>
                    <a:pt x="96850" y="120000"/>
                    <a:pt x="96850" y="120000"/>
                  </a:cubicBezTo>
                  <a:cubicBezTo>
                    <a:pt x="110078" y="118914"/>
                    <a:pt x="110078" y="118914"/>
                    <a:pt x="110078" y="118914"/>
                  </a:cubicBezTo>
                  <a:cubicBezTo>
                    <a:pt x="110551" y="117285"/>
                    <a:pt x="110551" y="117285"/>
                    <a:pt x="110551" y="117285"/>
                  </a:cubicBezTo>
                  <a:cubicBezTo>
                    <a:pt x="111496" y="115656"/>
                    <a:pt x="111496" y="115656"/>
                    <a:pt x="111496" y="115656"/>
                  </a:cubicBezTo>
                  <a:cubicBezTo>
                    <a:pt x="111496" y="115656"/>
                    <a:pt x="112440" y="115113"/>
                    <a:pt x="111968" y="114570"/>
                  </a:cubicBezTo>
                  <a:cubicBezTo>
                    <a:pt x="111968" y="114027"/>
                    <a:pt x="111023" y="112398"/>
                    <a:pt x="111023" y="112398"/>
                  </a:cubicBezTo>
                  <a:cubicBezTo>
                    <a:pt x="110551" y="111855"/>
                    <a:pt x="110551" y="111855"/>
                    <a:pt x="110551" y="111855"/>
                  </a:cubicBezTo>
                  <a:cubicBezTo>
                    <a:pt x="111023" y="110769"/>
                    <a:pt x="111023" y="110769"/>
                    <a:pt x="111023" y="110769"/>
                  </a:cubicBezTo>
                  <a:cubicBezTo>
                    <a:pt x="111968" y="110226"/>
                    <a:pt x="111968" y="110226"/>
                    <a:pt x="111968" y="110226"/>
                  </a:cubicBezTo>
                  <a:cubicBezTo>
                    <a:pt x="112440" y="108597"/>
                    <a:pt x="112440" y="108597"/>
                    <a:pt x="112440" y="108597"/>
                  </a:cubicBezTo>
                  <a:cubicBezTo>
                    <a:pt x="112440" y="106968"/>
                    <a:pt x="112440" y="106968"/>
                    <a:pt x="112440" y="106968"/>
                  </a:cubicBezTo>
                  <a:cubicBezTo>
                    <a:pt x="112440" y="105339"/>
                    <a:pt x="112440" y="105339"/>
                    <a:pt x="112440" y="105339"/>
                  </a:cubicBezTo>
                  <a:lnTo>
                    <a:pt x="112440" y="104796"/>
                  </a:lnTo>
                  <a:close/>
                </a:path>
              </a:pathLst>
            </a:custGeom>
            <a:solidFill>
              <a:schemeClr val="bg1">
                <a:lumMod val="6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9" name="Shape 1427"/>
            <p:cNvSpPr/>
            <p:nvPr/>
          </p:nvSpPr>
          <p:spPr>
            <a:xfrm>
              <a:off x="2920879" y="2377493"/>
              <a:ext cx="623184" cy="725238"/>
            </a:xfrm>
            <a:custGeom>
              <a:avLst/>
              <a:gdLst/>
              <a:ahLst/>
              <a:cxnLst/>
              <a:rect l="0" t="0" r="0" b="0"/>
              <a:pathLst>
                <a:path w="120000" h="120000" extrusionOk="0">
                  <a:moveTo>
                    <a:pt x="73846" y="69917"/>
                  </a:moveTo>
                  <a:lnTo>
                    <a:pt x="80192" y="66942"/>
                  </a:lnTo>
                  <a:lnTo>
                    <a:pt x="80192" y="55041"/>
                  </a:lnTo>
                  <a:lnTo>
                    <a:pt x="83076" y="53057"/>
                  </a:lnTo>
                  <a:lnTo>
                    <a:pt x="92884" y="45123"/>
                  </a:lnTo>
                  <a:lnTo>
                    <a:pt x="97500" y="39669"/>
                  </a:lnTo>
                  <a:lnTo>
                    <a:pt x="106730" y="34214"/>
                  </a:lnTo>
                  <a:lnTo>
                    <a:pt x="120000" y="27272"/>
                  </a:lnTo>
                  <a:lnTo>
                    <a:pt x="115384" y="26280"/>
                  </a:lnTo>
                  <a:lnTo>
                    <a:pt x="105576" y="25785"/>
                  </a:lnTo>
                  <a:lnTo>
                    <a:pt x="97500" y="24297"/>
                  </a:lnTo>
                  <a:lnTo>
                    <a:pt x="95769" y="25785"/>
                  </a:lnTo>
                  <a:lnTo>
                    <a:pt x="93461" y="27272"/>
                  </a:lnTo>
                  <a:lnTo>
                    <a:pt x="88846" y="27272"/>
                  </a:lnTo>
                  <a:lnTo>
                    <a:pt x="87115" y="25289"/>
                  </a:lnTo>
                  <a:lnTo>
                    <a:pt x="84807" y="23801"/>
                  </a:lnTo>
                  <a:lnTo>
                    <a:pt x="78461" y="22314"/>
                  </a:lnTo>
                  <a:lnTo>
                    <a:pt x="76730" y="22314"/>
                  </a:lnTo>
                  <a:lnTo>
                    <a:pt x="74423" y="21322"/>
                  </a:lnTo>
                  <a:lnTo>
                    <a:pt x="73846" y="20826"/>
                  </a:lnTo>
                  <a:lnTo>
                    <a:pt x="68653" y="20330"/>
                  </a:lnTo>
                  <a:lnTo>
                    <a:pt x="65769" y="17851"/>
                  </a:lnTo>
                  <a:lnTo>
                    <a:pt x="69230" y="19338"/>
                  </a:lnTo>
                  <a:lnTo>
                    <a:pt x="70961" y="17851"/>
                  </a:lnTo>
                  <a:lnTo>
                    <a:pt x="68653" y="17355"/>
                  </a:lnTo>
                  <a:lnTo>
                    <a:pt x="65769" y="17355"/>
                  </a:lnTo>
                  <a:lnTo>
                    <a:pt x="62884" y="17355"/>
                  </a:lnTo>
                  <a:lnTo>
                    <a:pt x="60576" y="17355"/>
                  </a:lnTo>
                  <a:lnTo>
                    <a:pt x="57692" y="17355"/>
                  </a:lnTo>
                  <a:lnTo>
                    <a:pt x="55961" y="19338"/>
                  </a:lnTo>
                  <a:lnTo>
                    <a:pt x="53653" y="19338"/>
                  </a:lnTo>
                  <a:lnTo>
                    <a:pt x="50192" y="16859"/>
                  </a:lnTo>
                  <a:lnTo>
                    <a:pt x="48461" y="16859"/>
                  </a:lnTo>
                  <a:lnTo>
                    <a:pt x="46153" y="16859"/>
                  </a:lnTo>
                  <a:lnTo>
                    <a:pt x="42115" y="15867"/>
                  </a:lnTo>
                  <a:lnTo>
                    <a:pt x="39230" y="11900"/>
                  </a:lnTo>
                  <a:lnTo>
                    <a:pt x="39230" y="11900"/>
                  </a:lnTo>
                  <a:lnTo>
                    <a:pt x="38076" y="9917"/>
                  </a:lnTo>
                  <a:lnTo>
                    <a:pt x="35769" y="9917"/>
                  </a:lnTo>
                  <a:lnTo>
                    <a:pt x="33461" y="9917"/>
                  </a:lnTo>
                  <a:lnTo>
                    <a:pt x="31730" y="9917"/>
                  </a:lnTo>
                  <a:lnTo>
                    <a:pt x="31153" y="7933"/>
                  </a:lnTo>
                  <a:lnTo>
                    <a:pt x="32884" y="5950"/>
                  </a:lnTo>
                  <a:lnTo>
                    <a:pt x="33461" y="3966"/>
                  </a:lnTo>
                  <a:lnTo>
                    <a:pt x="35769" y="2479"/>
                  </a:lnTo>
                  <a:lnTo>
                    <a:pt x="34615" y="991"/>
                  </a:lnTo>
                  <a:lnTo>
                    <a:pt x="34615" y="991"/>
                  </a:lnTo>
                  <a:lnTo>
                    <a:pt x="32307" y="0"/>
                  </a:lnTo>
                  <a:lnTo>
                    <a:pt x="32307" y="4958"/>
                  </a:lnTo>
                  <a:lnTo>
                    <a:pt x="31153" y="5950"/>
                  </a:lnTo>
                  <a:lnTo>
                    <a:pt x="30000" y="7933"/>
                  </a:lnTo>
                  <a:lnTo>
                    <a:pt x="0" y="7933"/>
                  </a:lnTo>
                  <a:lnTo>
                    <a:pt x="576" y="9917"/>
                  </a:lnTo>
                  <a:lnTo>
                    <a:pt x="576" y="11404"/>
                  </a:lnTo>
                  <a:lnTo>
                    <a:pt x="576" y="11900"/>
                  </a:lnTo>
                  <a:lnTo>
                    <a:pt x="2307" y="12892"/>
                  </a:lnTo>
                  <a:lnTo>
                    <a:pt x="2307" y="14876"/>
                  </a:lnTo>
                  <a:lnTo>
                    <a:pt x="1730" y="15371"/>
                  </a:lnTo>
                  <a:lnTo>
                    <a:pt x="576" y="16363"/>
                  </a:lnTo>
                  <a:lnTo>
                    <a:pt x="576" y="16859"/>
                  </a:lnTo>
                  <a:lnTo>
                    <a:pt x="576" y="18842"/>
                  </a:lnTo>
                  <a:lnTo>
                    <a:pt x="1153" y="19834"/>
                  </a:lnTo>
                  <a:lnTo>
                    <a:pt x="1730" y="22314"/>
                  </a:lnTo>
                  <a:lnTo>
                    <a:pt x="576" y="25289"/>
                  </a:lnTo>
                  <a:lnTo>
                    <a:pt x="1730" y="27768"/>
                  </a:lnTo>
                  <a:lnTo>
                    <a:pt x="3461" y="31735"/>
                  </a:lnTo>
                  <a:lnTo>
                    <a:pt x="5192" y="34710"/>
                  </a:lnTo>
                  <a:lnTo>
                    <a:pt x="5192" y="38677"/>
                  </a:lnTo>
                  <a:lnTo>
                    <a:pt x="5769" y="45619"/>
                  </a:lnTo>
                  <a:lnTo>
                    <a:pt x="5769" y="51570"/>
                  </a:lnTo>
                  <a:lnTo>
                    <a:pt x="5769" y="55537"/>
                  </a:lnTo>
                  <a:lnTo>
                    <a:pt x="6923" y="56528"/>
                  </a:lnTo>
                  <a:lnTo>
                    <a:pt x="6923" y="57520"/>
                  </a:lnTo>
                  <a:lnTo>
                    <a:pt x="6923" y="60495"/>
                  </a:lnTo>
                  <a:lnTo>
                    <a:pt x="8653" y="61487"/>
                  </a:lnTo>
                  <a:lnTo>
                    <a:pt x="9807" y="62975"/>
                  </a:lnTo>
                  <a:lnTo>
                    <a:pt x="10384" y="65454"/>
                  </a:lnTo>
                  <a:lnTo>
                    <a:pt x="10384" y="67438"/>
                  </a:lnTo>
                  <a:lnTo>
                    <a:pt x="10384" y="69917"/>
                  </a:lnTo>
                  <a:lnTo>
                    <a:pt x="9230" y="70413"/>
                  </a:lnTo>
                  <a:lnTo>
                    <a:pt x="9230" y="70413"/>
                  </a:lnTo>
                  <a:lnTo>
                    <a:pt x="9807" y="71404"/>
                  </a:lnTo>
                  <a:lnTo>
                    <a:pt x="7500" y="72892"/>
                  </a:lnTo>
                  <a:lnTo>
                    <a:pt x="6346" y="74380"/>
                  </a:lnTo>
                  <a:lnTo>
                    <a:pt x="4615" y="75371"/>
                  </a:lnTo>
                  <a:lnTo>
                    <a:pt x="4615" y="76363"/>
                  </a:lnTo>
                  <a:lnTo>
                    <a:pt x="4615" y="77355"/>
                  </a:lnTo>
                  <a:lnTo>
                    <a:pt x="5192" y="78347"/>
                  </a:lnTo>
                  <a:lnTo>
                    <a:pt x="6923" y="79338"/>
                  </a:lnTo>
                  <a:lnTo>
                    <a:pt x="6923" y="80826"/>
                  </a:lnTo>
                  <a:lnTo>
                    <a:pt x="9807" y="81322"/>
                  </a:lnTo>
                  <a:lnTo>
                    <a:pt x="10384" y="82809"/>
                  </a:lnTo>
                  <a:lnTo>
                    <a:pt x="12115" y="83801"/>
                  </a:lnTo>
                  <a:lnTo>
                    <a:pt x="10384" y="120000"/>
                  </a:lnTo>
                  <a:lnTo>
                    <a:pt x="99230" y="118512"/>
                  </a:lnTo>
                  <a:lnTo>
                    <a:pt x="99807" y="115537"/>
                  </a:lnTo>
                  <a:lnTo>
                    <a:pt x="99230" y="112561"/>
                  </a:lnTo>
                  <a:lnTo>
                    <a:pt x="95769" y="109090"/>
                  </a:lnTo>
                  <a:lnTo>
                    <a:pt x="92307" y="107107"/>
                  </a:lnTo>
                  <a:lnTo>
                    <a:pt x="90576" y="105619"/>
                  </a:lnTo>
                  <a:lnTo>
                    <a:pt x="86538" y="101157"/>
                  </a:lnTo>
                  <a:lnTo>
                    <a:pt x="79615" y="97685"/>
                  </a:lnTo>
                  <a:lnTo>
                    <a:pt x="75000" y="95702"/>
                  </a:lnTo>
                  <a:lnTo>
                    <a:pt x="72115" y="93719"/>
                  </a:lnTo>
                  <a:lnTo>
                    <a:pt x="72692" y="86280"/>
                  </a:lnTo>
                  <a:lnTo>
                    <a:pt x="73846" y="78842"/>
                  </a:lnTo>
                  <a:lnTo>
                    <a:pt x="72692" y="78842"/>
                  </a:lnTo>
                  <a:lnTo>
                    <a:pt x="70384" y="76363"/>
                  </a:lnTo>
                  <a:lnTo>
                    <a:pt x="72692" y="71900"/>
                  </a:lnTo>
                  <a:lnTo>
                    <a:pt x="73846" y="69917"/>
                  </a:lnTo>
                  <a:close/>
                </a:path>
              </a:pathLst>
            </a:custGeom>
            <a:solidFill>
              <a:schemeClr val="bg1">
                <a:lumMod val="6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cxnSp>
          <p:nvCxnSpPr>
            <p:cNvPr id="70" name="Shape 1428"/>
            <p:cNvCxnSpPr/>
            <p:nvPr/>
          </p:nvCxnSpPr>
          <p:spPr>
            <a:xfrm>
              <a:off x="3346323" y="2722132"/>
              <a:ext cx="0" cy="0"/>
            </a:xfrm>
            <a:prstGeom prst="straightConnector1">
              <a:avLst/>
            </a:prstGeom>
            <a:solidFill>
              <a:schemeClr val="bg1">
                <a:lumMod val="85000"/>
              </a:schemeClr>
            </a:solidFill>
            <a:ln w="3175" cap="flat" cmpd="sng">
              <a:solidFill>
                <a:schemeClr val="bg1"/>
              </a:solidFill>
              <a:prstDash val="solid"/>
              <a:round/>
              <a:headEnd type="none" w="med" len="med"/>
              <a:tailEnd type="none" w="med" len="med"/>
            </a:ln>
          </p:spPr>
        </p:cxnSp>
        <p:cxnSp>
          <p:nvCxnSpPr>
            <p:cNvPr id="71" name="Shape 1429"/>
            <p:cNvCxnSpPr/>
            <p:nvPr/>
          </p:nvCxnSpPr>
          <p:spPr>
            <a:xfrm>
              <a:off x="3346323" y="2722132"/>
              <a:ext cx="0" cy="0"/>
            </a:xfrm>
            <a:prstGeom prst="straightConnector1">
              <a:avLst/>
            </a:prstGeom>
            <a:solidFill>
              <a:schemeClr val="bg1">
                <a:lumMod val="85000"/>
              </a:schemeClr>
            </a:solidFill>
            <a:ln w="3175" cap="flat" cmpd="sng">
              <a:solidFill>
                <a:schemeClr val="bg1"/>
              </a:solidFill>
              <a:prstDash val="solid"/>
              <a:miter/>
              <a:headEnd type="none" w="med" len="med"/>
              <a:tailEnd type="none" w="med" len="med"/>
            </a:ln>
          </p:spPr>
        </p:cxnSp>
        <p:sp>
          <p:nvSpPr>
            <p:cNvPr id="72" name="Shape 1430"/>
            <p:cNvSpPr/>
            <p:nvPr/>
          </p:nvSpPr>
          <p:spPr>
            <a:xfrm>
              <a:off x="3493131" y="2590269"/>
              <a:ext cx="728046" cy="686281"/>
            </a:xfrm>
            <a:custGeom>
              <a:avLst/>
              <a:gdLst/>
              <a:ahLst/>
              <a:cxnLst/>
              <a:rect l="0" t="0" r="0" b="0"/>
              <a:pathLst>
                <a:path w="120000" h="120000" extrusionOk="0">
                  <a:moveTo>
                    <a:pt x="0" y="22666"/>
                  </a:moveTo>
                  <a:cubicBezTo>
                    <a:pt x="836" y="21777"/>
                    <a:pt x="836" y="21777"/>
                    <a:pt x="836" y="21777"/>
                  </a:cubicBezTo>
                  <a:cubicBezTo>
                    <a:pt x="2508" y="21777"/>
                    <a:pt x="2508" y="21777"/>
                    <a:pt x="2508" y="21777"/>
                  </a:cubicBezTo>
                  <a:cubicBezTo>
                    <a:pt x="4599" y="20444"/>
                    <a:pt x="4599" y="20444"/>
                    <a:pt x="4599" y="20444"/>
                  </a:cubicBezTo>
                  <a:cubicBezTo>
                    <a:pt x="5017" y="19555"/>
                    <a:pt x="5017" y="19555"/>
                    <a:pt x="5017" y="19555"/>
                  </a:cubicBezTo>
                  <a:cubicBezTo>
                    <a:pt x="5853" y="17777"/>
                    <a:pt x="5853" y="17777"/>
                    <a:pt x="5853" y="17777"/>
                  </a:cubicBezTo>
                  <a:cubicBezTo>
                    <a:pt x="7108" y="16444"/>
                    <a:pt x="7108" y="16444"/>
                    <a:pt x="7108" y="16444"/>
                  </a:cubicBezTo>
                  <a:cubicBezTo>
                    <a:pt x="8362" y="16000"/>
                    <a:pt x="8362" y="16000"/>
                    <a:pt x="8362" y="16000"/>
                  </a:cubicBezTo>
                  <a:cubicBezTo>
                    <a:pt x="9616" y="16000"/>
                    <a:pt x="9616" y="16000"/>
                    <a:pt x="9616" y="16000"/>
                  </a:cubicBezTo>
                  <a:cubicBezTo>
                    <a:pt x="12125" y="16000"/>
                    <a:pt x="12125" y="16000"/>
                    <a:pt x="12125" y="16000"/>
                  </a:cubicBezTo>
                  <a:cubicBezTo>
                    <a:pt x="13379" y="15111"/>
                    <a:pt x="13379" y="15111"/>
                    <a:pt x="13379" y="15111"/>
                  </a:cubicBezTo>
                  <a:cubicBezTo>
                    <a:pt x="17560" y="12000"/>
                    <a:pt x="17560" y="12000"/>
                    <a:pt x="17560" y="12000"/>
                  </a:cubicBezTo>
                  <a:cubicBezTo>
                    <a:pt x="18815" y="11555"/>
                    <a:pt x="18815" y="11555"/>
                    <a:pt x="18815" y="11555"/>
                  </a:cubicBezTo>
                  <a:cubicBezTo>
                    <a:pt x="20487" y="9777"/>
                    <a:pt x="20487" y="9777"/>
                    <a:pt x="20487" y="9777"/>
                  </a:cubicBezTo>
                  <a:cubicBezTo>
                    <a:pt x="21742" y="7555"/>
                    <a:pt x="21742" y="7555"/>
                    <a:pt x="21742" y="7555"/>
                  </a:cubicBezTo>
                  <a:cubicBezTo>
                    <a:pt x="23414" y="6222"/>
                    <a:pt x="23414" y="6222"/>
                    <a:pt x="23414" y="6222"/>
                  </a:cubicBezTo>
                  <a:cubicBezTo>
                    <a:pt x="25505" y="4000"/>
                    <a:pt x="25505" y="4000"/>
                    <a:pt x="25505" y="4000"/>
                  </a:cubicBezTo>
                  <a:cubicBezTo>
                    <a:pt x="27177" y="1777"/>
                    <a:pt x="27177" y="1777"/>
                    <a:pt x="27177" y="1777"/>
                  </a:cubicBezTo>
                  <a:cubicBezTo>
                    <a:pt x="29268" y="444"/>
                    <a:pt x="29268" y="444"/>
                    <a:pt x="29268" y="444"/>
                  </a:cubicBezTo>
                  <a:cubicBezTo>
                    <a:pt x="32195" y="0"/>
                    <a:pt x="32195" y="0"/>
                    <a:pt x="32195" y="0"/>
                  </a:cubicBezTo>
                  <a:cubicBezTo>
                    <a:pt x="33449" y="0"/>
                    <a:pt x="33449" y="0"/>
                    <a:pt x="33449" y="0"/>
                  </a:cubicBezTo>
                  <a:cubicBezTo>
                    <a:pt x="35540" y="888"/>
                    <a:pt x="35540" y="888"/>
                    <a:pt x="35540" y="888"/>
                  </a:cubicBezTo>
                  <a:cubicBezTo>
                    <a:pt x="34703" y="1333"/>
                    <a:pt x="34703" y="1333"/>
                    <a:pt x="34703" y="1333"/>
                  </a:cubicBezTo>
                  <a:cubicBezTo>
                    <a:pt x="33031" y="2222"/>
                    <a:pt x="33031" y="2222"/>
                    <a:pt x="33031" y="2222"/>
                  </a:cubicBezTo>
                  <a:cubicBezTo>
                    <a:pt x="31358" y="2666"/>
                    <a:pt x="31358" y="2666"/>
                    <a:pt x="31358" y="2666"/>
                  </a:cubicBezTo>
                  <a:cubicBezTo>
                    <a:pt x="31777" y="3555"/>
                    <a:pt x="31777" y="3555"/>
                    <a:pt x="31777" y="3555"/>
                  </a:cubicBezTo>
                  <a:cubicBezTo>
                    <a:pt x="29268" y="6222"/>
                    <a:pt x="29268" y="6222"/>
                    <a:pt x="29268" y="6222"/>
                  </a:cubicBezTo>
                  <a:cubicBezTo>
                    <a:pt x="29268" y="6222"/>
                    <a:pt x="28432" y="6222"/>
                    <a:pt x="28432" y="6666"/>
                  </a:cubicBezTo>
                  <a:cubicBezTo>
                    <a:pt x="28432" y="7111"/>
                    <a:pt x="27177" y="10222"/>
                    <a:pt x="27177" y="10222"/>
                  </a:cubicBezTo>
                  <a:cubicBezTo>
                    <a:pt x="27177" y="8444"/>
                    <a:pt x="27177" y="8444"/>
                    <a:pt x="27177" y="8444"/>
                  </a:cubicBezTo>
                  <a:cubicBezTo>
                    <a:pt x="26341" y="7555"/>
                    <a:pt x="26341" y="7555"/>
                    <a:pt x="26341" y="7555"/>
                  </a:cubicBezTo>
                  <a:cubicBezTo>
                    <a:pt x="25923" y="12000"/>
                    <a:pt x="25923" y="12000"/>
                    <a:pt x="25923" y="12000"/>
                  </a:cubicBezTo>
                  <a:cubicBezTo>
                    <a:pt x="25923" y="14666"/>
                    <a:pt x="25923" y="14666"/>
                    <a:pt x="25923" y="14666"/>
                  </a:cubicBezTo>
                  <a:cubicBezTo>
                    <a:pt x="27177" y="13777"/>
                    <a:pt x="27177" y="13777"/>
                    <a:pt x="27177" y="13777"/>
                  </a:cubicBezTo>
                  <a:cubicBezTo>
                    <a:pt x="28013" y="12888"/>
                    <a:pt x="28013" y="12888"/>
                    <a:pt x="28013" y="12888"/>
                  </a:cubicBezTo>
                  <a:cubicBezTo>
                    <a:pt x="28432" y="12888"/>
                    <a:pt x="28432" y="12888"/>
                    <a:pt x="28432" y="12888"/>
                  </a:cubicBezTo>
                  <a:cubicBezTo>
                    <a:pt x="28850" y="13777"/>
                    <a:pt x="28850" y="13777"/>
                    <a:pt x="28850" y="13777"/>
                  </a:cubicBezTo>
                  <a:cubicBezTo>
                    <a:pt x="30104" y="13777"/>
                    <a:pt x="30104" y="13777"/>
                    <a:pt x="30104" y="13777"/>
                  </a:cubicBezTo>
                  <a:cubicBezTo>
                    <a:pt x="30940" y="13333"/>
                    <a:pt x="30940" y="13333"/>
                    <a:pt x="30940" y="13333"/>
                  </a:cubicBezTo>
                  <a:cubicBezTo>
                    <a:pt x="32195" y="12444"/>
                    <a:pt x="32195" y="12444"/>
                    <a:pt x="32195" y="12444"/>
                  </a:cubicBezTo>
                  <a:cubicBezTo>
                    <a:pt x="34285" y="12888"/>
                    <a:pt x="34285" y="12888"/>
                    <a:pt x="34285" y="12888"/>
                  </a:cubicBezTo>
                  <a:cubicBezTo>
                    <a:pt x="38466" y="15111"/>
                    <a:pt x="38466" y="15111"/>
                    <a:pt x="38466" y="15111"/>
                  </a:cubicBezTo>
                  <a:cubicBezTo>
                    <a:pt x="40975" y="18222"/>
                    <a:pt x="40975" y="18222"/>
                    <a:pt x="40975" y="18222"/>
                  </a:cubicBezTo>
                  <a:cubicBezTo>
                    <a:pt x="42648" y="19555"/>
                    <a:pt x="42648" y="19555"/>
                    <a:pt x="42648" y="19555"/>
                  </a:cubicBezTo>
                  <a:cubicBezTo>
                    <a:pt x="46411" y="20000"/>
                    <a:pt x="46411" y="20000"/>
                    <a:pt x="46411" y="20000"/>
                  </a:cubicBezTo>
                  <a:cubicBezTo>
                    <a:pt x="47665" y="19555"/>
                    <a:pt x="47665" y="19555"/>
                    <a:pt x="47665" y="19555"/>
                  </a:cubicBezTo>
                  <a:cubicBezTo>
                    <a:pt x="50592" y="20444"/>
                    <a:pt x="50592" y="20444"/>
                    <a:pt x="50592" y="20444"/>
                  </a:cubicBezTo>
                  <a:cubicBezTo>
                    <a:pt x="53101" y="21333"/>
                    <a:pt x="53101" y="21333"/>
                    <a:pt x="53101" y="21333"/>
                  </a:cubicBezTo>
                  <a:cubicBezTo>
                    <a:pt x="54355" y="19555"/>
                    <a:pt x="54355" y="19555"/>
                    <a:pt x="54355" y="19555"/>
                  </a:cubicBezTo>
                  <a:cubicBezTo>
                    <a:pt x="56445" y="17333"/>
                    <a:pt x="56445" y="17333"/>
                    <a:pt x="56445" y="17333"/>
                  </a:cubicBezTo>
                  <a:cubicBezTo>
                    <a:pt x="58118" y="15555"/>
                    <a:pt x="58118" y="15555"/>
                    <a:pt x="58118" y="15555"/>
                  </a:cubicBezTo>
                  <a:cubicBezTo>
                    <a:pt x="61881" y="14666"/>
                    <a:pt x="61881" y="14666"/>
                    <a:pt x="61881" y="14666"/>
                  </a:cubicBezTo>
                  <a:cubicBezTo>
                    <a:pt x="64390" y="13777"/>
                    <a:pt x="64390" y="13777"/>
                    <a:pt x="64390" y="13777"/>
                  </a:cubicBezTo>
                  <a:cubicBezTo>
                    <a:pt x="66898" y="13777"/>
                    <a:pt x="66898" y="13777"/>
                    <a:pt x="66898" y="13777"/>
                  </a:cubicBezTo>
                  <a:cubicBezTo>
                    <a:pt x="70662" y="12444"/>
                    <a:pt x="70662" y="12444"/>
                    <a:pt x="70662" y="12444"/>
                  </a:cubicBezTo>
                  <a:cubicBezTo>
                    <a:pt x="73170" y="11555"/>
                    <a:pt x="73170" y="11555"/>
                    <a:pt x="73170" y="11555"/>
                  </a:cubicBezTo>
                  <a:cubicBezTo>
                    <a:pt x="74425" y="12444"/>
                    <a:pt x="74425" y="12444"/>
                    <a:pt x="74425" y="12444"/>
                  </a:cubicBezTo>
                  <a:cubicBezTo>
                    <a:pt x="75261" y="16000"/>
                    <a:pt x="75261" y="16000"/>
                    <a:pt x="75261" y="16000"/>
                  </a:cubicBezTo>
                  <a:cubicBezTo>
                    <a:pt x="79860" y="16888"/>
                    <a:pt x="79860" y="16888"/>
                    <a:pt x="79860" y="16888"/>
                  </a:cubicBezTo>
                  <a:cubicBezTo>
                    <a:pt x="82787" y="16888"/>
                    <a:pt x="82787" y="16888"/>
                    <a:pt x="82787" y="16888"/>
                  </a:cubicBezTo>
                  <a:cubicBezTo>
                    <a:pt x="84878" y="17333"/>
                    <a:pt x="84878" y="17333"/>
                    <a:pt x="84878" y="17333"/>
                  </a:cubicBezTo>
                  <a:cubicBezTo>
                    <a:pt x="86550" y="19555"/>
                    <a:pt x="86550" y="19555"/>
                    <a:pt x="86550" y="19555"/>
                  </a:cubicBezTo>
                  <a:cubicBezTo>
                    <a:pt x="89059" y="22666"/>
                    <a:pt x="89059" y="22666"/>
                    <a:pt x="89059" y="22666"/>
                  </a:cubicBezTo>
                  <a:cubicBezTo>
                    <a:pt x="89895" y="23555"/>
                    <a:pt x="89895" y="23555"/>
                    <a:pt x="89895" y="23555"/>
                  </a:cubicBezTo>
                  <a:cubicBezTo>
                    <a:pt x="89895" y="23555"/>
                    <a:pt x="90313" y="24000"/>
                    <a:pt x="90731" y="24444"/>
                  </a:cubicBezTo>
                  <a:cubicBezTo>
                    <a:pt x="91149" y="24888"/>
                    <a:pt x="91567" y="25777"/>
                    <a:pt x="91567" y="25777"/>
                  </a:cubicBezTo>
                  <a:cubicBezTo>
                    <a:pt x="93658" y="26222"/>
                    <a:pt x="93658" y="26222"/>
                    <a:pt x="93658" y="26222"/>
                  </a:cubicBezTo>
                  <a:cubicBezTo>
                    <a:pt x="93658" y="26222"/>
                    <a:pt x="94494" y="25333"/>
                    <a:pt x="94494" y="25333"/>
                  </a:cubicBezTo>
                  <a:cubicBezTo>
                    <a:pt x="94494" y="24888"/>
                    <a:pt x="96167" y="24000"/>
                    <a:pt x="96167" y="24000"/>
                  </a:cubicBezTo>
                  <a:cubicBezTo>
                    <a:pt x="97003" y="24888"/>
                    <a:pt x="97003" y="24888"/>
                    <a:pt x="97003" y="24888"/>
                  </a:cubicBezTo>
                  <a:cubicBezTo>
                    <a:pt x="97003" y="24888"/>
                    <a:pt x="97839" y="25333"/>
                    <a:pt x="97003" y="25777"/>
                  </a:cubicBezTo>
                  <a:cubicBezTo>
                    <a:pt x="96585" y="25777"/>
                    <a:pt x="96167" y="26666"/>
                    <a:pt x="95749" y="26666"/>
                  </a:cubicBezTo>
                  <a:cubicBezTo>
                    <a:pt x="94912" y="26666"/>
                    <a:pt x="94076" y="26666"/>
                    <a:pt x="94076" y="26666"/>
                  </a:cubicBezTo>
                  <a:cubicBezTo>
                    <a:pt x="92404" y="26666"/>
                    <a:pt x="92404" y="26666"/>
                    <a:pt x="92404" y="26666"/>
                  </a:cubicBezTo>
                  <a:cubicBezTo>
                    <a:pt x="91567" y="27555"/>
                    <a:pt x="91567" y="27555"/>
                    <a:pt x="91567" y="27555"/>
                  </a:cubicBezTo>
                  <a:cubicBezTo>
                    <a:pt x="86968" y="27555"/>
                    <a:pt x="86968" y="27555"/>
                    <a:pt x="86968" y="27555"/>
                  </a:cubicBezTo>
                  <a:cubicBezTo>
                    <a:pt x="85714" y="28000"/>
                    <a:pt x="85714" y="28000"/>
                    <a:pt x="85714" y="28000"/>
                  </a:cubicBezTo>
                  <a:cubicBezTo>
                    <a:pt x="84041" y="27111"/>
                    <a:pt x="84041" y="27111"/>
                    <a:pt x="84041" y="27111"/>
                  </a:cubicBezTo>
                  <a:cubicBezTo>
                    <a:pt x="82369" y="26222"/>
                    <a:pt x="82369" y="26222"/>
                    <a:pt x="82369" y="26222"/>
                  </a:cubicBezTo>
                  <a:cubicBezTo>
                    <a:pt x="80696" y="28444"/>
                    <a:pt x="80696" y="28444"/>
                    <a:pt x="80696" y="28444"/>
                  </a:cubicBezTo>
                  <a:cubicBezTo>
                    <a:pt x="81114" y="29777"/>
                    <a:pt x="81114" y="29777"/>
                    <a:pt x="81114" y="29777"/>
                  </a:cubicBezTo>
                  <a:cubicBezTo>
                    <a:pt x="81114" y="30666"/>
                    <a:pt x="81114" y="30666"/>
                    <a:pt x="81114" y="30666"/>
                  </a:cubicBezTo>
                  <a:cubicBezTo>
                    <a:pt x="81114" y="30666"/>
                    <a:pt x="81114" y="31555"/>
                    <a:pt x="81533" y="31555"/>
                  </a:cubicBezTo>
                  <a:cubicBezTo>
                    <a:pt x="81533" y="31555"/>
                    <a:pt x="81951" y="32000"/>
                    <a:pt x="81951" y="32000"/>
                  </a:cubicBezTo>
                  <a:cubicBezTo>
                    <a:pt x="84041" y="32888"/>
                    <a:pt x="84041" y="32888"/>
                    <a:pt x="84041" y="32888"/>
                  </a:cubicBezTo>
                  <a:cubicBezTo>
                    <a:pt x="84878" y="32000"/>
                    <a:pt x="84878" y="32000"/>
                    <a:pt x="84878" y="32000"/>
                  </a:cubicBezTo>
                  <a:cubicBezTo>
                    <a:pt x="84878" y="32000"/>
                    <a:pt x="83623" y="31111"/>
                    <a:pt x="84041" y="31111"/>
                  </a:cubicBezTo>
                  <a:cubicBezTo>
                    <a:pt x="84459" y="31111"/>
                    <a:pt x="86132" y="32000"/>
                    <a:pt x="86132" y="32000"/>
                  </a:cubicBezTo>
                  <a:cubicBezTo>
                    <a:pt x="86132" y="32000"/>
                    <a:pt x="85714" y="32888"/>
                    <a:pt x="85714" y="32888"/>
                  </a:cubicBezTo>
                  <a:cubicBezTo>
                    <a:pt x="85296" y="33333"/>
                    <a:pt x="85296" y="33333"/>
                    <a:pt x="85296" y="33333"/>
                  </a:cubicBezTo>
                  <a:cubicBezTo>
                    <a:pt x="85714" y="33777"/>
                    <a:pt x="87804" y="34222"/>
                    <a:pt x="87804" y="34222"/>
                  </a:cubicBezTo>
                  <a:cubicBezTo>
                    <a:pt x="88222" y="34222"/>
                    <a:pt x="89477" y="35111"/>
                    <a:pt x="89477" y="35111"/>
                  </a:cubicBezTo>
                  <a:cubicBezTo>
                    <a:pt x="91567" y="36444"/>
                    <a:pt x="91567" y="36444"/>
                    <a:pt x="91567" y="36444"/>
                  </a:cubicBezTo>
                  <a:cubicBezTo>
                    <a:pt x="94494" y="37777"/>
                    <a:pt x="94494" y="37777"/>
                    <a:pt x="94494" y="37777"/>
                  </a:cubicBezTo>
                  <a:cubicBezTo>
                    <a:pt x="97839" y="39111"/>
                    <a:pt x="97839" y="39111"/>
                    <a:pt x="97839" y="39111"/>
                  </a:cubicBezTo>
                  <a:cubicBezTo>
                    <a:pt x="101184" y="42666"/>
                    <a:pt x="101184" y="42666"/>
                    <a:pt x="101184" y="42666"/>
                  </a:cubicBezTo>
                  <a:cubicBezTo>
                    <a:pt x="102857" y="44888"/>
                    <a:pt x="102857" y="44888"/>
                    <a:pt x="102857" y="44888"/>
                  </a:cubicBezTo>
                  <a:cubicBezTo>
                    <a:pt x="102020" y="45777"/>
                    <a:pt x="102020" y="45777"/>
                    <a:pt x="102020" y="45777"/>
                  </a:cubicBezTo>
                  <a:cubicBezTo>
                    <a:pt x="102020" y="45777"/>
                    <a:pt x="101602" y="45777"/>
                    <a:pt x="101602" y="46222"/>
                  </a:cubicBezTo>
                  <a:cubicBezTo>
                    <a:pt x="102020" y="46666"/>
                    <a:pt x="102857" y="48444"/>
                    <a:pt x="102857" y="48444"/>
                  </a:cubicBezTo>
                  <a:cubicBezTo>
                    <a:pt x="102439" y="48888"/>
                    <a:pt x="103275" y="50222"/>
                    <a:pt x="103275" y="50222"/>
                  </a:cubicBezTo>
                  <a:cubicBezTo>
                    <a:pt x="104111" y="55111"/>
                    <a:pt x="104111" y="55111"/>
                    <a:pt x="104111" y="55111"/>
                  </a:cubicBezTo>
                  <a:cubicBezTo>
                    <a:pt x="104529" y="57777"/>
                    <a:pt x="104529" y="57777"/>
                    <a:pt x="104529" y="57777"/>
                  </a:cubicBezTo>
                  <a:cubicBezTo>
                    <a:pt x="104111" y="60444"/>
                    <a:pt x="104111" y="60444"/>
                    <a:pt x="104111" y="60444"/>
                  </a:cubicBezTo>
                  <a:cubicBezTo>
                    <a:pt x="102439" y="62666"/>
                    <a:pt x="102439" y="62666"/>
                    <a:pt x="102439" y="62666"/>
                  </a:cubicBezTo>
                  <a:cubicBezTo>
                    <a:pt x="101184" y="65333"/>
                    <a:pt x="101184" y="65333"/>
                    <a:pt x="101184" y="65333"/>
                  </a:cubicBezTo>
                  <a:cubicBezTo>
                    <a:pt x="101184" y="65333"/>
                    <a:pt x="100348" y="67111"/>
                    <a:pt x="99930" y="67555"/>
                  </a:cubicBezTo>
                  <a:cubicBezTo>
                    <a:pt x="99930" y="67555"/>
                    <a:pt x="98257" y="68888"/>
                    <a:pt x="98257" y="69333"/>
                  </a:cubicBezTo>
                  <a:cubicBezTo>
                    <a:pt x="98257" y="69333"/>
                    <a:pt x="97421" y="71111"/>
                    <a:pt x="97421" y="71111"/>
                  </a:cubicBezTo>
                  <a:cubicBezTo>
                    <a:pt x="97421" y="74666"/>
                    <a:pt x="97421" y="74666"/>
                    <a:pt x="97421" y="74666"/>
                  </a:cubicBezTo>
                  <a:cubicBezTo>
                    <a:pt x="98257" y="75555"/>
                    <a:pt x="98257" y="75555"/>
                    <a:pt x="98257" y="75555"/>
                  </a:cubicBezTo>
                  <a:cubicBezTo>
                    <a:pt x="100348" y="76444"/>
                    <a:pt x="100348" y="76444"/>
                    <a:pt x="100348" y="76444"/>
                  </a:cubicBezTo>
                  <a:cubicBezTo>
                    <a:pt x="101184" y="75555"/>
                    <a:pt x="101184" y="75555"/>
                    <a:pt x="101184" y="75555"/>
                  </a:cubicBezTo>
                  <a:cubicBezTo>
                    <a:pt x="101184" y="75555"/>
                    <a:pt x="102020" y="75111"/>
                    <a:pt x="102020" y="74666"/>
                  </a:cubicBezTo>
                  <a:cubicBezTo>
                    <a:pt x="102439" y="74666"/>
                    <a:pt x="102857" y="73777"/>
                    <a:pt x="102857" y="73777"/>
                  </a:cubicBezTo>
                  <a:cubicBezTo>
                    <a:pt x="102857" y="73777"/>
                    <a:pt x="104111" y="72888"/>
                    <a:pt x="104111" y="72888"/>
                  </a:cubicBezTo>
                  <a:cubicBezTo>
                    <a:pt x="104111" y="72888"/>
                    <a:pt x="104111" y="71555"/>
                    <a:pt x="104111" y="71555"/>
                  </a:cubicBezTo>
                  <a:cubicBezTo>
                    <a:pt x="104111" y="71555"/>
                    <a:pt x="104529" y="69777"/>
                    <a:pt x="104529" y="69777"/>
                  </a:cubicBezTo>
                  <a:cubicBezTo>
                    <a:pt x="104529" y="69777"/>
                    <a:pt x="105365" y="69333"/>
                    <a:pt x="105365" y="69333"/>
                  </a:cubicBezTo>
                  <a:cubicBezTo>
                    <a:pt x="105365" y="68888"/>
                    <a:pt x="106620" y="68000"/>
                    <a:pt x="106620" y="68000"/>
                  </a:cubicBezTo>
                  <a:cubicBezTo>
                    <a:pt x="106620" y="68000"/>
                    <a:pt x="108292" y="66666"/>
                    <a:pt x="108292" y="66666"/>
                  </a:cubicBezTo>
                  <a:cubicBezTo>
                    <a:pt x="108710" y="66666"/>
                    <a:pt x="109547" y="65333"/>
                    <a:pt x="109547" y="65333"/>
                  </a:cubicBezTo>
                  <a:cubicBezTo>
                    <a:pt x="110801" y="65333"/>
                    <a:pt x="110801" y="65333"/>
                    <a:pt x="110801" y="65333"/>
                  </a:cubicBezTo>
                  <a:cubicBezTo>
                    <a:pt x="112473" y="65777"/>
                    <a:pt x="112473" y="65777"/>
                    <a:pt x="112473" y="65777"/>
                  </a:cubicBezTo>
                  <a:cubicBezTo>
                    <a:pt x="114982" y="68444"/>
                    <a:pt x="114982" y="68444"/>
                    <a:pt x="114982" y="68444"/>
                  </a:cubicBezTo>
                  <a:cubicBezTo>
                    <a:pt x="116655" y="72000"/>
                    <a:pt x="116655" y="72000"/>
                    <a:pt x="116655" y="72000"/>
                  </a:cubicBezTo>
                  <a:cubicBezTo>
                    <a:pt x="118327" y="81777"/>
                    <a:pt x="118327" y="81777"/>
                    <a:pt x="118327" y="81777"/>
                  </a:cubicBezTo>
                  <a:cubicBezTo>
                    <a:pt x="119581" y="84000"/>
                    <a:pt x="119581" y="84000"/>
                    <a:pt x="119581" y="84000"/>
                  </a:cubicBezTo>
                  <a:cubicBezTo>
                    <a:pt x="119581" y="85777"/>
                    <a:pt x="119581" y="85777"/>
                    <a:pt x="119581" y="85777"/>
                  </a:cubicBezTo>
                  <a:cubicBezTo>
                    <a:pt x="119581" y="85777"/>
                    <a:pt x="120000" y="87111"/>
                    <a:pt x="120000" y="87555"/>
                  </a:cubicBezTo>
                  <a:cubicBezTo>
                    <a:pt x="120000" y="88000"/>
                    <a:pt x="120000" y="94666"/>
                    <a:pt x="120000" y="94666"/>
                  </a:cubicBezTo>
                  <a:cubicBezTo>
                    <a:pt x="117073" y="94666"/>
                    <a:pt x="117073" y="94666"/>
                    <a:pt x="117073" y="94666"/>
                  </a:cubicBezTo>
                  <a:cubicBezTo>
                    <a:pt x="116236" y="94666"/>
                    <a:pt x="116236" y="94666"/>
                    <a:pt x="116236" y="94666"/>
                  </a:cubicBezTo>
                  <a:cubicBezTo>
                    <a:pt x="116236" y="96000"/>
                    <a:pt x="116236" y="96000"/>
                    <a:pt x="116236" y="96000"/>
                  </a:cubicBezTo>
                  <a:cubicBezTo>
                    <a:pt x="114982" y="97777"/>
                    <a:pt x="114982" y="97777"/>
                    <a:pt x="114982" y="97777"/>
                  </a:cubicBezTo>
                  <a:cubicBezTo>
                    <a:pt x="114564" y="100000"/>
                    <a:pt x="114564" y="100000"/>
                    <a:pt x="114564" y="100000"/>
                  </a:cubicBezTo>
                  <a:cubicBezTo>
                    <a:pt x="113728" y="101777"/>
                    <a:pt x="113728" y="101777"/>
                    <a:pt x="113728" y="101777"/>
                  </a:cubicBezTo>
                  <a:cubicBezTo>
                    <a:pt x="112473" y="103555"/>
                    <a:pt x="112473" y="103555"/>
                    <a:pt x="112473" y="103555"/>
                  </a:cubicBezTo>
                  <a:cubicBezTo>
                    <a:pt x="111219" y="108000"/>
                    <a:pt x="111219" y="108000"/>
                    <a:pt x="111219" y="108000"/>
                  </a:cubicBezTo>
                  <a:cubicBezTo>
                    <a:pt x="111219" y="110666"/>
                    <a:pt x="111219" y="110666"/>
                    <a:pt x="111219" y="110666"/>
                  </a:cubicBezTo>
                  <a:cubicBezTo>
                    <a:pt x="109547" y="112888"/>
                    <a:pt x="109547" y="112888"/>
                    <a:pt x="109547" y="112888"/>
                  </a:cubicBezTo>
                  <a:cubicBezTo>
                    <a:pt x="108292" y="115111"/>
                    <a:pt x="108292" y="115111"/>
                    <a:pt x="108292" y="115111"/>
                  </a:cubicBezTo>
                  <a:cubicBezTo>
                    <a:pt x="89059" y="118666"/>
                    <a:pt x="89059" y="118666"/>
                    <a:pt x="89059" y="118666"/>
                  </a:cubicBezTo>
                  <a:cubicBezTo>
                    <a:pt x="88641" y="117777"/>
                    <a:pt x="88641" y="117777"/>
                    <a:pt x="88641" y="117777"/>
                  </a:cubicBezTo>
                  <a:cubicBezTo>
                    <a:pt x="58954" y="120000"/>
                    <a:pt x="58954" y="120000"/>
                    <a:pt x="58954" y="120000"/>
                  </a:cubicBezTo>
                  <a:cubicBezTo>
                    <a:pt x="61045" y="117777"/>
                    <a:pt x="61045" y="117777"/>
                    <a:pt x="61045" y="117777"/>
                  </a:cubicBezTo>
                  <a:cubicBezTo>
                    <a:pt x="61881" y="116000"/>
                    <a:pt x="61881" y="116000"/>
                    <a:pt x="61881" y="116000"/>
                  </a:cubicBezTo>
                  <a:cubicBezTo>
                    <a:pt x="63554" y="112888"/>
                    <a:pt x="63554" y="112888"/>
                    <a:pt x="63554" y="112888"/>
                  </a:cubicBezTo>
                  <a:cubicBezTo>
                    <a:pt x="65226" y="108888"/>
                    <a:pt x="65226" y="108888"/>
                    <a:pt x="65226" y="108888"/>
                  </a:cubicBezTo>
                  <a:cubicBezTo>
                    <a:pt x="66062" y="104444"/>
                    <a:pt x="66062" y="104444"/>
                    <a:pt x="66062" y="104444"/>
                  </a:cubicBezTo>
                  <a:cubicBezTo>
                    <a:pt x="65644" y="96444"/>
                    <a:pt x="65644" y="96444"/>
                    <a:pt x="65644" y="96444"/>
                  </a:cubicBezTo>
                  <a:cubicBezTo>
                    <a:pt x="65644" y="92888"/>
                    <a:pt x="65644" y="92888"/>
                    <a:pt x="65644" y="92888"/>
                  </a:cubicBezTo>
                  <a:cubicBezTo>
                    <a:pt x="63972" y="90222"/>
                    <a:pt x="63972" y="90222"/>
                    <a:pt x="63972" y="90222"/>
                  </a:cubicBezTo>
                  <a:cubicBezTo>
                    <a:pt x="62299" y="86666"/>
                    <a:pt x="62299" y="86666"/>
                    <a:pt x="62299" y="86666"/>
                  </a:cubicBezTo>
                  <a:cubicBezTo>
                    <a:pt x="60627" y="84888"/>
                    <a:pt x="60627" y="84888"/>
                    <a:pt x="60627" y="84888"/>
                  </a:cubicBezTo>
                  <a:cubicBezTo>
                    <a:pt x="59372" y="81777"/>
                    <a:pt x="59372" y="81777"/>
                    <a:pt x="59372" y="81777"/>
                  </a:cubicBezTo>
                  <a:cubicBezTo>
                    <a:pt x="60209" y="79555"/>
                    <a:pt x="60209" y="79555"/>
                    <a:pt x="60209" y="79555"/>
                  </a:cubicBezTo>
                  <a:cubicBezTo>
                    <a:pt x="61045" y="78666"/>
                    <a:pt x="61045" y="78666"/>
                    <a:pt x="61045" y="78666"/>
                  </a:cubicBezTo>
                  <a:cubicBezTo>
                    <a:pt x="61045" y="76888"/>
                    <a:pt x="61045" y="76888"/>
                    <a:pt x="61045" y="76888"/>
                  </a:cubicBezTo>
                  <a:cubicBezTo>
                    <a:pt x="60209" y="73333"/>
                    <a:pt x="60209" y="73333"/>
                    <a:pt x="60209" y="73333"/>
                  </a:cubicBezTo>
                  <a:cubicBezTo>
                    <a:pt x="58954" y="72000"/>
                    <a:pt x="58954" y="72000"/>
                    <a:pt x="58954" y="72000"/>
                  </a:cubicBezTo>
                  <a:cubicBezTo>
                    <a:pt x="60209" y="71111"/>
                    <a:pt x="60209" y="71111"/>
                    <a:pt x="60209" y="71111"/>
                  </a:cubicBezTo>
                  <a:cubicBezTo>
                    <a:pt x="60627" y="68888"/>
                    <a:pt x="60627" y="68888"/>
                    <a:pt x="60627" y="68888"/>
                  </a:cubicBezTo>
                  <a:cubicBezTo>
                    <a:pt x="61045" y="66666"/>
                    <a:pt x="61045" y="66666"/>
                    <a:pt x="61045" y="66666"/>
                  </a:cubicBezTo>
                  <a:cubicBezTo>
                    <a:pt x="61881" y="65333"/>
                    <a:pt x="61881" y="65333"/>
                    <a:pt x="61881" y="65333"/>
                  </a:cubicBezTo>
                  <a:cubicBezTo>
                    <a:pt x="61881" y="61777"/>
                    <a:pt x="61881" y="61777"/>
                    <a:pt x="61881" y="61777"/>
                  </a:cubicBezTo>
                  <a:cubicBezTo>
                    <a:pt x="61463" y="60000"/>
                    <a:pt x="61463" y="60000"/>
                    <a:pt x="61463" y="60000"/>
                  </a:cubicBezTo>
                  <a:cubicBezTo>
                    <a:pt x="61881" y="57777"/>
                    <a:pt x="61881" y="57777"/>
                    <a:pt x="61881" y="57777"/>
                  </a:cubicBezTo>
                  <a:cubicBezTo>
                    <a:pt x="63135" y="56000"/>
                    <a:pt x="63135" y="56000"/>
                    <a:pt x="63135" y="56000"/>
                  </a:cubicBezTo>
                  <a:cubicBezTo>
                    <a:pt x="63972" y="54222"/>
                    <a:pt x="63972" y="54222"/>
                    <a:pt x="63972" y="54222"/>
                  </a:cubicBezTo>
                  <a:cubicBezTo>
                    <a:pt x="63972" y="52000"/>
                    <a:pt x="63972" y="52000"/>
                    <a:pt x="63972" y="52000"/>
                  </a:cubicBezTo>
                  <a:cubicBezTo>
                    <a:pt x="65644" y="51555"/>
                    <a:pt x="65644" y="51555"/>
                    <a:pt x="65644" y="51555"/>
                  </a:cubicBezTo>
                  <a:cubicBezTo>
                    <a:pt x="68153" y="51555"/>
                    <a:pt x="68153" y="51555"/>
                    <a:pt x="68153" y="51555"/>
                  </a:cubicBezTo>
                  <a:cubicBezTo>
                    <a:pt x="68989" y="48000"/>
                    <a:pt x="68989" y="48000"/>
                    <a:pt x="68989" y="48000"/>
                  </a:cubicBezTo>
                  <a:cubicBezTo>
                    <a:pt x="69407" y="47111"/>
                    <a:pt x="69407" y="47111"/>
                    <a:pt x="69407" y="47111"/>
                  </a:cubicBezTo>
                  <a:cubicBezTo>
                    <a:pt x="70243" y="46666"/>
                    <a:pt x="70243" y="46666"/>
                    <a:pt x="70243" y="46666"/>
                  </a:cubicBezTo>
                  <a:cubicBezTo>
                    <a:pt x="71498" y="50666"/>
                    <a:pt x="71498" y="50666"/>
                    <a:pt x="71498" y="50666"/>
                  </a:cubicBezTo>
                  <a:cubicBezTo>
                    <a:pt x="69825" y="52888"/>
                    <a:pt x="69825" y="52888"/>
                    <a:pt x="69825" y="52888"/>
                  </a:cubicBezTo>
                  <a:cubicBezTo>
                    <a:pt x="69825" y="53777"/>
                    <a:pt x="69825" y="53777"/>
                    <a:pt x="69825" y="53777"/>
                  </a:cubicBezTo>
                  <a:cubicBezTo>
                    <a:pt x="69825" y="53777"/>
                    <a:pt x="70243" y="54222"/>
                    <a:pt x="70662" y="54222"/>
                  </a:cubicBezTo>
                  <a:cubicBezTo>
                    <a:pt x="71080" y="54222"/>
                    <a:pt x="71080" y="54222"/>
                    <a:pt x="71080" y="54222"/>
                  </a:cubicBezTo>
                  <a:cubicBezTo>
                    <a:pt x="71080" y="54222"/>
                    <a:pt x="71916" y="53777"/>
                    <a:pt x="71916" y="53777"/>
                  </a:cubicBezTo>
                  <a:cubicBezTo>
                    <a:pt x="71916" y="53333"/>
                    <a:pt x="72334" y="52000"/>
                    <a:pt x="72334" y="52000"/>
                  </a:cubicBezTo>
                  <a:cubicBezTo>
                    <a:pt x="72752" y="51555"/>
                    <a:pt x="72752" y="51555"/>
                    <a:pt x="72752" y="51555"/>
                  </a:cubicBezTo>
                  <a:cubicBezTo>
                    <a:pt x="73170" y="49333"/>
                    <a:pt x="73170" y="49333"/>
                    <a:pt x="73170" y="49333"/>
                  </a:cubicBezTo>
                  <a:cubicBezTo>
                    <a:pt x="73170" y="48000"/>
                    <a:pt x="73170" y="48000"/>
                    <a:pt x="73170" y="48000"/>
                  </a:cubicBezTo>
                  <a:cubicBezTo>
                    <a:pt x="73170" y="46222"/>
                    <a:pt x="73170" y="46222"/>
                    <a:pt x="73170" y="46222"/>
                  </a:cubicBezTo>
                  <a:cubicBezTo>
                    <a:pt x="73170" y="44444"/>
                    <a:pt x="73170" y="44444"/>
                    <a:pt x="73170" y="44444"/>
                  </a:cubicBezTo>
                  <a:cubicBezTo>
                    <a:pt x="74425" y="42666"/>
                    <a:pt x="74425" y="42666"/>
                    <a:pt x="74425" y="42666"/>
                  </a:cubicBezTo>
                  <a:cubicBezTo>
                    <a:pt x="75261" y="41777"/>
                    <a:pt x="75261" y="41777"/>
                    <a:pt x="75261" y="41777"/>
                  </a:cubicBezTo>
                  <a:cubicBezTo>
                    <a:pt x="77351" y="41333"/>
                    <a:pt x="77351" y="41333"/>
                    <a:pt x="77351" y="41333"/>
                  </a:cubicBezTo>
                  <a:cubicBezTo>
                    <a:pt x="78188" y="40444"/>
                    <a:pt x="78188" y="40444"/>
                    <a:pt x="78188" y="40444"/>
                  </a:cubicBezTo>
                  <a:cubicBezTo>
                    <a:pt x="76515" y="38666"/>
                    <a:pt x="76515" y="38666"/>
                    <a:pt x="76515" y="38666"/>
                  </a:cubicBezTo>
                  <a:cubicBezTo>
                    <a:pt x="76097" y="37333"/>
                    <a:pt x="76097" y="37333"/>
                    <a:pt x="76097" y="37333"/>
                  </a:cubicBezTo>
                  <a:cubicBezTo>
                    <a:pt x="76933" y="36000"/>
                    <a:pt x="76933" y="36000"/>
                    <a:pt x="76933" y="36000"/>
                  </a:cubicBezTo>
                  <a:cubicBezTo>
                    <a:pt x="77770" y="34666"/>
                    <a:pt x="77770" y="34666"/>
                    <a:pt x="77770" y="34666"/>
                  </a:cubicBezTo>
                  <a:cubicBezTo>
                    <a:pt x="78188" y="34222"/>
                    <a:pt x="78188" y="34222"/>
                    <a:pt x="78188" y="34222"/>
                  </a:cubicBezTo>
                  <a:cubicBezTo>
                    <a:pt x="78188" y="33333"/>
                    <a:pt x="78188" y="33333"/>
                    <a:pt x="78188" y="33333"/>
                  </a:cubicBezTo>
                  <a:cubicBezTo>
                    <a:pt x="78606" y="32888"/>
                    <a:pt x="78606" y="32888"/>
                    <a:pt x="78606" y="32888"/>
                  </a:cubicBezTo>
                  <a:cubicBezTo>
                    <a:pt x="78606" y="32888"/>
                    <a:pt x="78606" y="32888"/>
                    <a:pt x="79024" y="32888"/>
                  </a:cubicBezTo>
                  <a:cubicBezTo>
                    <a:pt x="79024" y="32888"/>
                    <a:pt x="80696" y="32444"/>
                    <a:pt x="80696" y="32444"/>
                  </a:cubicBezTo>
                  <a:cubicBezTo>
                    <a:pt x="81533" y="32444"/>
                    <a:pt x="81533" y="32444"/>
                    <a:pt x="81533" y="32444"/>
                  </a:cubicBezTo>
                  <a:cubicBezTo>
                    <a:pt x="80696" y="31111"/>
                    <a:pt x="80696" y="31111"/>
                    <a:pt x="80696" y="31111"/>
                  </a:cubicBezTo>
                  <a:cubicBezTo>
                    <a:pt x="79024" y="29777"/>
                    <a:pt x="79024" y="29777"/>
                    <a:pt x="79024" y="29777"/>
                  </a:cubicBezTo>
                  <a:cubicBezTo>
                    <a:pt x="78188" y="28888"/>
                    <a:pt x="78188" y="28888"/>
                    <a:pt x="78188" y="28888"/>
                  </a:cubicBezTo>
                  <a:cubicBezTo>
                    <a:pt x="76933" y="28000"/>
                    <a:pt x="76933" y="28000"/>
                    <a:pt x="76933" y="28000"/>
                  </a:cubicBezTo>
                  <a:cubicBezTo>
                    <a:pt x="74843" y="27111"/>
                    <a:pt x="74843" y="27111"/>
                    <a:pt x="74843" y="27111"/>
                  </a:cubicBezTo>
                  <a:cubicBezTo>
                    <a:pt x="71080" y="26666"/>
                    <a:pt x="71080" y="26666"/>
                    <a:pt x="71080" y="26666"/>
                  </a:cubicBezTo>
                  <a:cubicBezTo>
                    <a:pt x="68153" y="28444"/>
                    <a:pt x="68153" y="28444"/>
                    <a:pt x="68153" y="28444"/>
                  </a:cubicBezTo>
                  <a:cubicBezTo>
                    <a:pt x="66480" y="30222"/>
                    <a:pt x="66480" y="30222"/>
                    <a:pt x="66480" y="30222"/>
                  </a:cubicBezTo>
                  <a:cubicBezTo>
                    <a:pt x="63554" y="30666"/>
                    <a:pt x="63554" y="30666"/>
                    <a:pt x="63554" y="30666"/>
                  </a:cubicBezTo>
                  <a:cubicBezTo>
                    <a:pt x="60209" y="30666"/>
                    <a:pt x="60209" y="30666"/>
                    <a:pt x="60209" y="30666"/>
                  </a:cubicBezTo>
                  <a:cubicBezTo>
                    <a:pt x="58536" y="32000"/>
                    <a:pt x="58536" y="32000"/>
                    <a:pt x="58536" y="32000"/>
                  </a:cubicBezTo>
                  <a:cubicBezTo>
                    <a:pt x="56445" y="36000"/>
                    <a:pt x="56445" y="36000"/>
                    <a:pt x="56445" y="36000"/>
                  </a:cubicBezTo>
                  <a:cubicBezTo>
                    <a:pt x="53937" y="37777"/>
                    <a:pt x="53937" y="37777"/>
                    <a:pt x="53937" y="37777"/>
                  </a:cubicBezTo>
                  <a:cubicBezTo>
                    <a:pt x="53519" y="37333"/>
                    <a:pt x="53519" y="37333"/>
                    <a:pt x="53519" y="37333"/>
                  </a:cubicBezTo>
                  <a:cubicBezTo>
                    <a:pt x="54355" y="35555"/>
                    <a:pt x="54355" y="35555"/>
                    <a:pt x="54355" y="35555"/>
                  </a:cubicBezTo>
                  <a:cubicBezTo>
                    <a:pt x="55609" y="34222"/>
                    <a:pt x="55609" y="34222"/>
                    <a:pt x="55609" y="34222"/>
                  </a:cubicBezTo>
                  <a:cubicBezTo>
                    <a:pt x="54773" y="32888"/>
                    <a:pt x="54773" y="32888"/>
                    <a:pt x="54773" y="32888"/>
                  </a:cubicBezTo>
                  <a:cubicBezTo>
                    <a:pt x="53101" y="33777"/>
                    <a:pt x="53101" y="33777"/>
                    <a:pt x="53101" y="33777"/>
                  </a:cubicBezTo>
                  <a:cubicBezTo>
                    <a:pt x="52264" y="34222"/>
                    <a:pt x="52264" y="34222"/>
                    <a:pt x="52264" y="34222"/>
                  </a:cubicBezTo>
                  <a:cubicBezTo>
                    <a:pt x="51428" y="36000"/>
                    <a:pt x="51428" y="36000"/>
                    <a:pt x="51428" y="36000"/>
                  </a:cubicBezTo>
                  <a:cubicBezTo>
                    <a:pt x="50592" y="36444"/>
                    <a:pt x="50592" y="36444"/>
                    <a:pt x="50592" y="36444"/>
                  </a:cubicBezTo>
                  <a:cubicBezTo>
                    <a:pt x="50174" y="36444"/>
                    <a:pt x="50174" y="36444"/>
                    <a:pt x="50174" y="36444"/>
                  </a:cubicBezTo>
                  <a:cubicBezTo>
                    <a:pt x="49337" y="33333"/>
                    <a:pt x="49337" y="33333"/>
                    <a:pt x="49337" y="33333"/>
                  </a:cubicBezTo>
                  <a:cubicBezTo>
                    <a:pt x="48919" y="33333"/>
                    <a:pt x="48919" y="33333"/>
                    <a:pt x="48919" y="33333"/>
                  </a:cubicBezTo>
                  <a:cubicBezTo>
                    <a:pt x="48083" y="36000"/>
                    <a:pt x="48083" y="36000"/>
                    <a:pt x="48083" y="36000"/>
                  </a:cubicBezTo>
                  <a:cubicBezTo>
                    <a:pt x="47665" y="37777"/>
                    <a:pt x="47665" y="37777"/>
                    <a:pt x="47665" y="37777"/>
                  </a:cubicBezTo>
                  <a:cubicBezTo>
                    <a:pt x="45993" y="40000"/>
                    <a:pt x="45993" y="40000"/>
                    <a:pt x="45993" y="40000"/>
                  </a:cubicBezTo>
                  <a:cubicBezTo>
                    <a:pt x="44738" y="44888"/>
                    <a:pt x="44738" y="44888"/>
                    <a:pt x="44738" y="44888"/>
                  </a:cubicBezTo>
                  <a:cubicBezTo>
                    <a:pt x="43902" y="47555"/>
                    <a:pt x="43902" y="47555"/>
                    <a:pt x="43902" y="47555"/>
                  </a:cubicBezTo>
                  <a:cubicBezTo>
                    <a:pt x="41393" y="49777"/>
                    <a:pt x="41393" y="49777"/>
                    <a:pt x="41393" y="49777"/>
                  </a:cubicBezTo>
                  <a:cubicBezTo>
                    <a:pt x="40557" y="48000"/>
                    <a:pt x="40557" y="48000"/>
                    <a:pt x="40557" y="48000"/>
                  </a:cubicBezTo>
                  <a:cubicBezTo>
                    <a:pt x="40139" y="44888"/>
                    <a:pt x="40139" y="44888"/>
                    <a:pt x="40139" y="44888"/>
                  </a:cubicBezTo>
                  <a:cubicBezTo>
                    <a:pt x="39721" y="44444"/>
                    <a:pt x="39721" y="44444"/>
                    <a:pt x="39721" y="44444"/>
                  </a:cubicBezTo>
                  <a:cubicBezTo>
                    <a:pt x="38885" y="43111"/>
                    <a:pt x="38885" y="43111"/>
                    <a:pt x="38885" y="43111"/>
                  </a:cubicBezTo>
                  <a:cubicBezTo>
                    <a:pt x="39303" y="41777"/>
                    <a:pt x="39303" y="41777"/>
                    <a:pt x="39303" y="41777"/>
                  </a:cubicBezTo>
                  <a:cubicBezTo>
                    <a:pt x="38885" y="39111"/>
                    <a:pt x="38885" y="39111"/>
                    <a:pt x="38885" y="39111"/>
                  </a:cubicBezTo>
                  <a:cubicBezTo>
                    <a:pt x="37630" y="37777"/>
                    <a:pt x="37630" y="37777"/>
                    <a:pt x="37630" y="37777"/>
                  </a:cubicBezTo>
                  <a:cubicBezTo>
                    <a:pt x="35121" y="36000"/>
                    <a:pt x="35121" y="36000"/>
                    <a:pt x="35121" y="36000"/>
                  </a:cubicBezTo>
                  <a:cubicBezTo>
                    <a:pt x="34285" y="34222"/>
                    <a:pt x="34285" y="34222"/>
                    <a:pt x="34285" y="34222"/>
                  </a:cubicBezTo>
                  <a:cubicBezTo>
                    <a:pt x="31358" y="33777"/>
                    <a:pt x="31358" y="33777"/>
                    <a:pt x="31358" y="33777"/>
                  </a:cubicBezTo>
                  <a:cubicBezTo>
                    <a:pt x="27595" y="33777"/>
                    <a:pt x="27595" y="33777"/>
                    <a:pt x="27595" y="33777"/>
                  </a:cubicBezTo>
                  <a:cubicBezTo>
                    <a:pt x="26759" y="32888"/>
                    <a:pt x="26759" y="32888"/>
                    <a:pt x="26759" y="32888"/>
                  </a:cubicBezTo>
                  <a:cubicBezTo>
                    <a:pt x="24250" y="32888"/>
                    <a:pt x="24250" y="32888"/>
                    <a:pt x="24250" y="32888"/>
                  </a:cubicBezTo>
                  <a:cubicBezTo>
                    <a:pt x="20905" y="32444"/>
                    <a:pt x="20905" y="32444"/>
                    <a:pt x="20905" y="32444"/>
                  </a:cubicBezTo>
                  <a:cubicBezTo>
                    <a:pt x="20487" y="31555"/>
                    <a:pt x="20487" y="31555"/>
                    <a:pt x="20487" y="31555"/>
                  </a:cubicBezTo>
                  <a:cubicBezTo>
                    <a:pt x="17979" y="30222"/>
                    <a:pt x="17979" y="30222"/>
                    <a:pt x="17979" y="30222"/>
                  </a:cubicBezTo>
                  <a:cubicBezTo>
                    <a:pt x="15052" y="29777"/>
                    <a:pt x="15052" y="29777"/>
                    <a:pt x="15052" y="29777"/>
                  </a:cubicBezTo>
                  <a:cubicBezTo>
                    <a:pt x="12125" y="28888"/>
                    <a:pt x="12125" y="28888"/>
                    <a:pt x="12125" y="28888"/>
                  </a:cubicBezTo>
                  <a:cubicBezTo>
                    <a:pt x="8780" y="27555"/>
                    <a:pt x="8780" y="27555"/>
                    <a:pt x="8780" y="27555"/>
                  </a:cubicBezTo>
                  <a:cubicBezTo>
                    <a:pt x="6689" y="26222"/>
                    <a:pt x="6689" y="26222"/>
                    <a:pt x="6689" y="26222"/>
                  </a:cubicBezTo>
                  <a:cubicBezTo>
                    <a:pt x="5017" y="26222"/>
                    <a:pt x="5017" y="26222"/>
                    <a:pt x="5017" y="26222"/>
                  </a:cubicBezTo>
                  <a:cubicBezTo>
                    <a:pt x="4599" y="26222"/>
                    <a:pt x="4599" y="26222"/>
                    <a:pt x="4599" y="26222"/>
                  </a:cubicBezTo>
                  <a:cubicBezTo>
                    <a:pt x="3763" y="25333"/>
                    <a:pt x="3763" y="25333"/>
                    <a:pt x="3763" y="25333"/>
                  </a:cubicBezTo>
                  <a:cubicBezTo>
                    <a:pt x="2926" y="24000"/>
                    <a:pt x="2926" y="24000"/>
                    <a:pt x="2926" y="24000"/>
                  </a:cubicBezTo>
                  <a:cubicBezTo>
                    <a:pt x="0" y="23111"/>
                    <a:pt x="0" y="23111"/>
                    <a:pt x="0" y="23111"/>
                  </a:cubicBezTo>
                  <a:lnTo>
                    <a:pt x="0" y="22666"/>
                  </a:lnTo>
                  <a:close/>
                </a:path>
              </a:pathLst>
            </a:custGeom>
            <a:solidFill>
              <a:schemeClr val="bg1">
                <a:lumMod val="6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3" name="Shape 1431"/>
            <p:cNvSpPr/>
            <p:nvPr/>
          </p:nvSpPr>
          <p:spPr>
            <a:xfrm>
              <a:off x="3286401" y="2671185"/>
              <a:ext cx="509331" cy="542433"/>
            </a:xfrm>
            <a:custGeom>
              <a:avLst/>
              <a:gdLst/>
              <a:ahLst/>
              <a:cxnLst/>
              <a:rect l="0" t="0" r="0" b="0"/>
              <a:pathLst>
                <a:path w="120000" h="120000" extrusionOk="0">
                  <a:moveTo>
                    <a:pt x="106268" y="38873"/>
                  </a:moveTo>
                  <a:cubicBezTo>
                    <a:pt x="105671" y="38309"/>
                    <a:pt x="105671" y="38309"/>
                    <a:pt x="105671" y="38309"/>
                  </a:cubicBezTo>
                  <a:cubicBezTo>
                    <a:pt x="104477" y="36619"/>
                    <a:pt x="104477" y="36619"/>
                    <a:pt x="104477" y="36619"/>
                  </a:cubicBezTo>
                  <a:cubicBezTo>
                    <a:pt x="105074" y="34929"/>
                    <a:pt x="105074" y="34929"/>
                    <a:pt x="105074" y="34929"/>
                  </a:cubicBezTo>
                  <a:cubicBezTo>
                    <a:pt x="104477" y="31549"/>
                    <a:pt x="104477" y="31549"/>
                    <a:pt x="104477" y="31549"/>
                  </a:cubicBezTo>
                  <a:cubicBezTo>
                    <a:pt x="102686" y="29859"/>
                    <a:pt x="102686" y="29859"/>
                    <a:pt x="102686" y="29859"/>
                  </a:cubicBezTo>
                  <a:cubicBezTo>
                    <a:pt x="99104" y="27605"/>
                    <a:pt x="99104" y="27605"/>
                    <a:pt x="99104" y="27605"/>
                  </a:cubicBezTo>
                  <a:cubicBezTo>
                    <a:pt x="97910" y="25352"/>
                    <a:pt x="97910" y="25352"/>
                    <a:pt x="97910" y="25352"/>
                  </a:cubicBezTo>
                  <a:cubicBezTo>
                    <a:pt x="93731" y="24788"/>
                    <a:pt x="93731" y="24788"/>
                    <a:pt x="93731" y="24788"/>
                  </a:cubicBezTo>
                  <a:cubicBezTo>
                    <a:pt x="88358" y="24788"/>
                    <a:pt x="88358" y="24788"/>
                    <a:pt x="88358" y="24788"/>
                  </a:cubicBezTo>
                  <a:cubicBezTo>
                    <a:pt x="87164" y="23661"/>
                    <a:pt x="87164" y="23661"/>
                    <a:pt x="87164" y="23661"/>
                  </a:cubicBezTo>
                  <a:cubicBezTo>
                    <a:pt x="83582" y="23661"/>
                    <a:pt x="83582" y="23661"/>
                    <a:pt x="83582" y="23661"/>
                  </a:cubicBezTo>
                  <a:cubicBezTo>
                    <a:pt x="78805" y="23098"/>
                    <a:pt x="78805" y="23098"/>
                    <a:pt x="78805" y="23098"/>
                  </a:cubicBezTo>
                  <a:cubicBezTo>
                    <a:pt x="78208" y="21971"/>
                    <a:pt x="78208" y="21971"/>
                    <a:pt x="78208" y="21971"/>
                  </a:cubicBezTo>
                  <a:cubicBezTo>
                    <a:pt x="74626" y="20281"/>
                    <a:pt x="74626" y="20281"/>
                    <a:pt x="74626" y="20281"/>
                  </a:cubicBezTo>
                  <a:cubicBezTo>
                    <a:pt x="70447" y="19718"/>
                    <a:pt x="70447" y="19718"/>
                    <a:pt x="70447" y="19718"/>
                  </a:cubicBezTo>
                  <a:cubicBezTo>
                    <a:pt x="66268" y="18591"/>
                    <a:pt x="66268" y="18591"/>
                    <a:pt x="66268" y="18591"/>
                  </a:cubicBezTo>
                  <a:cubicBezTo>
                    <a:pt x="61492" y="16901"/>
                    <a:pt x="61492" y="16901"/>
                    <a:pt x="61492" y="16901"/>
                  </a:cubicBezTo>
                  <a:cubicBezTo>
                    <a:pt x="58507" y="15211"/>
                    <a:pt x="58507" y="15211"/>
                    <a:pt x="58507" y="15211"/>
                  </a:cubicBezTo>
                  <a:cubicBezTo>
                    <a:pt x="56119" y="15211"/>
                    <a:pt x="56119" y="15211"/>
                    <a:pt x="56119" y="15211"/>
                  </a:cubicBezTo>
                  <a:cubicBezTo>
                    <a:pt x="55522" y="15211"/>
                    <a:pt x="55522" y="15211"/>
                    <a:pt x="55522" y="15211"/>
                  </a:cubicBezTo>
                  <a:cubicBezTo>
                    <a:pt x="54328" y="14084"/>
                    <a:pt x="54328" y="14084"/>
                    <a:pt x="54328" y="14084"/>
                  </a:cubicBezTo>
                  <a:cubicBezTo>
                    <a:pt x="53134" y="12394"/>
                    <a:pt x="53134" y="12394"/>
                    <a:pt x="53134" y="12394"/>
                  </a:cubicBezTo>
                  <a:cubicBezTo>
                    <a:pt x="48955" y="11267"/>
                    <a:pt x="48955" y="11267"/>
                    <a:pt x="48955" y="11267"/>
                  </a:cubicBezTo>
                  <a:cubicBezTo>
                    <a:pt x="48955" y="11267"/>
                    <a:pt x="48955" y="11267"/>
                    <a:pt x="48955" y="11267"/>
                  </a:cubicBezTo>
                  <a:cubicBezTo>
                    <a:pt x="48358" y="11267"/>
                    <a:pt x="48358" y="11267"/>
                    <a:pt x="48358" y="11267"/>
                  </a:cubicBezTo>
                  <a:cubicBezTo>
                    <a:pt x="46567" y="10140"/>
                    <a:pt x="46567" y="10140"/>
                    <a:pt x="46567" y="10140"/>
                  </a:cubicBezTo>
                  <a:cubicBezTo>
                    <a:pt x="44776" y="9014"/>
                    <a:pt x="44776" y="9014"/>
                    <a:pt x="44776" y="9014"/>
                  </a:cubicBezTo>
                  <a:cubicBezTo>
                    <a:pt x="42985" y="8450"/>
                    <a:pt x="42985" y="8450"/>
                    <a:pt x="42985" y="8450"/>
                  </a:cubicBezTo>
                  <a:cubicBezTo>
                    <a:pt x="41791" y="9577"/>
                    <a:pt x="41791" y="9577"/>
                    <a:pt x="41791" y="9577"/>
                  </a:cubicBezTo>
                  <a:cubicBezTo>
                    <a:pt x="40000" y="10140"/>
                    <a:pt x="40000" y="10140"/>
                    <a:pt x="40000" y="10140"/>
                  </a:cubicBezTo>
                  <a:cubicBezTo>
                    <a:pt x="39402" y="9577"/>
                    <a:pt x="39402" y="9577"/>
                    <a:pt x="39402" y="9577"/>
                  </a:cubicBezTo>
                  <a:cubicBezTo>
                    <a:pt x="40000" y="8450"/>
                    <a:pt x="40000" y="8450"/>
                    <a:pt x="40000" y="8450"/>
                  </a:cubicBezTo>
                  <a:cubicBezTo>
                    <a:pt x="40597" y="5070"/>
                    <a:pt x="40597" y="5070"/>
                    <a:pt x="40597" y="5070"/>
                  </a:cubicBezTo>
                  <a:cubicBezTo>
                    <a:pt x="41194" y="3943"/>
                    <a:pt x="41194" y="3943"/>
                    <a:pt x="41194" y="3943"/>
                  </a:cubicBezTo>
                  <a:cubicBezTo>
                    <a:pt x="41791" y="1126"/>
                    <a:pt x="41791" y="1126"/>
                    <a:pt x="41791" y="1126"/>
                  </a:cubicBezTo>
                  <a:cubicBezTo>
                    <a:pt x="40000" y="0"/>
                    <a:pt x="40000" y="0"/>
                    <a:pt x="40000" y="0"/>
                  </a:cubicBezTo>
                  <a:cubicBezTo>
                    <a:pt x="38805" y="563"/>
                    <a:pt x="38805" y="563"/>
                    <a:pt x="38805" y="563"/>
                  </a:cubicBezTo>
                  <a:cubicBezTo>
                    <a:pt x="36417" y="1690"/>
                    <a:pt x="36417" y="1690"/>
                    <a:pt x="36417" y="1690"/>
                  </a:cubicBezTo>
                  <a:cubicBezTo>
                    <a:pt x="34029" y="2253"/>
                    <a:pt x="34029" y="2253"/>
                    <a:pt x="34029" y="2253"/>
                  </a:cubicBezTo>
                  <a:cubicBezTo>
                    <a:pt x="31044" y="3380"/>
                    <a:pt x="31044" y="3380"/>
                    <a:pt x="31044" y="3380"/>
                  </a:cubicBezTo>
                  <a:cubicBezTo>
                    <a:pt x="28059" y="5070"/>
                    <a:pt x="28059" y="5070"/>
                    <a:pt x="28059" y="5070"/>
                  </a:cubicBezTo>
                  <a:cubicBezTo>
                    <a:pt x="23283" y="7323"/>
                    <a:pt x="23283" y="7323"/>
                    <a:pt x="23283" y="7323"/>
                  </a:cubicBezTo>
                  <a:cubicBezTo>
                    <a:pt x="22089" y="9014"/>
                    <a:pt x="22089" y="9014"/>
                    <a:pt x="22089" y="9014"/>
                  </a:cubicBezTo>
                  <a:cubicBezTo>
                    <a:pt x="19701" y="9014"/>
                    <a:pt x="19701" y="9014"/>
                    <a:pt x="19701" y="9014"/>
                  </a:cubicBezTo>
                  <a:cubicBezTo>
                    <a:pt x="16716" y="7887"/>
                    <a:pt x="16716" y="7887"/>
                    <a:pt x="16716" y="7887"/>
                  </a:cubicBezTo>
                  <a:cubicBezTo>
                    <a:pt x="14925" y="6197"/>
                    <a:pt x="14925" y="6197"/>
                    <a:pt x="14925" y="6197"/>
                  </a:cubicBezTo>
                  <a:cubicBezTo>
                    <a:pt x="12537" y="8450"/>
                    <a:pt x="12537" y="8450"/>
                    <a:pt x="12537" y="8450"/>
                  </a:cubicBezTo>
                  <a:cubicBezTo>
                    <a:pt x="11940" y="24225"/>
                    <a:pt x="11940" y="24225"/>
                    <a:pt x="11940" y="24225"/>
                  </a:cubicBezTo>
                  <a:cubicBezTo>
                    <a:pt x="4179" y="28732"/>
                    <a:pt x="4179" y="28732"/>
                    <a:pt x="4179" y="28732"/>
                  </a:cubicBezTo>
                  <a:cubicBezTo>
                    <a:pt x="2985" y="30985"/>
                    <a:pt x="2985" y="30985"/>
                    <a:pt x="2985" y="30985"/>
                  </a:cubicBezTo>
                  <a:cubicBezTo>
                    <a:pt x="0" y="37183"/>
                    <a:pt x="0" y="37183"/>
                    <a:pt x="0" y="37183"/>
                  </a:cubicBezTo>
                  <a:cubicBezTo>
                    <a:pt x="2985" y="40563"/>
                    <a:pt x="2985" y="40563"/>
                    <a:pt x="2985" y="40563"/>
                  </a:cubicBezTo>
                  <a:cubicBezTo>
                    <a:pt x="4179" y="40563"/>
                    <a:pt x="4179" y="40563"/>
                    <a:pt x="4179" y="40563"/>
                  </a:cubicBezTo>
                  <a:cubicBezTo>
                    <a:pt x="2985" y="50140"/>
                    <a:pt x="2985" y="50140"/>
                    <a:pt x="2985" y="50140"/>
                  </a:cubicBezTo>
                  <a:cubicBezTo>
                    <a:pt x="2388" y="60281"/>
                    <a:pt x="2388" y="60281"/>
                    <a:pt x="2388" y="60281"/>
                  </a:cubicBezTo>
                  <a:cubicBezTo>
                    <a:pt x="5970" y="63098"/>
                    <a:pt x="5970" y="63098"/>
                    <a:pt x="5970" y="63098"/>
                  </a:cubicBezTo>
                  <a:cubicBezTo>
                    <a:pt x="11343" y="65915"/>
                    <a:pt x="11343" y="65915"/>
                    <a:pt x="11343" y="65915"/>
                  </a:cubicBezTo>
                  <a:cubicBezTo>
                    <a:pt x="19701" y="70422"/>
                    <a:pt x="19701" y="70422"/>
                    <a:pt x="19701" y="70422"/>
                  </a:cubicBezTo>
                  <a:cubicBezTo>
                    <a:pt x="25074" y="76056"/>
                    <a:pt x="25074" y="76056"/>
                    <a:pt x="25074" y="76056"/>
                  </a:cubicBezTo>
                  <a:cubicBezTo>
                    <a:pt x="26865" y="78309"/>
                    <a:pt x="26865" y="78309"/>
                    <a:pt x="26865" y="78309"/>
                  </a:cubicBezTo>
                  <a:cubicBezTo>
                    <a:pt x="31044" y="81126"/>
                    <a:pt x="31044" y="81126"/>
                    <a:pt x="31044" y="81126"/>
                  </a:cubicBezTo>
                  <a:cubicBezTo>
                    <a:pt x="35820" y="85633"/>
                    <a:pt x="35820" y="85633"/>
                    <a:pt x="35820" y="85633"/>
                  </a:cubicBezTo>
                  <a:cubicBezTo>
                    <a:pt x="36417" y="89577"/>
                    <a:pt x="36417" y="89577"/>
                    <a:pt x="36417" y="89577"/>
                  </a:cubicBezTo>
                  <a:cubicBezTo>
                    <a:pt x="35820" y="93521"/>
                    <a:pt x="35820" y="93521"/>
                    <a:pt x="35820" y="93521"/>
                  </a:cubicBezTo>
                  <a:cubicBezTo>
                    <a:pt x="37611" y="97464"/>
                    <a:pt x="37611" y="97464"/>
                    <a:pt x="37611" y="97464"/>
                  </a:cubicBezTo>
                  <a:cubicBezTo>
                    <a:pt x="38805" y="99154"/>
                    <a:pt x="38805" y="99154"/>
                    <a:pt x="38805" y="99154"/>
                  </a:cubicBezTo>
                  <a:cubicBezTo>
                    <a:pt x="38805" y="103098"/>
                    <a:pt x="38805" y="103098"/>
                    <a:pt x="38805" y="103098"/>
                  </a:cubicBezTo>
                  <a:cubicBezTo>
                    <a:pt x="38805" y="105352"/>
                    <a:pt x="38805" y="105352"/>
                    <a:pt x="38805" y="105352"/>
                  </a:cubicBezTo>
                  <a:cubicBezTo>
                    <a:pt x="38805" y="108732"/>
                    <a:pt x="38805" y="108732"/>
                    <a:pt x="38805" y="108732"/>
                  </a:cubicBezTo>
                  <a:cubicBezTo>
                    <a:pt x="40000" y="111549"/>
                    <a:pt x="40000" y="111549"/>
                    <a:pt x="40000" y="111549"/>
                  </a:cubicBezTo>
                  <a:cubicBezTo>
                    <a:pt x="40000" y="114366"/>
                    <a:pt x="40000" y="114366"/>
                    <a:pt x="40000" y="114366"/>
                  </a:cubicBezTo>
                  <a:cubicBezTo>
                    <a:pt x="42985" y="114366"/>
                    <a:pt x="42985" y="114366"/>
                    <a:pt x="42985" y="114366"/>
                  </a:cubicBezTo>
                  <a:cubicBezTo>
                    <a:pt x="42985" y="114366"/>
                    <a:pt x="45373" y="116619"/>
                    <a:pt x="45970" y="116619"/>
                  </a:cubicBezTo>
                  <a:cubicBezTo>
                    <a:pt x="46567" y="116619"/>
                    <a:pt x="48955" y="117746"/>
                    <a:pt x="48955" y="117746"/>
                  </a:cubicBezTo>
                  <a:cubicBezTo>
                    <a:pt x="50746" y="119999"/>
                    <a:pt x="50746" y="119999"/>
                    <a:pt x="50746" y="119999"/>
                  </a:cubicBezTo>
                  <a:cubicBezTo>
                    <a:pt x="109850" y="116619"/>
                    <a:pt x="109850" y="116619"/>
                    <a:pt x="109850" y="116619"/>
                  </a:cubicBezTo>
                  <a:cubicBezTo>
                    <a:pt x="109850" y="109859"/>
                    <a:pt x="109850" y="109859"/>
                    <a:pt x="109850" y="109859"/>
                  </a:cubicBezTo>
                  <a:cubicBezTo>
                    <a:pt x="109850" y="107605"/>
                    <a:pt x="109850" y="107605"/>
                    <a:pt x="109850" y="107605"/>
                  </a:cubicBezTo>
                  <a:cubicBezTo>
                    <a:pt x="106865" y="100845"/>
                    <a:pt x="106865" y="100845"/>
                    <a:pt x="106865" y="100845"/>
                  </a:cubicBezTo>
                  <a:cubicBezTo>
                    <a:pt x="106268" y="96901"/>
                    <a:pt x="106268" y="96901"/>
                    <a:pt x="106268" y="96901"/>
                  </a:cubicBezTo>
                  <a:cubicBezTo>
                    <a:pt x="106865" y="92394"/>
                    <a:pt x="106865" y="92394"/>
                    <a:pt x="106865" y="92394"/>
                  </a:cubicBezTo>
                  <a:cubicBezTo>
                    <a:pt x="108059" y="89014"/>
                    <a:pt x="108059" y="89014"/>
                    <a:pt x="108059" y="89014"/>
                  </a:cubicBezTo>
                  <a:cubicBezTo>
                    <a:pt x="108656" y="87323"/>
                    <a:pt x="108656" y="87323"/>
                    <a:pt x="108656" y="87323"/>
                  </a:cubicBezTo>
                  <a:cubicBezTo>
                    <a:pt x="109850" y="85633"/>
                    <a:pt x="109850" y="85633"/>
                    <a:pt x="109850" y="85633"/>
                  </a:cubicBezTo>
                  <a:cubicBezTo>
                    <a:pt x="108656" y="82816"/>
                    <a:pt x="108656" y="82816"/>
                    <a:pt x="108656" y="82816"/>
                  </a:cubicBezTo>
                  <a:cubicBezTo>
                    <a:pt x="108656" y="78873"/>
                    <a:pt x="108656" y="78873"/>
                    <a:pt x="108656" y="78873"/>
                  </a:cubicBezTo>
                  <a:cubicBezTo>
                    <a:pt x="108656" y="76619"/>
                    <a:pt x="108656" y="76619"/>
                    <a:pt x="108656" y="76619"/>
                  </a:cubicBezTo>
                  <a:cubicBezTo>
                    <a:pt x="109850" y="74929"/>
                    <a:pt x="109850" y="74929"/>
                    <a:pt x="109850" y="74929"/>
                  </a:cubicBezTo>
                  <a:cubicBezTo>
                    <a:pt x="109850" y="73802"/>
                    <a:pt x="109850" y="73802"/>
                    <a:pt x="109850" y="73802"/>
                  </a:cubicBezTo>
                  <a:cubicBezTo>
                    <a:pt x="112238" y="71549"/>
                    <a:pt x="112238" y="71549"/>
                    <a:pt x="112238" y="71549"/>
                  </a:cubicBezTo>
                  <a:cubicBezTo>
                    <a:pt x="112238" y="70422"/>
                    <a:pt x="112238" y="70422"/>
                    <a:pt x="112238" y="70422"/>
                  </a:cubicBezTo>
                  <a:cubicBezTo>
                    <a:pt x="111044" y="68169"/>
                    <a:pt x="111044" y="68169"/>
                    <a:pt x="111044" y="68169"/>
                  </a:cubicBezTo>
                  <a:cubicBezTo>
                    <a:pt x="111044" y="66478"/>
                    <a:pt x="111044" y="66478"/>
                    <a:pt x="111044" y="66478"/>
                  </a:cubicBezTo>
                  <a:cubicBezTo>
                    <a:pt x="111641" y="61971"/>
                    <a:pt x="111641" y="61971"/>
                    <a:pt x="111641" y="61971"/>
                  </a:cubicBezTo>
                  <a:cubicBezTo>
                    <a:pt x="112238" y="59154"/>
                    <a:pt x="112238" y="59154"/>
                    <a:pt x="112238" y="59154"/>
                  </a:cubicBezTo>
                  <a:cubicBezTo>
                    <a:pt x="114029" y="55774"/>
                    <a:pt x="114029" y="55774"/>
                    <a:pt x="114029" y="55774"/>
                  </a:cubicBezTo>
                  <a:cubicBezTo>
                    <a:pt x="117014" y="50140"/>
                    <a:pt x="117014" y="50140"/>
                    <a:pt x="117014" y="50140"/>
                  </a:cubicBezTo>
                  <a:cubicBezTo>
                    <a:pt x="117611" y="47887"/>
                    <a:pt x="117611" y="47887"/>
                    <a:pt x="117611" y="47887"/>
                  </a:cubicBezTo>
                  <a:cubicBezTo>
                    <a:pt x="117611" y="46197"/>
                    <a:pt x="117611" y="46197"/>
                    <a:pt x="117611" y="46197"/>
                  </a:cubicBezTo>
                  <a:cubicBezTo>
                    <a:pt x="120000" y="45633"/>
                    <a:pt x="120000" y="45633"/>
                    <a:pt x="120000" y="45633"/>
                  </a:cubicBezTo>
                  <a:cubicBezTo>
                    <a:pt x="120000" y="44507"/>
                    <a:pt x="120000" y="44507"/>
                    <a:pt x="120000" y="44507"/>
                  </a:cubicBezTo>
                  <a:cubicBezTo>
                    <a:pt x="120000" y="43380"/>
                    <a:pt x="120000" y="43380"/>
                    <a:pt x="120000" y="43380"/>
                  </a:cubicBezTo>
                  <a:cubicBezTo>
                    <a:pt x="120000" y="42253"/>
                    <a:pt x="120000" y="42253"/>
                    <a:pt x="120000" y="42253"/>
                  </a:cubicBezTo>
                  <a:cubicBezTo>
                    <a:pt x="120000" y="41126"/>
                    <a:pt x="120000" y="41126"/>
                    <a:pt x="120000" y="41126"/>
                  </a:cubicBezTo>
                  <a:cubicBezTo>
                    <a:pt x="120000" y="40000"/>
                    <a:pt x="120000" y="40000"/>
                    <a:pt x="120000" y="40000"/>
                  </a:cubicBezTo>
                  <a:cubicBezTo>
                    <a:pt x="117611" y="42253"/>
                    <a:pt x="117611" y="42253"/>
                    <a:pt x="117611" y="42253"/>
                  </a:cubicBezTo>
                  <a:cubicBezTo>
                    <a:pt x="115820" y="44507"/>
                    <a:pt x="115820" y="44507"/>
                    <a:pt x="115820" y="44507"/>
                  </a:cubicBezTo>
                  <a:cubicBezTo>
                    <a:pt x="115223" y="47323"/>
                    <a:pt x="115223" y="47323"/>
                    <a:pt x="115223" y="47323"/>
                  </a:cubicBezTo>
                  <a:cubicBezTo>
                    <a:pt x="113432" y="50704"/>
                    <a:pt x="113432" y="50704"/>
                    <a:pt x="113432" y="50704"/>
                  </a:cubicBezTo>
                  <a:cubicBezTo>
                    <a:pt x="111641" y="51830"/>
                    <a:pt x="111641" y="51830"/>
                    <a:pt x="111641" y="51830"/>
                  </a:cubicBezTo>
                  <a:cubicBezTo>
                    <a:pt x="108059" y="53521"/>
                    <a:pt x="108059" y="53521"/>
                    <a:pt x="108059" y="53521"/>
                  </a:cubicBezTo>
                  <a:cubicBezTo>
                    <a:pt x="106268" y="55774"/>
                    <a:pt x="106268" y="55774"/>
                    <a:pt x="106268" y="55774"/>
                  </a:cubicBezTo>
                  <a:cubicBezTo>
                    <a:pt x="105671" y="56901"/>
                    <a:pt x="105671" y="56901"/>
                    <a:pt x="105671" y="56901"/>
                  </a:cubicBezTo>
                  <a:cubicBezTo>
                    <a:pt x="104477" y="59154"/>
                    <a:pt x="104477" y="59154"/>
                    <a:pt x="104477" y="59154"/>
                  </a:cubicBezTo>
                  <a:cubicBezTo>
                    <a:pt x="102089" y="61971"/>
                    <a:pt x="102089" y="61971"/>
                    <a:pt x="102089" y="61971"/>
                  </a:cubicBezTo>
                  <a:cubicBezTo>
                    <a:pt x="100298" y="60281"/>
                    <a:pt x="100298" y="60281"/>
                    <a:pt x="100298" y="60281"/>
                  </a:cubicBezTo>
                  <a:cubicBezTo>
                    <a:pt x="102089" y="58028"/>
                    <a:pt x="102089" y="58028"/>
                    <a:pt x="102089" y="58028"/>
                  </a:cubicBezTo>
                  <a:cubicBezTo>
                    <a:pt x="103283" y="54084"/>
                    <a:pt x="103283" y="54084"/>
                    <a:pt x="103283" y="54084"/>
                  </a:cubicBezTo>
                  <a:cubicBezTo>
                    <a:pt x="103880" y="52394"/>
                    <a:pt x="103880" y="52394"/>
                    <a:pt x="103880" y="52394"/>
                  </a:cubicBezTo>
                  <a:cubicBezTo>
                    <a:pt x="104477" y="51267"/>
                    <a:pt x="104477" y="51267"/>
                    <a:pt x="104477" y="51267"/>
                  </a:cubicBezTo>
                  <a:cubicBezTo>
                    <a:pt x="105671" y="50140"/>
                    <a:pt x="105671" y="50140"/>
                    <a:pt x="105671" y="50140"/>
                  </a:cubicBezTo>
                  <a:cubicBezTo>
                    <a:pt x="106865" y="49014"/>
                    <a:pt x="106865" y="49014"/>
                    <a:pt x="106865" y="49014"/>
                  </a:cubicBezTo>
                  <a:cubicBezTo>
                    <a:pt x="107462" y="47887"/>
                    <a:pt x="107462" y="47887"/>
                    <a:pt x="107462" y="47887"/>
                  </a:cubicBezTo>
                  <a:cubicBezTo>
                    <a:pt x="106865" y="45070"/>
                    <a:pt x="106865" y="45070"/>
                    <a:pt x="106865" y="45070"/>
                  </a:cubicBezTo>
                  <a:cubicBezTo>
                    <a:pt x="107462" y="43943"/>
                    <a:pt x="107462" y="43943"/>
                    <a:pt x="107462" y="43943"/>
                  </a:cubicBezTo>
                  <a:cubicBezTo>
                    <a:pt x="106865" y="42816"/>
                    <a:pt x="106865" y="42816"/>
                    <a:pt x="106865" y="42816"/>
                  </a:cubicBezTo>
                  <a:lnTo>
                    <a:pt x="106268" y="38873"/>
                  </a:lnTo>
                  <a:close/>
                </a:path>
              </a:pathLst>
            </a:custGeom>
            <a:solidFill>
              <a:schemeClr val="bg1">
                <a:lumMod val="6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4" name="Shape 1432"/>
            <p:cNvSpPr/>
            <p:nvPr/>
          </p:nvSpPr>
          <p:spPr>
            <a:xfrm>
              <a:off x="4032427" y="3183647"/>
              <a:ext cx="407467" cy="467510"/>
            </a:xfrm>
            <a:custGeom>
              <a:avLst/>
              <a:gdLst/>
              <a:ahLst/>
              <a:cxnLst/>
              <a:rect l="0" t="0" r="0" b="0"/>
              <a:pathLst>
                <a:path w="120000" h="120000" extrusionOk="0">
                  <a:moveTo>
                    <a:pt x="106764" y="3846"/>
                  </a:moveTo>
                  <a:lnTo>
                    <a:pt x="100588" y="6153"/>
                  </a:lnTo>
                  <a:lnTo>
                    <a:pt x="95294" y="10000"/>
                  </a:lnTo>
                  <a:lnTo>
                    <a:pt x="89117" y="13076"/>
                  </a:lnTo>
                  <a:lnTo>
                    <a:pt x="84705" y="16153"/>
                  </a:lnTo>
                  <a:lnTo>
                    <a:pt x="82058" y="16923"/>
                  </a:lnTo>
                  <a:lnTo>
                    <a:pt x="80294" y="18461"/>
                  </a:lnTo>
                  <a:lnTo>
                    <a:pt x="77647" y="20769"/>
                  </a:lnTo>
                  <a:lnTo>
                    <a:pt x="75000" y="20769"/>
                  </a:lnTo>
                  <a:lnTo>
                    <a:pt x="72352" y="20769"/>
                  </a:lnTo>
                  <a:lnTo>
                    <a:pt x="68823" y="22307"/>
                  </a:lnTo>
                  <a:lnTo>
                    <a:pt x="65294" y="25384"/>
                  </a:lnTo>
                  <a:lnTo>
                    <a:pt x="62647" y="25384"/>
                  </a:lnTo>
                  <a:lnTo>
                    <a:pt x="60882" y="25384"/>
                  </a:lnTo>
                  <a:lnTo>
                    <a:pt x="60000" y="25384"/>
                  </a:lnTo>
                  <a:lnTo>
                    <a:pt x="57352" y="23846"/>
                  </a:lnTo>
                  <a:lnTo>
                    <a:pt x="54705" y="21538"/>
                  </a:lnTo>
                  <a:lnTo>
                    <a:pt x="52941" y="22307"/>
                  </a:lnTo>
                  <a:lnTo>
                    <a:pt x="49411" y="21538"/>
                  </a:lnTo>
                  <a:lnTo>
                    <a:pt x="48529" y="20769"/>
                  </a:lnTo>
                  <a:lnTo>
                    <a:pt x="45000" y="18461"/>
                  </a:lnTo>
                  <a:lnTo>
                    <a:pt x="41470" y="17692"/>
                  </a:lnTo>
                  <a:lnTo>
                    <a:pt x="34411" y="16923"/>
                  </a:lnTo>
                  <a:lnTo>
                    <a:pt x="0" y="21538"/>
                  </a:lnTo>
                  <a:lnTo>
                    <a:pt x="9705" y="103076"/>
                  </a:lnTo>
                  <a:lnTo>
                    <a:pt x="14117" y="104615"/>
                  </a:lnTo>
                  <a:lnTo>
                    <a:pt x="18529" y="103076"/>
                  </a:lnTo>
                  <a:lnTo>
                    <a:pt x="19411" y="102307"/>
                  </a:lnTo>
                  <a:lnTo>
                    <a:pt x="23823" y="105384"/>
                  </a:lnTo>
                  <a:lnTo>
                    <a:pt x="27352" y="107692"/>
                  </a:lnTo>
                  <a:lnTo>
                    <a:pt x="29117" y="110769"/>
                  </a:lnTo>
                  <a:lnTo>
                    <a:pt x="30000" y="112307"/>
                  </a:lnTo>
                  <a:lnTo>
                    <a:pt x="34411" y="113076"/>
                  </a:lnTo>
                  <a:lnTo>
                    <a:pt x="37058" y="113846"/>
                  </a:lnTo>
                  <a:lnTo>
                    <a:pt x="38823" y="114615"/>
                  </a:lnTo>
                  <a:lnTo>
                    <a:pt x="40588" y="116153"/>
                  </a:lnTo>
                  <a:lnTo>
                    <a:pt x="43235" y="115384"/>
                  </a:lnTo>
                  <a:lnTo>
                    <a:pt x="43235" y="114615"/>
                  </a:lnTo>
                  <a:lnTo>
                    <a:pt x="45000" y="113076"/>
                  </a:lnTo>
                  <a:lnTo>
                    <a:pt x="45882" y="112307"/>
                  </a:lnTo>
                  <a:lnTo>
                    <a:pt x="48529" y="113846"/>
                  </a:lnTo>
                  <a:lnTo>
                    <a:pt x="52941" y="115384"/>
                  </a:lnTo>
                  <a:lnTo>
                    <a:pt x="58235" y="114615"/>
                  </a:lnTo>
                  <a:lnTo>
                    <a:pt x="59117" y="113846"/>
                  </a:lnTo>
                  <a:lnTo>
                    <a:pt x="60882" y="111538"/>
                  </a:lnTo>
                  <a:lnTo>
                    <a:pt x="62647" y="110769"/>
                  </a:lnTo>
                  <a:lnTo>
                    <a:pt x="63529" y="110000"/>
                  </a:lnTo>
                  <a:lnTo>
                    <a:pt x="66176" y="112307"/>
                  </a:lnTo>
                  <a:lnTo>
                    <a:pt x="69705" y="116153"/>
                  </a:lnTo>
                  <a:lnTo>
                    <a:pt x="73235" y="119230"/>
                  </a:lnTo>
                  <a:lnTo>
                    <a:pt x="75882" y="119230"/>
                  </a:lnTo>
                  <a:lnTo>
                    <a:pt x="75000" y="120000"/>
                  </a:lnTo>
                  <a:lnTo>
                    <a:pt x="77647" y="117692"/>
                  </a:lnTo>
                  <a:lnTo>
                    <a:pt x="81176" y="114615"/>
                  </a:lnTo>
                  <a:lnTo>
                    <a:pt x="82941" y="112307"/>
                  </a:lnTo>
                  <a:lnTo>
                    <a:pt x="82941" y="109230"/>
                  </a:lnTo>
                  <a:lnTo>
                    <a:pt x="85588" y="100769"/>
                  </a:lnTo>
                  <a:lnTo>
                    <a:pt x="88235" y="98461"/>
                  </a:lnTo>
                  <a:lnTo>
                    <a:pt x="91764" y="100769"/>
                  </a:lnTo>
                  <a:lnTo>
                    <a:pt x="92647" y="100000"/>
                  </a:lnTo>
                  <a:lnTo>
                    <a:pt x="93529" y="92307"/>
                  </a:lnTo>
                  <a:lnTo>
                    <a:pt x="96176" y="89230"/>
                  </a:lnTo>
                  <a:lnTo>
                    <a:pt x="99705" y="84615"/>
                  </a:lnTo>
                  <a:lnTo>
                    <a:pt x="104117" y="84615"/>
                  </a:lnTo>
                  <a:lnTo>
                    <a:pt x="106764" y="81538"/>
                  </a:lnTo>
                  <a:lnTo>
                    <a:pt x="113823" y="76153"/>
                  </a:lnTo>
                  <a:lnTo>
                    <a:pt x="115588" y="72307"/>
                  </a:lnTo>
                  <a:lnTo>
                    <a:pt x="115588" y="70000"/>
                  </a:lnTo>
                  <a:lnTo>
                    <a:pt x="116470" y="63846"/>
                  </a:lnTo>
                  <a:lnTo>
                    <a:pt x="116470" y="59230"/>
                  </a:lnTo>
                  <a:lnTo>
                    <a:pt x="117352" y="56923"/>
                  </a:lnTo>
                  <a:lnTo>
                    <a:pt x="117352" y="53846"/>
                  </a:lnTo>
                  <a:lnTo>
                    <a:pt x="117352" y="47692"/>
                  </a:lnTo>
                  <a:lnTo>
                    <a:pt x="117352" y="46923"/>
                  </a:lnTo>
                  <a:lnTo>
                    <a:pt x="116470" y="44615"/>
                  </a:lnTo>
                  <a:lnTo>
                    <a:pt x="117352" y="42307"/>
                  </a:lnTo>
                  <a:lnTo>
                    <a:pt x="120000" y="42307"/>
                  </a:lnTo>
                  <a:lnTo>
                    <a:pt x="111176" y="0"/>
                  </a:lnTo>
                  <a:lnTo>
                    <a:pt x="106764" y="3846"/>
                  </a:lnTo>
                  <a:close/>
                </a:path>
              </a:pathLst>
            </a:custGeom>
            <a:solidFill>
              <a:schemeClr val="bg1">
                <a:lumMod val="6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5" name="Shape 1433"/>
            <p:cNvSpPr/>
            <p:nvPr/>
          </p:nvSpPr>
          <p:spPr>
            <a:xfrm>
              <a:off x="3768772" y="3264564"/>
              <a:ext cx="299608" cy="515460"/>
            </a:xfrm>
            <a:custGeom>
              <a:avLst/>
              <a:gdLst/>
              <a:ahLst/>
              <a:cxnLst/>
              <a:rect l="0" t="0" r="0" b="0"/>
              <a:pathLst>
                <a:path w="120000" h="120000" extrusionOk="0">
                  <a:moveTo>
                    <a:pt x="6000" y="120000"/>
                  </a:moveTo>
                  <a:lnTo>
                    <a:pt x="6000" y="116511"/>
                  </a:lnTo>
                  <a:lnTo>
                    <a:pt x="15600" y="116511"/>
                  </a:lnTo>
                  <a:lnTo>
                    <a:pt x="19200" y="113720"/>
                  </a:lnTo>
                  <a:lnTo>
                    <a:pt x="22800" y="113720"/>
                  </a:lnTo>
                  <a:lnTo>
                    <a:pt x="28800" y="113720"/>
                  </a:lnTo>
                  <a:lnTo>
                    <a:pt x="32400" y="115813"/>
                  </a:lnTo>
                  <a:lnTo>
                    <a:pt x="37200" y="117209"/>
                  </a:lnTo>
                  <a:lnTo>
                    <a:pt x="38400" y="116511"/>
                  </a:lnTo>
                  <a:lnTo>
                    <a:pt x="38400" y="113720"/>
                  </a:lnTo>
                  <a:lnTo>
                    <a:pt x="43200" y="113023"/>
                  </a:lnTo>
                  <a:lnTo>
                    <a:pt x="45600" y="112325"/>
                  </a:lnTo>
                  <a:lnTo>
                    <a:pt x="50400" y="112325"/>
                  </a:lnTo>
                  <a:lnTo>
                    <a:pt x="52800" y="113720"/>
                  </a:lnTo>
                  <a:lnTo>
                    <a:pt x="57600" y="114418"/>
                  </a:lnTo>
                  <a:lnTo>
                    <a:pt x="58800" y="112325"/>
                  </a:lnTo>
                  <a:lnTo>
                    <a:pt x="58800" y="109534"/>
                  </a:lnTo>
                  <a:lnTo>
                    <a:pt x="62400" y="107441"/>
                  </a:lnTo>
                  <a:lnTo>
                    <a:pt x="63600" y="104651"/>
                  </a:lnTo>
                  <a:lnTo>
                    <a:pt x="66000" y="104651"/>
                  </a:lnTo>
                  <a:lnTo>
                    <a:pt x="67200" y="107441"/>
                  </a:lnTo>
                  <a:lnTo>
                    <a:pt x="70800" y="109534"/>
                  </a:lnTo>
                  <a:lnTo>
                    <a:pt x="72000" y="110232"/>
                  </a:lnTo>
                  <a:lnTo>
                    <a:pt x="79200" y="109534"/>
                  </a:lnTo>
                  <a:lnTo>
                    <a:pt x="81600" y="106744"/>
                  </a:lnTo>
                  <a:lnTo>
                    <a:pt x="81600" y="104651"/>
                  </a:lnTo>
                  <a:lnTo>
                    <a:pt x="85200" y="101162"/>
                  </a:lnTo>
                  <a:lnTo>
                    <a:pt x="88800" y="101162"/>
                  </a:lnTo>
                  <a:lnTo>
                    <a:pt x="91200" y="99767"/>
                  </a:lnTo>
                  <a:lnTo>
                    <a:pt x="93600" y="96976"/>
                  </a:lnTo>
                  <a:lnTo>
                    <a:pt x="96000" y="94186"/>
                  </a:lnTo>
                  <a:lnTo>
                    <a:pt x="96000" y="91395"/>
                  </a:lnTo>
                  <a:lnTo>
                    <a:pt x="97200" y="90000"/>
                  </a:lnTo>
                  <a:lnTo>
                    <a:pt x="97200" y="88604"/>
                  </a:lnTo>
                  <a:lnTo>
                    <a:pt x="98400" y="87906"/>
                  </a:lnTo>
                  <a:lnTo>
                    <a:pt x="108000" y="87209"/>
                  </a:lnTo>
                  <a:lnTo>
                    <a:pt x="112800" y="85813"/>
                  </a:lnTo>
                  <a:lnTo>
                    <a:pt x="117600" y="85813"/>
                  </a:lnTo>
                  <a:lnTo>
                    <a:pt x="120000" y="84418"/>
                  </a:lnTo>
                  <a:lnTo>
                    <a:pt x="118800" y="80232"/>
                  </a:lnTo>
                  <a:lnTo>
                    <a:pt x="120000" y="78837"/>
                  </a:lnTo>
                  <a:lnTo>
                    <a:pt x="117600" y="78139"/>
                  </a:lnTo>
                  <a:lnTo>
                    <a:pt x="116400" y="75348"/>
                  </a:lnTo>
                  <a:lnTo>
                    <a:pt x="118800" y="74651"/>
                  </a:lnTo>
                  <a:lnTo>
                    <a:pt x="105600" y="697"/>
                  </a:lnTo>
                  <a:lnTo>
                    <a:pt x="105600" y="0"/>
                  </a:lnTo>
                  <a:lnTo>
                    <a:pt x="32400" y="2790"/>
                  </a:lnTo>
                  <a:lnTo>
                    <a:pt x="32400" y="3488"/>
                  </a:lnTo>
                  <a:lnTo>
                    <a:pt x="24000" y="6279"/>
                  </a:lnTo>
                  <a:lnTo>
                    <a:pt x="19200" y="8372"/>
                  </a:lnTo>
                  <a:lnTo>
                    <a:pt x="15600" y="9069"/>
                  </a:lnTo>
                  <a:lnTo>
                    <a:pt x="9600" y="8372"/>
                  </a:lnTo>
                  <a:lnTo>
                    <a:pt x="13200" y="71860"/>
                  </a:lnTo>
                  <a:lnTo>
                    <a:pt x="12000" y="73953"/>
                  </a:lnTo>
                  <a:lnTo>
                    <a:pt x="12000" y="76046"/>
                  </a:lnTo>
                  <a:lnTo>
                    <a:pt x="12000" y="78837"/>
                  </a:lnTo>
                  <a:lnTo>
                    <a:pt x="13200" y="81627"/>
                  </a:lnTo>
                  <a:lnTo>
                    <a:pt x="18000" y="86511"/>
                  </a:lnTo>
                  <a:lnTo>
                    <a:pt x="19200" y="90697"/>
                  </a:lnTo>
                  <a:lnTo>
                    <a:pt x="19200" y="93488"/>
                  </a:lnTo>
                  <a:lnTo>
                    <a:pt x="15600" y="94883"/>
                  </a:lnTo>
                  <a:lnTo>
                    <a:pt x="13200" y="97674"/>
                  </a:lnTo>
                  <a:lnTo>
                    <a:pt x="12000" y="101162"/>
                  </a:lnTo>
                  <a:lnTo>
                    <a:pt x="9600" y="102558"/>
                  </a:lnTo>
                  <a:lnTo>
                    <a:pt x="6000" y="104651"/>
                  </a:lnTo>
                  <a:lnTo>
                    <a:pt x="4800" y="108837"/>
                  </a:lnTo>
                  <a:lnTo>
                    <a:pt x="2400" y="109534"/>
                  </a:lnTo>
                  <a:lnTo>
                    <a:pt x="0" y="112325"/>
                  </a:lnTo>
                  <a:lnTo>
                    <a:pt x="0" y="116511"/>
                  </a:lnTo>
                  <a:lnTo>
                    <a:pt x="1200" y="119302"/>
                  </a:lnTo>
                  <a:lnTo>
                    <a:pt x="2400" y="120000"/>
                  </a:lnTo>
                  <a:lnTo>
                    <a:pt x="2400" y="120000"/>
                  </a:lnTo>
                  <a:lnTo>
                    <a:pt x="6000" y="120000"/>
                  </a:lnTo>
                  <a:close/>
                </a:path>
              </a:pathLst>
            </a:custGeom>
            <a:solidFill>
              <a:schemeClr val="bg1">
                <a:lumMod val="6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6" name="Shape 1434"/>
            <p:cNvSpPr/>
            <p:nvPr/>
          </p:nvSpPr>
          <p:spPr>
            <a:xfrm>
              <a:off x="3430214" y="3198633"/>
              <a:ext cx="386494" cy="677291"/>
            </a:xfrm>
            <a:custGeom>
              <a:avLst/>
              <a:gdLst/>
              <a:ahLst/>
              <a:cxnLst/>
              <a:rect l="0" t="0" r="0" b="0"/>
              <a:pathLst>
                <a:path w="120000" h="120000" extrusionOk="0">
                  <a:moveTo>
                    <a:pt x="80000" y="115752"/>
                  </a:moveTo>
                  <a:lnTo>
                    <a:pt x="81860" y="115221"/>
                  </a:lnTo>
                  <a:lnTo>
                    <a:pt x="85581" y="116283"/>
                  </a:lnTo>
                  <a:lnTo>
                    <a:pt x="89302" y="117876"/>
                  </a:lnTo>
                  <a:lnTo>
                    <a:pt x="92093" y="117876"/>
                  </a:lnTo>
                  <a:lnTo>
                    <a:pt x="94883" y="117876"/>
                  </a:lnTo>
                  <a:lnTo>
                    <a:pt x="96744" y="117345"/>
                  </a:lnTo>
                  <a:lnTo>
                    <a:pt x="94883" y="114690"/>
                  </a:lnTo>
                  <a:lnTo>
                    <a:pt x="94883" y="112035"/>
                  </a:lnTo>
                  <a:lnTo>
                    <a:pt x="97674" y="110973"/>
                  </a:lnTo>
                  <a:lnTo>
                    <a:pt x="103255" y="109911"/>
                  </a:lnTo>
                  <a:lnTo>
                    <a:pt x="105116" y="109380"/>
                  </a:lnTo>
                  <a:lnTo>
                    <a:pt x="104186" y="107787"/>
                  </a:lnTo>
                  <a:lnTo>
                    <a:pt x="104186" y="106194"/>
                  </a:lnTo>
                  <a:lnTo>
                    <a:pt x="104186" y="105663"/>
                  </a:lnTo>
                  <a:lnTo>
                    <a:pt x="104186" y="103539"/>
                  </a:lnTo>
                  <a:lnTo>
                    <a:pt x="106976" y="103008"/>
                  </a:lnTo>
                  <a:lnTo>
                    <a:pt x="106976" y="103008"/>
                  </a:lnTo>
                  <a:lnTo>
                    <a:pt x="106046" y="102477"/>
                  </a:lnTo>
                  <a:lnTo>
                    <a:pt x="105116" y="100353"/>
                  </a:lnTo>
                  <a:lnTo>
                    <a:pt x="105116" y="97168"/>
                  </a:lnTo>
                  <a:lnTo>
                    <a:pt x="106976" y="95044"/>
                  </a:lnTo>
                  <a:lnTo>
                    <a:pt x="108837" y="94513"/>
                  </a:lnTo>
                  <a:lnTo>
                    <a:pt x="109767" y="91327"/>
                  </a:lnTo>
                  <a:lnTo>
                    <a:pt x="112558" y="89734"/>
                  </a:lnTo>
                  <a:lnTo>
                    <a:pt x="114418" y="88672"/>
                  </a:lnTo>
                  <a:lnTo>
                    <a:pt x="115348" y="86017"/>
                  </a:lnTo>
                  <a:lnTo>
                    <a:pt x="117209" y="83893"/>
                  </a:lnTo>
                  <a:lnTo>
                    <a:pt x="120000" y="82831"/>
                  </a:lnTo>
                  <a:lnTo>
                    <a:pt x="120000" y="80707"/>
                  </a:lnTo>
                  <a:lnTo>
                    <a:pt x="119069" y="77522"/>
                  </a:lnTo>
                  <a:lnTo>
                    <a:pt x="115348" y="73805"/>
                  </a:lnTo>
                  <a:lnTo>
                    <a:pt x="114418" y="71681"/>
                  </a:lnTo>
                  <a:lnTo>
                    <a:pt x="114418" y="69557"/>
                  </a:lnTo>
                  <a:lnTo>
                    <a:pt x="114418" y="67964"/>
                  </a:lnTo>
                  <a:lnTo>
                    <a:pt x="115348" y="66371"/>
                  </a:lnTo>
                  <a:lnTo>
                    <a:pt x="112558" y="18053"/>
                  </a:lnTo>
                  <a:lnTo>
                    <a:pt x="113488" y="18053"/>
                  </a:lnTo>
                  <a:lnTo>
                    <a:pt x="109767" y="16460"/>
                  </a:lnTo>
                  <a:lnTo>
                    <a:pt x="107906" y="13805"/>
                  </a:lnTo>
                  <a:lnTo>
                    <a:pt x="106046" y="12212"/>
                  </a:lnTo>
                  <a:lnTo>
                    <a:pt x="105116" y="9026"/>
                  </a:lnTo>
                  <a:lnTo>
                    <a:pt x="101395" y="6902"/>
                  </a:lnTo>
                  <a:lnTo>
                    <a:pt x="99534" y="1592"/>
                  </a:lnTo>
                  <a:lnTo>
                    <a:pt x="99534" y="0"/>
                  </a:lnTo>
                  <a:lnTo>
                    <a:pt x="22325" y="2654"/>
                  </a:lnTo>
                  <a:lnTo>
                    <a:pt x="20465" y="1592"/>
                  </a:lnTo>
                  <a:lnTo>
                    <a:pt x="20465" y="1592"/>
                  </a:lnTo>
                  <a:lnTo>
                    <a:pt x="19534" y="3185"/>
                  </a:lnTo>
                  <a:lnTo>
                    <a:pt x="19534" y="4247"/>
                  </a:lnTo>
                  <a:lnTo>
                    <a:pt x="22325" y="5840"/>
                  </a:lnTo>
                  <a:lnTo>
                    <a:pt x="26046" y="7433"/>
                  </a:lnTo>
                  <a:lnTo>
                    <a:pt x="30697" y="9557"/>
                  </a:lnTo>
                  <a:lnTo>
                    <a:pt x="35348" y="12212"/>
                  </a:lnTo>
                  <a:lnTo>
                    <a:pt x="35348" y="13805"/>
                  </a:lnTo>
                  <a:lnTo>
                    <a:pt x="33488" y="16991"/>
                  </a:lnTo>
                  <a:lnTo>
                    <a:pt x="31627" y="18584"/>
                  </a:lnTo>
                  <a:lnTo>
                    <a:pt x="28837" y="22831"/>
                  </a:lnTo>
                  <a:lnTo>
                    <a:pt x="26976" y="23893"/>
                  </a:lnTo>
                  <a:lnTo>
                    <a:pt x="25116" y="24955"/>
                  </a:lnTo>
                  <a:lnTo>
                    <a:pt x="19534" y="26548"/>
                  </a:lnTo>
                  <a:lnTo>
                    <a:pt x="13953" y="26548"/>
                  </a:lnTo>
                  <a:lnTo>
                    <a:pt x="11162" y="27079"/>
                  </a:lnTo>
                  <a:lnTo>
                    <a:pt x="11162" y="29203"/>
                  </a:lnTo>
                  <a:lnTo>
                    <a:pt x="11162" y="30796"/>
                  </a:lnTo>
                  <a:lnTo>
                    <a:pt x="13953" y="34513"/>
                  </a:lnTo>
                  <a:lnTo>
                    <a:pt x="15813" y="35575"/>
                  </a:lnTo>
                  <a:lnTo>
                    <a:pt x="12093" y="37168"/>
                  </a:lnTo>
                  <a:lnTo>
                    <a:pt x="12093" y="40884"/>
                  </a:lnTo>
                  <a:lnTo>
                    <a:pt x="10232" y="40884"/>
                  </a:lnTo>
                  <a:lnTo>
                    <a:pt x="7441" y="42477"/>
                  </a:lnTo>
                  <a:lnTo>
                    <a:pt x="1860" y="45663"/>
                  </a:lnTo>
                  <a:lnTo>
                    <a:pt x="2790" y="48849"/>
                  </a:lnTo>
                  <a:lnTo>
                    <a:pt x="0" y="50442"/>
                  </a:lnTo>
                  <a:lnTo>
                    <a:pt x="0" y="55221"/>
                  </a:lnTo>
                  <a:lnTo>
                    <a:pt x="0" y="60000"/>
                  </a:lnTo>
                  <a:lnTo>
                    <a:pt x="5581" y="65309"/>
                  </a:lnTo>
                  <a:lnTo>
                    <a:pt x="19534" y="72212"/>
                  </a:lnTo>
                  <a:lnTo>
                    <a:pt x="23255" y="75398"/>
                  </a:lnTo>
                  <a:lnTo>
                    <a:pt x="23255" y="79646"/>
                  </a:lnTo>
                  <a:lnTo>
                    <a:pt x="27906" y="81769"/>
                  </a:lnTo>
                  <a:lnTo>
                    <a:pt x="28837" y="80176"/>
                  </a:lnTo>
                  <a:lnTo>
                    <a:pt x="31627" y="79646"/>
                  </a:lnTo>
                  <a:lnTo>
                    <a:pt x="36279" y="79646"/>
                  </a:lnTo>
                  <a:lnTo>
                    <a:pt x="39069" y="81238"/>
                  </a:lnTo>
                  <a:lnTo>
                    <a:pt x="41860" y="82831"/>
                  </a:lnTo>
                  <a:lnTo>
                    <a:pt x="39069" y="86017"/>
                  </a:lnTo>
                  <a:lnTo>
                    <a:pt x="38139" y="88672"/>
                  </a:lnTo>
                  <a:lnTo>
                    <a:pt x="38139" y="90265"/>
                  </a:lnTo>
                  <a:lnTo>
                    <a:pt x="36279" y="92920"/>
                  </a:lnTo>
                  <a:lnTo>
                    <a:pt x="36279" y="95575"/>
                  </a:lnTo>
                  <a:lnTo>
                    <a:pt x="40930" y="98230"/>
                  </a:lnTo>
                  <a:lnTo>
                    <a:pt x="47441" y="100884"/>
                  </a:lnTo>
                  <a:lnTo>
                    <a:pt x="49302" y="100353"/>
                  </a:lnTo>
                  <a:lnTo>
                    <a:pt x="59534" y="104070"/>
                  </a:lnTo>
                  <a:lnTo>
                    <a:pt x="63255" y="106194"/>
                  </a:lnTo>
                  <a:lnTo>
                    <a:pt x="66046" y="110973"/>
                  </a:lnTo>
                  <a:lnTo>
                    <a:pt x="65116" y="113628"/>
                  </a:lnTo>
                  <a:lnTo>
                    <a:pt x="64186" y="115221"/>
                  </a:lnTo>
                  <a:lnTo>
                    <a:pt x="68837" y="117876"/>
                  </a:lnTo>
                  <a:lnTo>
                    <a:pt x="68837" y="120000"/>
                  </a:lnTo>
                  <a:lnTo>
                    <a:pt x="70697" y="117876"/>
                  </a:lnTo>
                  <a:lnTo>
                    <a:pt x="74418" y="117876"/>
                  </a:lnTo>
                  <a:lnTo>
                    <a:pt x="77209" y="117345"/>
                  </a:lnTo>
                  <a:lnTo>
                    <a:pt x="80000" y="115752"/>
                  </a:lnTo>
                  <a:close/>
                </a:path>
              </a:pathLst>
            </a:custGeom>
            <a:solidFill>
              <a:schemeClr val="bg1">
                <a:lumMod val="6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7" name="Shape 1435"/>
            <p:cNvSpPr/>
            <p:nvPr/>
          </p:nvSpPr>
          <p:spPr>
            <a:xfrm>
              <a:off x="2956834" y="3048788"/>
              <a:ext cx="587230" cy="431549"/>
            </a:xfrm>
            <a:custGeom>
              <a:avLst/>
              <a:gdLst/>
              <a:ahLst/>
              <a:cxnLst/>
              <a:rect l="0" t="0" r="0" b="0"/>
              <a:pathLst>
                <a:path w="120000" h="120000" extrusionOk="0">
                  <a:moveTo>
                    <a:pt x="98181" y="113647"/>
                  </a:moveTo>
                  <a:cubicBezTo>
                    <a:pt x="101818" y="108705"/>
                    <a:pt x="101818" y="108705"/>
                    <a:pt x="101818" y="108705"/>
                  </a:cubicBezTo>
                  <a:cubicBezTo>
                    <a:pt x="103376" y="105882"/>
                    <a:pt x="103376" y="105882"/>
                    <a:pt x="103376" y="105882"/>
                  </a:cubicBezTo>
                  <a:cubicBezTo>
                    <a:pt x="104415" y="105882"/>
                    <a:pt x="104415" y="105882"/>
                    <a:pt x="104415" y="105882"/>
                  </a:cubicBezTo>
                  <a:cubicBezTo>
                    <a:pt x="104935" y="100235"/>
                    <a:pt x="104935" y="100235"/>
                    <a:pt x="104935" y="100235"/>
                  </a:cubicBezTo>
                  <a:cubicBezTo>
                    <a:pt x="107012" y="98117"/>
                    <a:pt x="107012" y="98117"/>
                    <a:pt x="107012" y="98117"/>
                  </a:cubicBezTo>
                  <a:cubicBezTo>
                    <a:pt x="105974" y="96000"/>
                    <a:pt x="105974" y="96000"/>
                    <a:pt x="105974" y="96000"/>
                  </a:cubicBezTo>
                  <a:cubicBezTo>
                    <a:pt x="103896" y="90352"/>
                    <a:pt x="103896" y="90352"/>
                    <a:pt x="103896" y="90352"/>
                  </a:cubicBezTo>
                  <a:cubicBezTo>
                    <a:pt x="103896" y="87529"/>
                    <a:pt x="103896" y="87529"/>
                    <a:pt x="103896" y="87529"/>
                  </a:cubicBezTo>
                  <a:cubicBezTo>
                    <a:pt x="103896" y="84705"/>
                    <a:pt x="103896" y="84705"/>
                    <a:pt x="103896" y="84705"/>
                  </a:cubicBezTo>
                  <a:cubicBezTo>
                    <a:pt x="105974" y="83294"/>
                    <a:pt x="105974" y="83294"/>
                    <a:pt x="105974" y="83294"/>
                  </a:cubicBezTo>
                  <a:cubicBezTo>
                    <a:pt x="109610" y="83294"/>
                    <a:pt x="109610" y="83294"/>
                    <a:pt x="109610" y="83294"/>
                  </a:cubicBezTo>
                  <a:cubicBezTo>
                    <a:pt x="113246" y="81176"/>
                    <a:pt x="113246" y="81176"/>
                    <a:pt x="113246" y="81176"/>
                  </a:cubicBezTo>
                  <a:cubicBezTo>
                    <a:pt x="114285" y="79764"/>
                    <a:pt x="114285" y="79764"/>
                    <a:pt x="114285" y="79764"/>
                  </a:cubicBezTo>
                  <a:cubicBezTo>
                    <a:pt x="115844" y="77647"/>
                    <a:pt x="115844" y="77647"/>
                    <a:pt x="115844" y="77647"/>
                  </a:cubicBezTo>
                  <a:cubicBezTo>
                    <a:pt x="117402" y="71294"/>
                    <a:pt x="117402" y="71294"/>
                    <a:pt x="117402" y="71294"/>
                  </a:cubicBezTo>
                  <a:cubicBezTo>
                    <a:pt x="118961" y="68470"/>
                    <a:pt x="118961" y="68470"/>
                    <a:pt x="118961" y="68470"/>
                  </a:cubicBezTo>
                  <a:cubicBezTo>
                    <a:pt x="119999" y="63529"/>
                    <a:pt x="119999" y="63529"/>
                    <a:pt x="119999" y="63529"/>
                  </a:cubicBezTo>
                  <a:cubicBezTo>
                    <a:pt x="119999" y="61411"/>
                    <a:pt x="119999" y="61411"/>
                    <a:pt x="119999" y="61411"/>
                  </a:cubicBezTo>
                  <a:cubicBezTo>
                    <a:pt x="116883" y="57176"/>
                    <a:pt x="116883" y="57176"/>
                    <a:pt x="116883" y="57176"/>
                  </a:cubicBezTo>
                  <a:cubicBezTo>
                    <a:pt x="113766" y="53647"/>
                    <a:pt x="113766" y="53647"/>
                    <a:pt x="113766" y="53647"/>
                  </a:cubicBezTo>
                  <a:cubicBezTo>
                    <a:pt x="111688" y="50823"/>
                    <a:pt x="111688" y="50823"/>
                    <a:pt x="111688" y="50823"/>
                  </a:cubicBezTo>
                  <a:cubicBezTo>
                    <a:pt x="109610" y="48705"/>
                    <a:pt x="109610" y="48705"/>
                    <a:pt x="109610" y="48705"/>
                  </a:cubicBezTo>
                  <a:cubicBezTo>
                    <a:pt x="109610" y="46588"/>
                    <a:pt x="109610" y="46588"/>
                    <a:pt x="109610" y="46588"/>
                  </a:cubicBezTo>
                  <a:cubicBezTo>
                    <a:pt x="110129" y="44470"/>
                    <a:pt x="110129" y="44470"/>
                    <a:pt x="110129" y="44470"/>
                  </a:cubicBezTo>
                  <a:cubicBezTo>
                    <a:pt x="111168" y="45882"/>
                    <a:pt x="111168" y="45882"/>
                    <a:pt x="111168" y="45882"/>
                  </a:cubicBezTo>
                  <a:cubicBezTo>
                    <a:pt x="109610" y="43058"/>
                    <a:pt x="109610" y="43058"/>
                    <a:pt x="109610" y="43058"/>
                  </a:cubicBezTo>
                  <a:cubicBezTo>
                    <a:pt x="109610" y="43058"/>
                    <a:pt x="107532" y="41647"/>
                    <a:pt x="107012" y="41647"/>
                  </a:cubicBezTo>
                  <a:cubicBezTo>
                    <a:pt x="106493" y="41647"/>
                    <a:pt x="104415" y="38823"/>
                    <a:pt x="104415" y="38823"/>
                  </a:cubicBezTo>
                  <a:cubicBezTo>
                    <a:pt x="101818" y="38823"/>
                    <a:pt x="101818" y="38823"/>
                    <a:pt x="101818" y="38823"/>
                  </a:cubicBezTo>
                  <a:cubicBezTo>
                    <a:pt x="101818" y="35294"/>
                    <a:pt x="101818" y="35294"/>
                    <a:pt x="101818" y="35294"/>
                  </a:cubicBezTo>
                  <a:cubicBezTo>
                    <a:pt x="100779" y="31764"/>
                    <a:pt x="100779" y="31764"/>
                    <a:pt x="100779" y="31764"/>
                  </a:cubicBezTo>
                  <a:cubicBezTo>
                    <a:pt x="100779" y="27529"/>
                    <a:pt x="100779" y="27529"/>
                    <a:pt x="100779" y="27529"/>
                  </a:cubicBezTo>
                  <a:cubicBezTo>
                    <a:pt x="100779" y="24705"/>
                    <a:pt x="100779" y="24705"/>
                    <a:pt x="100779" y="24705"/>
                  </a:cubicBezTo>
                  <a:cubicBezTo>
                    <a:pt x="100779" y="19764"/>
                    <a:pt x="100779" y="19764"/>
                    <a:pt x="100779" y="19764"/>
                  </a:cubicBezTo>
                  <a:cubicBezTo>
                    <a:pt x="99740" y="17647"/>
                    <a:pt x="99740" y="17647"/>
                    <a:pt x="99740" y="17647"/>
                  </a:cubicBezTo>
                  <a:cubicBezTo>
                    <a:pt x="98181" y="12705"/>
                    <a:pt x="98181" y="12705"/>
                    <a:pt x="98181" y="12705"/>
                  </a:cubicBezTo>
                  <a:cubicBezTo>
                    <a:pt x="3636" y="15529"/>
                    <a:pt x="3636" y="15529"/>
                    <a:pt x="3636" y="15529"/>
                  </a:cubicBezTo>
                  <a:cubicBezTo>
                    <a:pt x="4155" y="0"/>
                    <a:pt x="4155" y="0"/>
                    <a:pt x="4155" y="0"/>
                  </a:cubicBezTo>
                  <a:cubicBezTo>
                    <a:pt x="4155" y="0"/>
                    <a:pt x="4155" y="0"/>
                    <a:pt x="4155" y="0"/>
                  </a:cubicBezTo>
                  <a:cubicBezTo>
                    <a:pt x="3636" y="16235"/>
                    <a:pt x="3636" y="16235"/>
                    <a:pt x="3636" y="16235"/>
                  </a:cubicBezTo>
                  <a:cubicBezTo>
                    <a:pt x="2077" y="16235"/>
                    <a:pt x="2077" y="16235"/>
                    <a:pt x="2077" y="16235"/>
                  </a:cubicBezTo>
                  <a:cubicBezTo>
                    <a:pt x="2077" y="18352"/>
                    <a:pt x="2077" y="18352"/>
                    <a:pt x="2077" y="18352"/>
                  </a:cubicBezTo>
                  <a:cubicBezTo>
                    <a:pt x="1558" y="21882"/>
                    <a:pt x="1558" y="21882"/>
                    <a:pt x="1558" y="21882"/>
                  </a:cubicBezTo>
                  <a:cubicBezTo>
                    <a:pt x="2597" y="22588"/>
                    <a:pt x="2597" y="22588"/>
                    <a:pt x="2597" y="22588"/>
                  </a:cubicBezTo>
                  <a:cubicBezTo>
                    <a:pt x="3636" y="26117"/>
                    <a:pt x="3636" y="26117"/>
                    <a:pt x="3636" y="26117"/>
                  </a:cubicBezTo>
                  <a:cubicBezTo>
                    <a:pt x="3636" y="28941"/>
                    <a:pt x="3636" y="28941"/>
                    <a:pt x="3636" y="28941"/>
                  </a:cubicBezTo>
                  <a:cubicBezTo>
                    <a:pt x="2597" y="29647"/>
                    <a:pt x="2597" y="29647"/>
                    <a:pt x="2597" y="29647"/>
                  </a:cubicBezTo>
                  <a:cubicBezTo>
                    <a:pt x="2077" y="31764"/>
                    <a:pt x="2077" y="31764"/>
                    <a:pt x="2077" y="31764"/>
                  </a:cubicBezTo>
                  <a:cubicBezTo>
                    <a:pt x="2077" y="36705"/>
                    <a:pt x="2077" y="36705"/>
                    <a:pt x="2077" y="36705"/>
                  </a:cubicBezTo>
                  <a:cubicBezTo>
                    <a:pt x="519" y="37411"/>
                    <a:pt x="519" y="37411"/>
                    <a:pt x="519" y="37411"/>
                  </a:cubicBezTo>
                  <a:cubicBezTo>
                    <a:pt x="0" y="39529"/>
                    <a:pt x="0" y="39529"/>
                    <a:pt x="0" y="39529"/>
                  </a:cubicBezTo>
                  <a:cubicBezTo>
                    <a:pt x="0" y="41647"/>
                    <a:pt x="0" y="41647"/>
                    <a:pt x="0" y="41647"/>
                  </a:cubicBezTo>
                  <a:cubicBezTo>
                    <a:pt x="2077" y="43764"/>
                    <a:pt x="2077" y="43764"/>
                    <a:pt x="2077" y="43764"/>
                  </a:cubicBezTo>
                  <a:cubicBezTo>
                    <a:pt x="2077" y="46588"/>
                    <a:pt x="2077" y="46588"/>
                    <a:pt x="2077" y="46588"/>
                  </a:cubicBezTo>
                  <a:cubicBezTo>
                    <a:pt x="2077" y="48705"/>
                    <a:pt x="2077" y="48705"/>
                    <a:pt x="2077" y="48705"/>
                  </a:cubicBezTo>
                  <a:cubicBezTo>
                    <a:pt x="1558" y="47294"/>
                    <a:pt x="1558" y="47294"/>
                    <a:pt x="1558" y="47294"/>
                  </a:cubicBezTo>
                  <a:cubicBezTo>
                    <a:pt x="3116" y="50117"/>
                    <a:pt x="3116" y="50117"/>
                    <a:pt x="3116" y="50117"/>
                  </a:cubicBezTo>
                  <a:cubicBezTo>
                    <a:pt x="4675" y="56470"/>
                    <a:pt x="4675" y="56470"/>
                    <a:pt x="4675" y="56470"/>
                  </a:cubicBezTo>
                  <a:cubicBezTo>
                    <a:pt x="6233" y="60000"/>
                    <a:pt x="6233" y="60000"/>
                    <a:pt x="6233" y="60000"/>
                  </a:cubicBezTo>
                  <a:cubicBezTo>
                    <a:pt x="7272" y="64235"/>
                    <a:pt x="7272" y="64235"/>
                    <a:pt x="7272" y="64235"/>
                  </a:cubicBezTo>
                  <a:cubicBezTo>
                    <a:pt x="8311" y="67764"/>
                    <a:pt x="8311" y="67764"/>
                    <a:pt x="8311" y="67764"/>
                  </a:cubicBezTo>
                  <a:cubicBezTo>
                    <a:pt x="9350" y="69882"/>
                    <a:pt x="9350" y="69882"/>
                    <a:pt x="9350" y="69882"/>
                  </a:cubicBezTo>
                  <a:cubicBezTo>
                    <a:pt x="9870" y="72000"/>
                    <a:pt x="9870" y="72000"/>
                    <a:pt x="9870" y="72000"/>
                  </a:cubicBezTo>
                  <a:cubicBezTo>
                    <a:pt x="10389" y="72705"/>
                    <a:pt x="10389" y="72705"/>
                    <a:pt x="10389" y="72705"/>
                  </a:cubicBezTo>
                  <a:cubicBezTo>
                    <a:pt x="10389" y="73411"/>
                    <a:pt x="10389" y="73411"/>
                    <a:pt x="10389" y="73411"/>
                  </a:cubicBezTo>
                  <a:cubicBezTo>
                    <a:pt x="8831" y="74117"/>
                    <a:pt x="8831" y="74117"/>
                    <a:pt x="8831" y="74117"/>
                  </a:cubicBezTo>
                  <a:cubicBezTo>
                    <a:pt x="9350" y="76941"/>
                    <a:pt x="9350" y="76941"/>
                    <a:pt x="9350" y="76941"/>
                  </a:cubicBezTo>
                  <a:cubicBezTo>
                    <a:pt x="9870" y="80470"/>
                    <a:pt x="9870" y="80470"/>
                    <a:pt x="9870" y="80470"/>
                  </a:cubicBezTo>
                  <a:cubicBezTo>
                    <a:pt x="10389" y="81882"/>
                    <a:pt x="10389" y="81882"/>
                    <a:pt x="10389" y="81882"/>
                  </a:cubicBezTo>
                  <a:cubicBezTo>
                    <a:pt x="11428" y="81882"/>
                    <a:pt x="11428" y="81882"/>
                    <a:pt x="11428" y="81882"/>
                  </a:cubicBezTo>
                  <a:cubicBezTo>
                    <a:pt x="12467" y="83294"/>
                    <a:pt x="12467" y="83294"/>
                    <a:pt x="12467" y="83294"/>
                  </a:cubicBezTo>
                  <a:cubicBezTo>
                    <a:pt x="13506" y="88235"/>
                    <a:pt x="13506" y="88235"/>
                    <a:pt x="13506" y="88235"/>
                  </a:cubicBezTo>
                  <a:cubicBezTo>
                    <a:pt x="13506" y="95294"/>
                    <a:pt x="13506" y="95294"/>
                    <a:pt x="13506" y="95294"/>
                  </a:cubicBezTo>
                  <a:cubicBezTo>
                    <a:pt x="12987" y="98117"/>
                    <a:pt x="12987" y="98117"/>
                    <a:pt x="12987" y="98117"/>
                  </a:cubicBezTo>
                  <a:cubicBezTo>
                    <a:pt x="14025" y="100235"/>
                    <a:pt x="14025" y="100235"/>
                    <a:pt x="14025" y="100235"/>
                  </a:cubicBezTo>
                  <a:cubicBezTo>
                    <a:pt x="14545" y="101647"/>
                    <a:pt x="14545" y="101647"/>
                    <a:pt x="14545" y="101647"/>
                  </a:cubicBezTo>
                  <a:cubicBezTo>
                    <a:pt x="14545" y="108705"/>
                    <a:pt x="14545" y="108705"/>
                    <a:pt x="14545" y="108705"/>
                  </a:cubicBezTo>
                  <a:cubicBezTo>
                    <a:pt x="15584" y="113647"/>
                    <a:pt x="15584" y="113647"/>
                    <a:pt x="15584" y="113647"/>
                  </a:cubicBezTo>
                  <a:cubicBezTo>
                    <a:pt x="15584" y="114352"/>
                    <a:pt x="15584" y="114352"/>
                    <a:pt x="15584" y="114352"/>
                  </a:cubicBezTo>
                  <a:cubicBezTo>
                    <a:pt x="91428" y="112941"/>
                    <a:pt x="91428" y="112941"/>
                    <a:pt x="91428" y="112941"/>
                  </a:cubicBezTo>
                  <a:cubicBezTo>
                    <a:pt x="97662" y="120000"/>
                    <a:pt x="97662" y="120000"/>
                    <a:pt x="97662" y="120000"/>
                  </a:cubicBezTo>
                  <a:cubicBezTo>
                    <a:pt x="98701" y="118588"/>
                    <a:pt x="98701" y="118588"/>
                    <a:pt x="98701" y="118588"/>
                  </a:cubicBezTo>
                  <a:lnTo>
                    <a:pt x="98181" y="113647"/>
                  </a:lnTo>
                  <a:close/>
                </a:path>
              </a:pathLst>
            </a:custGeom>
            <a:solidFill>
              <a:schemeClr val="bg1">
                <a:lumMod val="6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8" name="Shape 1436"/>
            <p:cNvSpPr/>
            <p:nvPr/>
          </p:nvSpPr>
          <p:spPr>
            <a:xfrm>
              <a:off x="352754" y="4552250"/>
              <a:ext cx="1306773" cy="1015936"/>
            </a:xfrm>
            <a:custGeom>
              <a:avLst/>
              <a:gdLst/>
              <a:ahLst/>
              <a:cxnLst/>
              <a:rect l="0" t="0" r="0" b="0"/>
              <a:pathLst>
                <a:path w="120000" h="120000" extrusionOk="0">
                  <a:moveTo>
                    <a:pt x="47091" y="96637"/>
                  </a:moveTo>
                  <a:lnTo>
                    <a:pt x="47916" y="97699"/>
                  </a:lnTo>
                  <a:lnTo>
                    <a:pt x="49567" y="99115"/>
                  </a:lnTo>
                  <a:lnTo>
                    <a:pt x="48466" y="99469"/>
                  </a:lnTo>
                  <a:lnTo>
                    <a:pt x="47916" y="99469"/>
                  </a:lnTo>
                  <a:lnTo>
                    <a:pt x="46816" y="100531"/>
                  </a:lnTo>
                  <a:lnTo>
                    <a:pt x="46816" y="100884"/>
                  </a:lnTo>
                  <a:lnTo>
                    <a:pt x="46816" y="101946"/>
                  </a:lnTo>
                  <a:lnTo>
                    <a:pt x="47366" y="101946"/>
                  </a:lnTo>
                  <a:lnTo>
                    <a:pt x="48466" y="103716"/>
                  </a:lnTo>
                  <a:lnTo>
                    <a:pt x="48466" y="104424"/>
                  </a:lnTo>
                  <a:lnTo>
                    <a:pt x="47641" y="104778"/>
                  </a:lnTo>
                  <a:lnTo>
                    <a:pt x="47091" y="104778"/>
                  </a:lnTo>
                  <a:lnTo>
                    <a:pt x="46540" y="105132"/>
                  </a:lnTo>
                  <a:lnTo>
                    <a:pt x="46265" y="105132"/>
                  </a:lnTo>
                  <a:lnTo>
                    <a:pt x="45440" y="105840"/>
                  </a:lnTo>
                  <a:lnTo>
                    <a:pt x="45440" y="106902"/>
                  </a:lnTo>
                  <a:lnTo>
                    <a:pt x="45440" y="107256"/>
                  </a:lnTo>
                  <a:lnTo>
                    <a:pt x="44890" y="108318"/>
                  </a:lnTo>
                  <a:lnTo>
                    <a:pt x="44064" y="106548"/>
                  </a:lnTo>
                  <a:lnTo>
                    <a:pt x="44064" y="106902"/>
                  </a:lnTo>
                  <a:lnTo>
                    <a:pt x="43789" y="107610"/>
                  </a:lnTo>
                  <a:lnTo>
                    <a:pt x="42964" y="108672"/>
                  </a:lnTo>
                  <a:lnTo>
                    <a:pt x="42413" y="110088"/>
                  </a:lnTo>
                  <a:lnTo>
                    <a:pt x="42413" y="110442"/>
                  </a:lnTo>
                  <a:lnTo>
                    <a:pt x="42413" y="111858"/>
                  </a:lnTo>
                  <a:lnTo>
                    <a:pt x="39937" y="111858"/>
                  </a:lnTo>
                  <a:lnTo>
                    <a:pt x="41863" y="111150"/>
                  </a:lnTo>
                  <a:lnTo>
                    <a:pt x="42138" y="110442"/>
                  </a:lnTo>
                  <a:lnTo>
                    <a:pt x="42413" y="109734"/>
                  </a:lnTo>
                  <a:lnTo>
                    <a:pt x="42138" y="108672"/>
                  </a:lnTo>
                  <a:lnTo>
                    <a:pt x="41588" y="108318"/>
                  </a:lnTo>
                  <a:lnTo>
                    <a:pt x="41313" y="108318"/>
                  </a:lnTo>
                  <a:lnTo>
                    <a:pt x="40763" y="107610"/>
                  </a:lnTo>
                  <a:lnTo>
                    <a:pt x="40763" y="107256"/>
                  </a:lnTo>
                  <a:lnTo>
                    <a:pt x="40488" y="105132"/>
                  </a:lnTo>
                  <a:lnTo>
                    <a:pt x="41038" y="104424"/>
                  </a:lnTo>
                  <a:lnTo>
                    <a:pt x="41313" y="103716"/>
                  </a:lnTo>
                  <a:lnTo>
                    <a:pt x="42138" y="103008"/>
                  </a:lnTo>
                  <a:lnTo>
                    <a:pt x="42413" y="103362"/>
                  </a:lnTo>
                  <a:lnTo>
                    <a:pt x="43239" y="104424"/>
                  </a:lnTo>
                  <a:lnTo>
                    <a:pt x="43789" y="105840"/>
                  </a:lnTo>
                  <a:lnTo>
                    <a:pt x="43789" y="104424"/>
                  </a:lnTo>
                  <a:lnTo>
                    <a:pt x="43514" y="103008"/>
                  </a:lnTo>
                  <a:lnTo>
                    <a:pt x="42964" y="101946"/>
                  </a:lnTo>
                  <a:lnTo>
                    <a:pt x="43789" y="101592"/>
                  </a:lnTo>
                  <a:lnTo>
                    <a:pt x="44890" y="102300"/>
                  </a:lnTo>
                  <a:lnTo>
                    <a:pt x="45440" y="102300"/>
                  </a:lnTo>
                  <a:lnTo>
                    <a:pt x="45440" y="101592"/>
                  </a:lnTo>
                  <a:lnTo>
                    <a:pt x="45440" y="101238"/>
                  </a:lnTo>
                  <a:lnTo>
                    <a:pt x="45440" y="100531"/>
                  </a:lnTo>
                  <a:lnTo>
                    <a:pt x="45440" y="99469"/>
                  </a:lnTo>
                  <a:lnTo>
                    <a:pt x="45165" y="98761"/>
                  </a:lnTo>
                  <a:lnTo>
                    <a:pt x="46265" y="97699"/>
                  </a:lnTo>
                  <a:close/>
                  <a:moveTo>
                    <a:pt x="8573" y="75044"/>
                  </a:moveTo>
                  <a:lnTo>
                    <a:pt x="9123" y="75044"/>
                  </a:lnTo>
                  <a:lnTo>
                    <a:pt x="9948" y="77168"/>
                  </a:lnTo>
                  <a:lnTo>
                    <a:pt x="9948" y="78230"/>
                  </a:lnTo>
                  <a:lnTo>
                    <a:pt x="9398" y="79291"/>
                  </a:lnTo>
                  <a:lnTo>
                    <a:pt x="8848" y="79291"/>
                  </a:lnTo>
                  <a:lnTo>
                    <a:pt x="8022" y="79291"/>
                  </a:lnTo>
                  <a:lnTo>
                    <a:pt x="6922" y="78230"/>
                  </a:lnTo>
                  <a:lnTo>
                    <a:pt x="5546" y="76814"/>
                  </a:lnTo>
                  <a:lnTo>
                    <a:pt x="6922" y="75752"/>
                  </a:lnTo>
                  <a:lnTo>
                    <a:pt x="7747" y="75752"/>
                  </a:lnTo>
                  <a:close/>
                  <a:moveTo>
                    <a:pt x="692" y="44955"/>
                  </a:moveTo>
                  <a:cubicBezTo>
                    <a:pt x="692" y="44955"/>
                    <a:pt x="692" y="44955"/>
                    <a:pt x="922" y="46162"/>
                  </a:cubicBezTo>
                  <a:cubicBezTo>
                    <a:pt x="922" y="46162"/>
                    <a:pt x="922" y="46162"/>
                    <a:pt x="1384" y="46765"/>
                  </a:cubicBezTo>
                  <a:cubicBezTo>
                    <a:pt x="1384" y="46765"/>
                    <a:pt x="1384" y="46765"/>
                    <a:pt x="2538" y="47066"/>
                  </a:cubicBezTo>
                  <a:cubicBezTo>
                    <a:pt x="2538" y="47066"/>
                    <a:pt x="2538" y="47066"/>
                    <a:pt x="3691" y="47066"/>
                  </a:cubicBezTo>
                  <a:cubicBezTo>
                    <a:pt x="3691" y="47066"/>
                    <a:pt x="3691" y="47066"/>
                    <a:pt x="4384" y="47669"/>
                  </a:cubicBezTo>
                  <a:cubicBezTo>
                    <a:pt x="4384" y="47669"/>
                    <a:pt x="4384" y="47669"/>
                    <a:pt x="4384" y="48574"/>
                  </a:cubicBezTo>
                  <a:cubicBezTo>
                    <a:pt x="4384" y="48574"/>
                    <a:pt x="4384" y="48574"/>
                    <a:pt x="4845" y="49177"/>
                  </a:cubicBezTo>
                  <a:cubicBezTo>
                    <a:pt x="4845" y="49177"/>
                    <a:pt x="4845" y="49177"/>
                    <a:pt x="5768" y="50383"/>
                  </a:cubicBezTo>
                  <a:cubicBezTo>
                    <a:pt x="5768" y="50383"/>
                    <a:pt x="5768" y="50383"/>
                    <a:pt x="6922" y="52494"/>
                  </a:cubicBezTo>
                  <a:cubicBezTo>
                    <a:pt x="6922" y="52494"/>
                    <a:pt x="6922" y="52494"/>
                    <a:pt x="6230" y="52494"/>
                  </a:cubicBezTo>
                  <a:cubicBezTo>
                    <a:pt x="6230" y="52494"/>
                    <a:pt x="6230" y="52494"/>
                    <a:pt x="4845" y="52494"/>
                  </a:cubicBezTo>
                  <a:lnTo>
                    <a:pt x="4614" y="53097"/>
                  </a:lnTo>
                  <a:cubicBezTo>
                    <a:pt x="4614" y="53097"/>
                    <a:pt x="4614" y="53097"/>
                    <a:pt x="3691" y="51891"/>
                  </a:cubicBezTo>
                  <a:cubicBezTo>
                    <a:pt x="3691" y="51891"/>
                    <a:pt x="3691" y="51891"/>
                    <a:pt x="3230" y="50082"/>
                  </a:cubicBezTo>
                  <a:cubicBezTo>
                    <a:pt x="3230" y="50082"/>
                    <a:pt x="3230" y="50082"/>
                    <a:pt x="2999" y="49479"/>
                  </a:cubicBezTo>
                  <a:cubicBezTo>
                    <a:pt x="2999" y="49479"/>
                    <a:pt x="2999" y="49479"/>
                    <a:pt x="2538" y="48875"/>
                  </a:cubicBezTo>
                  <a:cubicBezTo>
                    <a:pt x="2538" y="48875"/>
                    <a:pt x="2538" y="48875"/>
                    <a:pt x="2307" y="48875"/>
                  </a:cubicBezTo>
                  <a:cubicBezTo>
                    <a:pt x="2307" y="48875"/>
                    <a:pt x="2307" y="48875"/>
                    <a:pt x="2076" y="48875"/>
                  </a:cubicBezTo>
                  <a:cubicBezTo>
                    <a:pt x="2076" y="48875"/>
                    <a:pt x="1615" y="48875"/>
                    <a:pt x="1615" y="48875"/>
                  </a:cubicBezTo>
                  <a:cubicBezTo>
                    <a:pt x="1384" y="48574"/>
                    <a:pt x="1384" y="48875"/>
                    <a:pt x="1384" y="48875"/>
                  </a:cubicBezTo>
                  <a:cubicBezTo>
                    <a:pt x="1384" y="48875"/>
                    <a:pt x="1384" y="48875"/>
                    <a:pt x="692" y="48875"/>
                  </a:cubicBezTo>
                  <a:cubicBezTo>
                    <a:pt x="-230" y="48574"/>
                    <a:pt x="461" y="48574"/>
                    <a:pt x="461" y="48574"/>
                  </a:cubicBezTo>
                  <a:cubicBezTo>
                    <a:pt x="230" y="48272"/>
                    <a:pt x="230" y="48272"/>
                    <a:pt x="230" y="47971"/>
                  </a:cubicBezTo>
                  <a:cubicBezTo>
                    <a:pt x="230" y="47971"/>
                    <a:pt x="0" y="47368"/>
                    <a:pt x="0" y="47066"/>
                  </a:cubicBezTo>
                  <a:cubicBezTo>
                    <a:pt x="0" y="47066"/>
                    <a:pt x="0" y="46162"/>
                    <a:pt x="0" y="46162"/>
                  </a:cubicBezTo>
                  <a:cubicBezTo>
                    <a:pt x="0" y="46162"/>
                    <a:pt x="0" y="46162"/>
                    <a:pt x="692" y="44955"/>
                  </a:cubicBezTo>
                  <a:close/>
                  <a:moveTo>
                    <a:pt x="43147" y="0"/>
                  </a:moveTo>
                  <a:cubicBezTo>
                    <a:pt x="43147" y="0"/>
                    <a:pt x="43147" y="0"/>
                    <a:pt x="44079" y="1197"/>
                  </a:cubicBezTo>
                  <a:cubicBezTo>
                    <a:pt x="44079" y="1197"/>
                    <a:pt x="44079" y="1197"/>
                    <a:pt x="44545" y="2094"/>
                  </a:cubicBezTo>
                  <a:cubicBezTo>
                    <a:pt x="44545" y="2094"/>
                    <a:pt x="44545" y="2094"/>
                    <a:pt x="44079" y="2094"/>
                  </a:cubicBezTo>
                  <a:cubicBezTo>
                    <a:pt x="44079" y="2094"/>
                    <a:pt x="44079" y="2094"/>
                    <a:pt x="44079" y="2992"/>
                  </a:cubicBezTo>
                  <a:cubicBezTo>
                    <a:pt x="44079" y="2992"/>
                    <a:pt x="44079" y="2992"/>
                    <a:pt x="44777" y="3591"/>
                  </a:cubicBezTo>
                  <a:cubicBezTo>
                    <a:pt x="44777" y="3591"/>
                    <a:pt x="44777" y="3591"/>
                    <a:pt x="45709" y="3591"/>
                  </a:cubicBezTo>
                  <a:cubicBezTo>
                    <a:pt x="45709" y="3591"/>
                    <a:pt x="45709" y="3591"/>
                    <a:pt x="45709" y="2693"/>
                  </a:cubicBezTo>
                  <a:cubicBezTo>
                    <a:pt x="45709" y="2693"/>
                    <a:pt x="45709" y="2693"/>
                    <a:pt x="46175" y="2094"/>
                  </a:cubicBezTo>
                  <a:cubicBezTo>
                    <a:pt x="46175" y="2094"/>
                    <a:pt x="46175" y="2094"/>
                    <a:pt x="46640" y="2693"/>
                  </a:cubicBezTo>
                  <a:cubicBezTo>
                    <a:pt x="46640" y="2693"/>
                    <a:pt x="46640" y="2693"/>
                    <a:pt x="47339" y="3890"/>
                  </a:cubicBezTo>
                  <a:cubicBezTo>
                    <a:pt x="47339" y="3890"/>
                    <a:pt x="47339" y="3890"/>
                    <a:pt x="48736" y="3591"/>
                  </a:cubicBezTo>
                  <a:cubicBezTo>
                    <a:pt x="48736" y="3591"/>
                    <a:pt x="48736" y="3591"/>
                    <a:pt x="50600" y="4189"/>
                  </a:cubicBezTo>
                  <a:cubicBezTo>
                    <a:pt x="50600" y="4189"/>
                    <a:pt x="50600" y="4189"/>
                    <a:pt x="50600" y="5087"/>
                  </a:cubicBezTo>
                  <a:cubicBezTo>
                    <a:pt x="50600" y="5087"/>
                    <a:pt x="50600" y="5087"/>
                    <a:pt x="51065" y="6284"/>
                  </a:cubicBezTo>
                  <a:cubicBezTo>
                    <a:pt x="51065" y="6284"/>
                    <a:pt x="51065" y="6284"/>
                    <a:pt x="52230" y="7481"/>
                  </a:cubicBezTo>
                  <a:cubicBezTo>
                    <a:pt x="52230" y="7481"/>
                    <a:pt x="52230" y="7481"/>
                    <a:pt x="54791" y="7481"/>
                  </a:cubicBezTo>
                  <a:cubicBezTo>
                    <a:pt x="54791" y="7481"/>
                    <a:pt x="54791" y="7481"/>
                    <a:pt x="55490" y="7481"/>
                  </a:cubicBezTo>
                  <a:cubicBezTo>
                    <a:pt x="55490" y="7481"/>
                    <a:pt x="55490" y="7481"/>
                    <a:pt x="56189" y="6882"/>
                  </a:cubicBezTo>
                  <a:cubicBezTo>
                    <a:pt x="56189" y="6882"/>
                    <a:pt x="56189" y="6882"/>
                    <a:pt x="57120" y="6882"/>
                  </a:cubicBezTo>
                  <a:cubicBezTo>
                    <a:pt x="57120" y="6882"/>
                    <a:pt x="57120" y="6882"/>
                    <a:pt x="58285" y="7780"/>
                  </a:cubicBezTo>
                  <a:cubicBezTo>
                    <a:pt x="58285" y="7780"/>
                    <a:pt x="58285" y="7780"/>
                    <a:pt x="58518" y="8678"/>
                  </a:cubicBezTo>
                  <a:cubicBezTo>
                    <a:pt x="58518" y="8678"/>
                    <a:pt x="58518" y="8678"/>
                    <a:pt x="58518" y="9575"/>
                  </a:cubicBezTo>
                  <a:cubicBezTo>
                    <a:pt x="58518" y="9575"/>
                    <a:pt x="58518" y="9575"/>
                    <a:pt x="58518" y="9725"/>
                  </a:cubicBezTo>
                  <a:lnTo>
                    <a:pt x="58518" y="10174"/>
                  </a:lnTo>
                  <a:cubicBezTo>
                    <a:pt x="58518" y="10174"/>
                    <a:pt x="58518" y="10174"/>
                    <a:pt x="59682" y="9276"/>
                  </a:cubicBezTo>
                  <a:cubicBezTo>
                    <a:pt x="59682" y="9276"/>
                    <a:pt x="59682" y="9276"/>
                    <a:pt x="61079" y="8678"/>
                  </a:cubicBezTo>
                  <a:cubicBezTo>
                    <a:pt x="61079" y="8678"/>
                    <a:pt x="61079" y="8678"/>
                    <a:pt x="62011" y="8678"/>
                  </a:cubicBezTo>
                  <a:cubicBezTo>
                    <a:pt x="62011" y="8678"/>
                    <a:pt x="62011" y="8678"/>
                    <a:pt x="63874" y="9575"/>
                  </a:cubicBezTo>
                  <a:cubicBezTo>
                    <a:pt x="63874" y="9575"/>
                    <a:pt x="63874" y="9575"/>
                    <a:pt x="65504" y="10174"/>
                  </a:cubicBezTo>
                  <a:cubicBezTo>
                    <a:pt x="65504" y="10174"/>
                    <a:pt x="65504" y="10174"/>
                    <a:pt x="67367" y="9575"/>
                  </a:cubicBezTo>
                  <a:cubicBezTo>
                    <a:pt x="67367" y="9575"/>
                    <a:pt x="67367" y="9575"/>
                    <a:pt x="68299" y="8678"/>
                  </a:cubicBezTo>
                  <a:cubicBezTo>
                    <a:pt x="68299" y="8678"/>
                    <a:pt x="68299" y="8678"/>
                    <a:pt x="69230" y="8678"/>
                  </a:cubicBezTo>
                  <a:cubicBezTo>
                    <a:pt x="69230" y="8678"/>
                    <a:pt x="69230" y="8678"/>
                    <a:pt x="69696" y="8678"/>
                  </a:cubicBezTo>
                  <a:cubicBezTo>
                    <a:pt x="69696" y="8678"/>
                    <a:pt x="69696" y="8678"/>
                    <a:pt x="70861" y="10174"/>
                  </a:cubicBezTo>
                  <a:cubicBezTo>
                    <a:pt x="70861" y="10174"/>
                    <a:pt x="70861" y="10174"/>
                    <a:pt x="72025" y="11371"/>
                  </a:cubicBezTo>
                  <a:cubicBezTo>
                    <a:pt x="72025" y="11371"/>
                    <a:pt x="72025" y="11371"/>
                    <a:pt x="74121" y="11670"/>
                  </a:cubicBezTo>
                  <a:lnTo>
                    <a:pt x="75053" y="22144"/>
                  </a:lnTo>
                  <a:cubicBezTo>
                    <a:pt x="75053" y="22144"/>
                    <a:pt x="75053" y="22144"/>
                    <a:pt x="77847" y="48478"/>
                  </a:cubicBezTo>
                  <a:cubicBezTo>
                    <a:pt x="77847" y="48478"/>
                    <a:pt x="77847" y="48478"/>
                    <a:pt x="81108" y="80199"/>
                  </a:cubicBezTo>
                  <a:cubicBezTo>
                    <a:pt x="81108" y="80199"/>
                    <a:pt x="81108" y="80199"/>
                    <a:pt x="81806" y="81995"/>
                  </a:cubicBezTo>
                  <a:cubicBezTo>
                    <a:pt x="81806" y="81995"/>
                    <a:pt x="81806" y="81995"/>
                    <a:pt x="84135" y="81995"/>
                  </a:cubicBezTo>
                  <a:cubicBezTo>
                    <a:pt x="84135" y="81995"/>
                    <a:pt x="84135" y="81995"/>
                    <a:pt x="84601" y="80199"/>
                  </a:cubicBezTo>
                  <a:cubicBezTo>
                    <a:pt x="84601" y="80199"/>
                    <a:pt x="84601" y="80199"/>
                    <a:pt x="86464" y="80199"/>
                  </a:cubicBezTo>
                  <a:cubicBezTo>
                    <a:pt x="86464" y="80199"/>
                    <a:pt x="86464" y="80199"/>
                    <a:pt x="86464" y="81097"/>
                  </a:cubicBezTo>
                  <a:cubicBezTo>
                    <a:pt x="86464" y="81097"/>
                    <a:pt x="86464" y="81097"/>
                    <a:pt x="87163" y="82294"/>
                  </a:cubicBezTo>
                  <a:cubicBezTo>
                    <a:pt x="87163" y="82294"/>
                    <a:pt x="87163" y="82294"/>
                    <a:pt x="90190" y="84987"/>
                  </a:cubicBezTo>
                  <a:cubicBezTo>
                    <a:pt x="90190" y="84987"/>
                    <a:pt x="90190" y="84987"/>
                    <a:pt x="92752" y="88578"/>
                  </a:cubicBezTo>
                  <a:cubicBezTo>
                    <a:pt x="92752" y="88578"/>
                    <a:pt x="92752" y="88578"/>
                    <a:pt x="94149" y="87082"/>
                  </a:cubicBezTo>
                  <a:cubicBezTo>
                    <a:pt x="94149" y="87082"/>
                    <a:pt x="94149" y="87082"/>
                    <a:pt x="95081" y="84089"/>
                  </a:cubicBezTo>
                  <a:cubicBezTo>
                    <a:pt x="95081" y="84089"/>
                    <a:pt x="95081" y="84089"/>
                    <a:pt x="96245" y="82593"/>
                  </a:cubicBezTo>
                  <a:cubicBezTo>
                    <a:pt x="96245" y="82593"/>
                    <a:pt x="96245" y="82593"/>
                    <a:pt x="97410" y="81695"/>
                  </a:cubicBezTo>
                  <a:cubicBezTo>
                    <a:pt x="97410" y="81695"/>
                    <a:pt x="97410" y="81695"/>
                    <a:pt x="99506" y="82892"/>
                  </a:cubicBezTo>
                  <a:cubicBezTo>
                    <a:pt x="99506" y="82892"/>
                    <a:pt x="99506" y="82892"/>
                    <a:pt x="102067" y="85286"/>
                  </a:cubicBezTo>
                  <a:cubicBezTo>
                    <a:pt x="102067" y="85286"/>
                    <a:pt x="102067" y="85286"/>
                    <a:pt x="104629" y="88578"/>
                  </a:cubicBezTo>
                  <a:cubicBezTo>
                    <a:pt x="104629" y="88578"/>
                    <a:pt x="104629" y="88578"/>
                    <a:pt x="106492" y="91271"/>
                  </a:cubicBezTo>
                  <a:cubicBezTo>
                    <a:pt x="106492" y="91271"/>
                    <a:pt x="106492" y="91271"/>
                    <a:pt x="110218" y="96059"/>
                  </a:cubicBezTo>
                  <a:cubicBezTo>
                    <a:pt x="110218" y="96059"/>
                    <a:pt x="110218" y="96059"/>
                    <a:pt x="112547" y="100249"/>
                  </a:cubicBezTo>
                  <a:cubicBezTo>
                    <a:pt x="112547" y="100249"/>
                    <a:pt x="112547" y="100249"/>
                    <a:pt x="113944" y="100548"/>
                  </a:cubicBezTo>
                  <a:cubicBezTo>
                    <a:pt x="113944" y="100548"/>
                    <a:pt x="113944" y="100548"/>
                    <a:pt x="115575" y="100847"/>
                  </a:cubicBezTo>
                  <a:cubicBezTo>
                    <a:pt x="115575" y="100847"/>
                    <a:pt x="115575" y="100847"/>
                    <a:pt x="118369" y="102044"/>
                  </a:cubicBezTo>
                  <a:cubicBezTo>
                    <a:pt x="118369" y="102044"/>
                    <a:pt x="118369" y="102044"/>
                    <a:pt x="119534" y="102942"/>
                  </a:cubicBezTo>
                  <a:cubicBezTo>
                    <a:pt x="119534" y="102942"/>
                    <a:pt x="119534" y="102942"/>
                    <a:pt x="119534" y="104139"/>
                  </a:cubicBezTo>
                  <a:cubicBezTo>
                    <a:pt x="119534" y="104139"/>
                    <a:pt x="119534" y="104139"/>
                    <a:pt x="120000" y="106833"/>
                  </a:cubicBezTo>
                  <a:cubicBezTo>
                    <a:pt x="120000" y="106833"/>
                    <a:pt x="120000" y="106833"/>
                    <a:pt x="120000" y="108029"/>
                  </a:cubicBezTo>
                  <a:cubicBezTo>
                    <a:pt x="120000" y="108029"/>
                    <a:pt x="120000" y="108029"/>
                    <a:pt x="120000" y="109226"/>
                  </a:cubicBezTo>
                  <a:cubicBezTo>
                    <a:pt x="120000" y="109226"/>
                    <a:pt x="120000" y="109226"/>
                    <a:pt x="120000" y="111920"/>
                  </a:cubicBezTo>
                  <a:cubicBezTo>
                    <a:pt x="120000" y="111920"/>
                    <a:pt x="120000" y="111920"/>
                    <a:pt x="119068" y="112817"/>
                  </a:cubicBezTo>
                  <a:cubicBezTo>
                    <a:pt x="119068" y="112817"/>
                    <a:pt x="119068" y="112817"/>
                    <a:pt x="118369" y="111620"/>
                  </a:cubicBezTo>
                  <a:cubicBezTo>
                    <a:pt x="118369" y="111620"/>
                    <a:pt x="118369" y="111620"/>
                    <a:pt x="117671" y="110124"/>
                  </a:cubicBezTo>
                  <a:cubicBezTo>
                    <a:pt x="117671" y="110124"/>
                    <a:pt x="117671" y="110124"/>
                    <a:pt x="116972" y="110723"/>
                  </a:cubicBezTo>
                  <a:cubicBezTo>
                    <a:pt x="116972" y="110723"/>
                    <a:pt x="116972" y="110723"/>
                    <a:pt x="117671" y="112219"/>
                  </a:cubicBezTo>
                  <a:cubicBezTo>
                    <a:pt x="117671" y="112219"/>
                    <a:pt x="117671" y="112219"/>
                    <a:pt x="117205" y="112518"/>
                  </a:cubicBezTo>
                  <a:cubicBezTo>
                    <a:pt x="117205" y="112518"/>
                    <a:pt x="117205" y="112518"/>
                    <a:pt x="116506" y="111920"/>
                  </a:cubicBezTo>
                  <a:cubicBezTo>
                    <a:pt x="116506" y="111920"/>
                    <a:pt x="116506" y="111920"/>
                    <a:pt x="115109" y="111321"/>
                  </a:cubicBezTo>
                  <a:cubicBezTo>
                    <a:pt x="115109" y="111321"/>
                    <a:pt x="115109" y="111321"/>
                    <a:pt x="115109" y="110124"/>
                  </a:cubicBezTo>
                  <a:cubicBezTo>
                    <a:pt x="115109" y="110124"/>
                    <a:pt x="115109" y="110124"/>
                    <a:pt x="114643" y="108628"/>
                  </a:cubicBezTo>
                  <a:cubicBezTo>
                    <a:pt x="114643" y="108628"/>
                    <a:pt x="114643" y="108628"/>
                    <a:pt x="113944" y="108029"/>
                  </a:cubicBezTo>
                  <a:cubicBezTo>
                    <a:pt x="113944" y="108029"/>
                    <a:pt x="113944" y="108029"/>
                    <a:pt x="113479" y="106833"/>
                  </a:cubicBezTo>
                  <a:cubicBezTo>
                    <a:pt x="113479" y="106833"/>
                    <a:pt x="113479" y="106833"/>
                    <a:pt x="111616" y="105037"/>
                  </a:cubicBezTo>
                  <a:cubicBezTo>
                    <a:pt x="111616" y="105037"/>
                    <a:pt x="111616" y="105037"/>
                    <a:pt x="109985" y="105336"/>
                  </a:cubicBezTo>
                  <a:cubicBezTo>
                    <a:pt x="109985" y="105336"/>
                    <a:pt x="109985" y="105336"/>
                    <a:pt x="110451" y="106234"/>
                  </a:cubicBezTo>
                  <a:cubicBezTo>
                    <a:pt x="110451" y="106234"/>
                    <a:pt x="110451" y="106234"/>
                    <a:pt x="110917" y="106833"/>
                  </a:cubicBezTo>
                  <a:cubicBezTo>
                    <a:pt x="110917" y="106833"/>
                    <a:pt x="110917" y="106833"/>
                    <a:pt x="112547" y="108029"/>
                  </a:cubicBezTo>
                  <a:cubicBezTo>
                    <a:pt x="112547" y="108029"/>
                    <a:pt x="112547" y="108029"/>
                    <a:pt x="113479" y="109226"/>
                  </a:cubicBezTo>
                  <a:cubicBezTo>
                    <a:pt x="113479" y="109226"/>
                    <a:pt x="113479" y="109226"/>
                    <a:pt x="113479" y="110124"/>
                  </a:cubicBezTo>
                  <a:cubicBezTo>
                    <a:pt x="113479" y="110124"/>
                    <a:pt x="113479" y="110124"/>
                    <a:pt x="114177" y="111022"/>
                  </a:cubicBezTo>
                  <a:cubicBezTo>
                    <a:pt x="114177" y="111022"/>
                    <a:pt x="114177" y="111022"/>
                    <a:pt x="114643" y="111920"/>
                  </a:cubicBezTo>
                  <a:cubicBezTo>
                    <a:pt x="114643" y="111920"/>
                    <a:pt x="114643" y="111920"/>
                    <a:pt x="115109" y="114015"/>
                  </a:cubicBezTo>
                  <a:cubicBezTo>
                    <a:pt x="115109" y="114015"/>
                    <a:pt x="115109" y="114015"/>
                    <a:pt x="115109" y="114613"/>
                  </a:cubicBezTo>
                  <a:cubicBezTo>
                    <a:pt x="115109" y="114613"/>
                    <a:pt x="115109" y="114613"/>
                    <a:pt x="114410" y="114912"/>
                  </a:cubicBezTo>
                  <a:cubicBezTo>
                    <a:pt x="114410" y="114912"/>
                    <a:pt x="114410" y="114912"/>
                    <a:pt x="113944" y="113416"/>
                  </a:cubicBezTo>
                  <a:cubicBezTo>
                    <a:pt x="113944" y="113416"/>
                    <a:pt x="113944" y="113416"/>
                    <a:pt x="113944" y="114912"/>
                  </a:cubicBezTo>
                  <a:cubicBezTo>
                    <a:pt x="113944" y="114912"/>
                    <a:pt x="113944" y="114912"/>
                    <a:pt x="113479" y="116109"/>
                  </a:cubicBezTo>
                  <a:cubicBezTo>
                    <a:pt x="113479" y="116109"/>
                    <a:pt x="113479" y="116109"/>
                    <a:pt x="112780" y="115810"/>
                  </a:cubicBezTo>
                  <a:cubicBezTo>
                    <a:pt x="112780" y="115810"/>
                    <a:pt x="112780" y="115810"/>
                    <a:pt x="111616" y="114314"/>
                  </a:cubicBezTo>
                  <a:cubicBezTo>
                    <a:pt x="111616" y="114314"/>
                    <a:pt x="111616" y="114314"/>
                    <a:pt x="110451" y="112518"/>
                  </a:cubicBezTo>
                  <a:cubicBezTo>
                    <a:pt x="110451" y="112518"/>
                    <a:pt x="110451" y="112518"/>
                    <a:pt x="109520" y="113117"/>
                  </a:cubicBezTo>
                  <a:cubicBezTo>
                    <a:pt x="109520" y="113117"/>
                    <a:pt x="109520" y="113117"/>
                    <a:pt x="108821" y="113117"/>
                  </a:cubicBezTo>
                  <a:cubicBezTo>
                    <a:pt x="108821" y="113117"/>
                    <a:pt x="108821" y="113117"/>
                    <a:pt x="109287" y="111321"/>
                  </a:cubicBezTo>
                  <a:cubicBezTo>
                    <a:pt x="109287" y="111321"/>
                    <a:pt x="109287" y="111321"/>
                    <a:pt x="110451" y="111022"/>
                  </a:cubicBezTo>
                  <a:cubicBezTo>
                    <a:pt x="110451" y="111022"/>
                    <a:pt x="110451" y="111022"/>
                    <a:pt x="109985" y="109226"/>
                  </a:cubicBezTo>
                  <a:cubicBezTo>
                    <a:pt x="109985" y="109226"/>
                    <a:pt x="109985" y="109226"/>
                    <a:pt x="108588" y="110124"/>
                  </a:cubicBezTo>
                  <a:cubicBezTo>
                    <a:pt x="108588" y="110124"/>
                    <a:pt x="108588" y="110124"/>
                    <a:pt x="109054" y="108329"/>
                  </a:cubicBezTo>
                  <a:cubicBezTo>
                    <a:pt x="109054" y="108329"/>
                    <a:pt x="109054" y="108329"/>
                    <a:pt x="108355" y="107132"/>
                  </a:cubicBezTo>
                  <a:cubicBezTo>
                    <a:pt x="108355" y="107132"/>
                    <a:pt x="108355" y="107132"/>
                    <a:pt x="108122" y="106234"/>
                  </a:cubicBezTo>
                  <a:cubicBezTo>
                    <a:pt x="108122" y="106234"/>
                    <a:pt x="108122" y="106234"/>
                    <a:pt x="108122" y="105336"/>
                  </a:cubicBezTo>
                  <a:cubicBezTo>
                    <a:pt x="108122" y="105336"/>
                    <a:pt x="108122" y="105336"/>
                    <a:pt x="109054" y="103541"/>
                  </a:cubicBezTo>
                  <a:cubicBezTo>
                    <a:pt x="109054" y="103541"/>
                    <a:pt x="109054" y="103541"/>
                    <a:pt x="107889" y="103541"/>
                  </a:cubicBezTo>
                  <a:cubicBezTo>
                    <a:pt x="107889" y="103541"/>
                    <a:pt x="107889" y="103541"/>
                    <a:pt x="107424" y="104139"/>
                  </a:cubicBezTo>
                  <a:cubicBezTo>
                    <a:pt x="107424" y="104139"/>
                    <a:pt x="107424" y="104139"/>
                    <a:pt x="107424" y="104738"/>
                  </a:cubicBezTo>
                  <a:cubicBezTo>
                    <a:pt x="107424" y="104738"/>
                    <a:pt x="107424" y="104738"/>
                    <a:pt x="107424" y="106533"/>
                  </a:cubicBezTo>
                  <a:cubicBezTo>
                    <a:pt x="107424" y="106533"/>
                    <a:pt x="107424" y="106533"/>
                    <a:pt x="106725" y="107132"/>
                  </a:cubicBezTo>
                  <a:cubicBezTo>
                    <a:pt x="106725" y="107132"/>
                    <a:pt x="106725" y="107132"/>
                    <a:pt x="106259" y="107730"/>
                  </a:cubicBezTo>
                  <a:cubicBezTo>
                    <a:pt x="106259" y="107730"/>
                    <a:pt x="106259" y="107132"/>
                    <a:pt x="106259" y="106833"/>
                  </a:cubicBezTo>
                  <a:cubicBezTo>
                    <a:pt x="106259" y="106533"/>
                    <a:pt x="106026" y="105635"/>
                    <a:pt x="106026" y="105635"/>
                  </a:cubicBezTo>
                  <a:cubicBezTo>
                    <a:pt x="106026" y="105635"/>
                    <a:pt x="105794" y="104738"/>
                    <a:pt x="105794" y="104139"/>
                  </a:cubicBezTo>
                  <a:cubicBezTo>
                    <a:pt x="105794" y="103840"/>
                    <a:pt x="105561" y="103241"/>
                    <a:pt x="105561" y="103241"/>
                  </a:cubicBezTo>
                  <a:cubicBezTo>
                    <a:pt x="105561" y="103241"/>
                    <a:pt x="105328" y="102643"/>
                    <a:pt x="105328" y="102344"/>
                  </a:cubicBezTo>
                  <a:cubicBezTo>
                    <a:pt x="105328" y="101745"/>
                    <a:pt x="105328" y="101446"/>
                    <a:pt x="105328" y="101446"/>
                  </a:cubicBezTo>
                  <a:cubicBezTo>
                    <a:pt x="105328" y="101446"/>
                    <a:pt x="105561" y="100847"/>
                    <a:pt x="106026" y="100847"/>
                  </a:cubicBezTo>
                  <a:cubicBezTo>
                    <a:pt x="106259" y="100548"/>
                    <a:pt x="106492" y="99950"/>
                    <a:pt x="106492" y="99950"/>
                  </a:cubicBezTo>
                  <a:cubicBezTo>
                    <a:pt x="106492" y="99950"/>
                    <a:pt x="106492" y="99950"/>
                    <a:pt x="107424" y="98753"/>
                  </a:cubicBezTo>
                  <a:cubicBezTo>
                    <a:pt x="107424" y="98753"/>
                    <a:pt x="107424" y="98753"/>
                    <a:pt x="106492" y="96658"/>
                  </a:cubicBezTo>
                  <a:cubicBezTo>
                    <a:pt x="106492" y="96658"/>
                    <a:pt x="106492" y="96658"/>
                    <a:pt x="106026" y="96957"/>
                  </a:cubicBezTo>
                  <a:cubicBezTo>
                    <a:pt x="106026" y="96957"/>
                    <a:pt x="106026" y="96957"/>
                    <a:pt x="105561" y="98453"/>
                  </a:cubicBezTo>
                  <a:cubicBezTo>
                    <a:pt x="105561" y="98453"/>
                    <a:pt x="105561" y="98453"/>
                    <a:pt x="104629" y="99950"/>
                  </a:cubicBezTo>
                  <a:cubicBezTo>
                    <a:pt x="104629" y="99950"/>
                    <a:pt x="104629" y="99950"/>
                    <a:pt x="103930" y="100548"/>
                  </a:cubicBezTo>
                  <a:cubicBezTo>
                    <a:pt x="103930" y="100548"/>
                    <a:pt x="103930" y="100548"/>
                    <a:pt x="103697" y="101147"/>
                  </a:cubicBezTo>
                  <a:cubicBezTo>
                    <a:pt x="103697" y="101147"/>
                    <a:pt x="103697" y="101147"/>
                    <a:pt x="104163" y="103541"/>
                  </a:cubicBezTo>
                  <a:cubicBezTo>
                    <a:pt x="104163" y="103541"/>
                    <a:pt x="104163" y="103541"/>
                    <a:pt x="105095" y="106833"/>
                  </a:cubicBezTo>
                  <a:cubicBezTo>
                    <a:pt x="105095" y="106833"/>
                    <a:pt x="105095" y="106833"/>
                    <a:pt x="104163" y="106533"/>
                  </a:cubicBezTo>
                  <a:cubicBezTo>
                    <a:pt x="104163" y="106533"/>
                    <a:pt x="104163" y="106533"/>
                    <a:pt x="102766" y="102942"/>
                  </a:cubicBezTo>
                  <a:cubicBezTo>
                    <a:pt x="102766" y="102942"/>
                    <a:pt x="102766" y="102942"/>
                    <a:pt x="101136" y="99950"/>
                  </a:cubicBezTo>
                  <a:cubicBezTo>
                    <a:pt x="101136" y="99950"/>
                    <a:pt x="101136" y="99950"/>
                    <a:pt x="100670" y="101745"/>
                  </a:cubicBezTo>
                  <a:cubicBezTo>
                    <a:pt x="100670" y="101745"/>
                    <a:pt x="100670" y="101745"/>
                    <a:pt x="100204" y="101446"/>
                  </a:cubicBezTo>
                  <a:cubicBezTo>
                    <a:pt x="100204" y="101446"/>
                    <a:pt x="100204" y="101446"/>
                    <a:pt x="99506" y="99351"/>
                  </a:cubicBezTo>
                  <a:cubicBezTo>
                    <a:pt x="99506" y="99351"/>
                    <a:pt x="99506" y="99351"/>
                    <a:pt x="98574" y="98453"/>
                  </a:cubicBezTo>
                  <a:cubicBezTo>
                    <a:pt x="98574" y="98453"/>
                    <a:pt x="98574" y="98453"/>
                    <a:pt x="96245" y="95162"/>
                  </a:cubicBezTo>
                  <a:cubicBezTo>
                    <a:pt x="96245" y="95162"/>
                    <a:pt x="96245" y="95162"/>
                    <a:pt x="96245" y="93067"/>
                  </a:cubicBezTo>
                  <a:cubicBezTo>
                    <a:pt x="96245" y="93067"/>
                    <a:pt x="96245" y="93067"/>
                    <a:pt x="95779" y="94264"/>
                  </a:cubicBezTo>
                  <a:cubicBezTo>
                    <a:pt x="95779" y="94264"/>
                    <a:pt x="95779" y="94264"/>
                    <a:pt x="94615" y="93665"/>
                  </a:cubicBezTo>
                  <a:cubicBezTo>
                    <a:pt x="94615" y="93665"/>
                    <a:pt x="94615" y="93665"/>
                    <a:pt x="92053" y="90673"/>
                  </a:cubicBezTo>
                  <a:cubicBezTo>
                    <a:pt x="92053" y="90673"/>
                    <a:pt x="92053" y="90673"/>
                    <a:pt x="90423" y="88279"/>
                  </a:cubicBezTo>
                  <a:cubicBezTo>
                    <a:pt x="90423" y="88279"/>
                    <a:pt x="90423" y="88279"/>
                    <a:pt x="89492" y="88578"/>
                  </a:cubicBezTo>
                  <a:cubicBezTo>
                    <a:pt x="89492" y="88578"/>
                    <a:pt x="89492" y="88578"/>
                    <a:pt x="87395" y="87980"/>
                  </a:cubicBezTo>
                  <a:cubicBezTo>
                    <a:pt x="87395" y="87980"/>
                    <a:pt x="87395" y="87980"/>
                    <a:pt x="85998" y="86184"/>
                  </a:cubicBezTo>
                  <a:cubicBezTo>
                    <a:pt x="85998" y="86184"/>
                    <a:pt x="85998" y="86184"/>
                    <a:pt x="85998" y="84089"/>
                  </a:cubicBezTo>
                  <a:cubicBezTo>
                    <a:pt x="85998" y="84089"/>
                    <a:pt x="85998" y="84089"/>
                    <a:pt x="85299" y="84688"/>
                  </a:cubicBezTo>
                  <a:cubicBezTo>
                    <a:pt x="85299" y="84688"/>
                    <a:pt x="85299" y="84688"/>
                    <a:pt x="82505" y="84688"/>
                  </a:cubicBezTo>
                  <a:cubicBezTo>
                    <a:pt x="82505" y="84688"/>
                    <a:pt x="82505" y="84688"/>
                    <a:pt x="81108" y="84389"/>
                  </a:cubicBezTo>
                  <a:cubicBezTo>
                    <a:pt x="81108" y="84389"/>
                    <a:pt x="81108" y="84389"/>
                    <a:pt x="79477" y="83790"/>
                  </a:cubicBezTo>
                  <a:cubicBezTo>
                    <a:pt x="79477" y="83790"/>
                    <a:pt x="79477" y="83790"/>
                    <a:pt x="76450" y="83491"/>
                  </a:cubicBezTo>
                  <a:cubicBezTo>
                    <a:pt x="76450" y="83491"/>
                    <a:pt x="76450" y="83491"/>
                    <a:pt x="73422" y="84389"/>
                  </a:cubicBezTo>
                  <a:cubicBezTo>
                    <a:pt x="73422" y="84389"/>
                    <a:pt x="73422" y="84389"/>
                    <a:pt x="71326" y="84987"/>
                  </a:cubicBezTo>
                  <a:cubicBezTo>
                    <a:pt x="71326" y="84987"/>
                    <a:pt x="71326" y="84987"/>
                    <a:pt x="71792" y="82593"/>
                  </a:cubicBezTo>
                  <a:cubicBezTo>
                    <a:pt x="71792" y="82593"/>
                    <a:pt x="71792" y="82593"/>
                    <a:pt x="71093" y="83191"/>
                  </a:cubicBezTo>
                  <a:cubicBezTo>
                    <a:pt x="71093" y="83191"/>
                    <a:pt x="71093" y="83191"/>
                    <a:pt x="69929" y="82294"/>
                  </a:cubicBezTo>
                  <a:cubicBezTo>
                    <a:pt x="69929" y="82294"/>
                    <a:pt x="69929" y="82294"/>
                    <a:pt x="68997" y="81695"/>
                  </a:cubicBezTo>
                  <a:cubicBezTo>
                    <a:pt x="68997" y="81695"/>
                    <a:pt x="68997" y="81695"/>
                    <a:pt x="68066" y="81695"/>
                  </a:cubicBezTo>
                  <a:cubicBezTo>
                    <a:pt x="68066" y="81695"/>
                    <a:pt x="68066" y="81695"/>
                    <a:pt x="67367" y="81695"/>
                  </a:cubicBezTo>
                  <a:cubicBezTo>
                    <a:pt x="67367" y="81695"/>
                    <a:pt x="67367" y="81695"/>
                    <a:pt x="66203" y="82593"/>
                  </a:cubicBezTo>
                  <a:cubicBezTo>
                    <a:pt x="66203" y="82593"/>
                    <a:pt x="66203" y="82593"/>
                    <a:pt x="65271" y="83191"/>
                  </a:cubicBezTo>
                  <a:cubicBezTo>
                    <a:pt x="65271" y="83191"/>
                    <a:pt x="65271" y="83191"/>
                    <a:pt x="64340" y="84688"/>
                  </a:cubicBezTo>
                  <a:cubicBezTo>
                    <a:pt x="64340" y="84688"/>
                    <a:pt x="64340" y="84688"/>
                    <a:pt x="63874" y="85286"/>
                  </a:cubicBezTo>
                  <a:cubicBezTo>
                    <a:pt x="63874" y="85286"/>
                    <a:pt x="63874" y="85286"/>
                    <a:pt x="62710" y="84987"/>
                  </a:cubicBezTo>
                  <a:cubicBezTo>
                    <a:pt x="62710" y="84987"/>
                    <a:pt x="62710" y="84987"/>
                    <a:pt x="63874" y="83790"/>
                  </a:cubicBezTo>
                  <a:cubicBezTo>
                    <a:pt x="63874" y="83790"/>
                    <a:pt x="63874" y="83790"/>
                    <a:pt x="65271" y="81995"/>
                  </a:cubicBezTo>
                  <a:cubicBezTo>
                    <a:pt x="65271" y="81995"/>
                    <a:pt x="65271" y="81995"/>
                    <a:pt x="66203" y="80798"/>
                  </a:cubicBezTo>
                  <a:cubicBezTo>
                    <a:pt x="66203" y="80798"/>
                    <a:pt x="66203" y="80798"/>
                    <a:pt x="66902" y="79600"/>
                  </a:cubicBezTo>
                  <a:cubicBezTo>
                    <a:pt x="66902" y="79600"/>
                    <a:pt x="66902" y="79600"/>
                    <a:pt x="66436" y="79600"/>
                  </a:cubicBezTo>
                  <a:cubicBezTo>
                    <a:pt x="66436" y="79600"/>
                    <a:pt x="66436" y="79600"/>
                    <a:pt x="65504" y="79002"/>
                  </a:cubicBezTo>
                  <a:cubicBezTo>
                    <a:pt x="65504" y="79002"/>
                    <a:pt x="65504" y="79002"/>
                    <a:pt x="65504" y="76907"/>
                  </a:cubicBezTo>
                  <a:cubicBezTo>
                    <a:pt x="65504" y="76907"/>
                    <a:pt x="65504" y="76907"/>
                    <a:pt x="64573" y="77805"/>
                  </a:cubicBezTo>
                  <a:cubicBezTo>
                    <a:pt x="64573" y="77805"/>
                    <a:pt x="64573" y="77805"/>
                    <a:pt x="64340" y="78104"/>
                  </a:cubicBezTo>
                  <a:cubicBezTo>
                    <a:pt x="64340" y="78104"/>
                    <a:pt x="64340" y="78104"/>
                    <a:pt x="62710" y="78104"/>
                  </a:cubicBezTo>
                  <a:cubicBezTo>
                    <a:pt x="62710" y="78104"/>
                    <a:pt x="62710" y="78104"/>
                    <a:pt x="61312" y="77805"/>
                  </a:cubicBezTo>
                  <a:cubicBezTo>
                    <a:pt x="61312" y="77805"/>
                    <a:pt x="61312" y="77805"/>
                    <a:pt x="60614" y="78703"/>
                  </a:cubicBezTo>
                  <a:cubicBezTo>
                    <a:pt x="60614" y="78703"/>
                    <a:pt x="60614" y="78703"/>
                    <a:pt x="60148" y="80498"/>
                  </a:cubicBezTo>
                  <a:cubicBezTo>
                    <a:pt x="60148" y="80498"/>
                    <a:pt x="60148" y="80498"/>
                    <a:pt x="61079" y="81995"/>
                  </a:cubicBezTo>
                  <a:cubicBezTo>
                    <a:pt x="61079" y="81995"/>
                    <a:pt x="61079" y="81995"/>
                    <a:pt x="60614" y="84389"/>
                  </a:cubicBezTo>
                  <a:cubicBezTo>
                    <a:pt x="60614" y="84389"/>
                    <a:pt x="60614" y="84389"/>
                    <a:pt x="59449" y="85885"/>
                  </a:cubicBezTo>
                  <a:cubicBezTo>
                    <a:pt x="59449" y="85885"/>
                    <a:pt x="59449" y="85885"/>
                    <a:pt x="58285" y="85885"/>
                  </a:cubicBezTo>
                  <a:cubicBezTo>
                    <a:pt x="58285" y="85885"/>
                    <a:pt x="58285" y="85885"/>
                    <a:pt x="56888" y="85885"/>
                  </a:cubicBezTo>
                  <a:cubicBezTo>
                    <a:pt x="56888" y="85885"/>
                    <a:pt x="56888" y="85885"/>
                    <a:pt x="56422" y="87980"/>
                  </a:cubicBezTo>
                  <a:cubicBezTo>
                    <a:pt x="56422" y="87980"/>
                    <a:pt x="56422" y="87980"/>
                    <a:pt x="54559" y="88877"/>
                  </a:cubicBezTo>
                  <a:cubicBezTo>
                    <a:pt x="54559" y="88877"/>
                    <a:pt x="54559" y="88877"/>
                    <a:pt x="54326" y="89476"/>
                  </a:cubicBezTo>
                  <a:cubicBezTo>
                    <a:pt x="54326" y="89476"/>
                    <a:pt x="54326" y="89476"/>
                    <a:pt x="52695" y="90972"/>
                  </a:cubicBezTo>
                  <a:cubicBezTo>
                    <a:pt x="52695" y="90972"/>
                    <a:pt x="52695" y="90972"/>
                    <a:pt x="51065" y="91571"/>
                  </a:cubicBezTo>
                  <a:cubicBezTo>
                    <a:pt x="51065" y="91571"/>
                    <a:pt x="51065" y="91571"/>
                    <a:pt x="50134" y="91870"/>
                  </a:cubicBezTo>
                  <a:cubicBezTo>
                    <a:pt x="50134" y="91870"/>
                    <a:pt x="50134" y="91870"/>
                    <a:pt x="49668" y="90972"/>
                  </a:cubicBezTo>
                  <a:cubicBezTo>
                    <a:pt x="49668" y="90972"/>
                    <a:pt x="49668" y="90972"/>
                    <a:pt x="49435" y="90374"/>
                  </a:cubicBezTo>
                  <a:cubicBezTo>
                    <a:pt x="49435" y="90374"/>
                    <a:pt x="49435" y="90374"/>
                    <a:pt x="50600" y="89775"/>
                  </a:cubicBezTo>
                  <a:cubicBezTo>
                    <a:pt x="50600" y="89775"/>
                    <a:pt x="50600" y="89775"/>
                    <a:pt x="51531" y="88279"/>
                  </a:cubicBezTo>
                  <a:cubicBezTo>
                    <a:pt x="51531" y="88279"/>
                    <a:pt x="51531" y="88279"/>
                    <a:pt x="50367" y="88279"/>
                  </a:cubicBezTo>
                  <a:cubicBezTo>
                    <a:pt x="50367" y="88279"/>
                    <a:pt x="50367" y="88279"/>
                    <a:pt x="49901" y="87381"/>
                  </a:cubicBezTo>
                  <a:cubicBezTo>
                    <a:pt x="49901" y="87381"/>
                    <a:pt x="49901" y="87381"/>
                    <a:pt x="51065" y="85286"/>
                  </a:cubicBezTo>
                  <a:cubicBezTo>
                    <a:pt x="51065" y="85286"/>
                    <a:pt x="51065" y="85286"/>
                    <a:pt x="51531" y="83191"/>
                  </a:cubicBezTo>
                  <a:cubicBezTo>
                    <a:pt x="51531" y="83191"/>
                    <a:pt x="51531" y="83191"/>
                    <a:pt x="52230" y="80199"/>
                  </a:cubicBezTo>
                  <a:cubicBezTo>
                    <a:pt x="52230" y="80199"/>
                    <a:pt x="52230" y="80199"/>
                    <a:pt x="53394" y="78404"/>
                  </a:cubicBezTo>
                  <a:cubicBezTo>
                    <a:pt x="53394" y="78404"/>
                    <a:pt x="53394" y="78404"/>
                    <a:pt x="57586" y="79002"/>
                  </a:cubicBezTo>
                  <a:cubicBezTo>
                    <a:pt x="57586" y="79002"/>
                    <a:pt x="57586" y="79002"/>
                    <a:pt x="56888" y="77805"/>
                  </a:cubicBezTo>
                  <a:cubicBezTo>
                    <a:pt x="56888" y="77805"/>
                    <a:pt x="56888" y="77805"/>
                    <a:pt x="55723" y="77506"/>
                  </a:cubicBezTo>
                  <a:cubicBezTo>
                    <a:pt x="55723" y="77506"/>
                    <a:pt x="55723" y="77506"/>
                    <a:pt x="53627" y="76309"/>
                  </a:cubicBezTo>
                  <a:cubicBezTo>
                    <a:pt x="53627" y="76309"/>
                    <a:pt x="53627" y="76309"/>
                    <a:pt x="51997" y="77207"/>
                  </a:cubicBezTo>
                  <a:cubicBezTo>
                    <a:pt x="51997" y="77207"/>
                    <a:pt x="51997" y="77207"/>
                    <a:pt x="50600" y="78703"/>
                  </a:cubicBezTo>
                  <a:cubicBezTo>
                    <a:pt x="50600" y="78703"/>
                    <a:pt x="50600" y="78703"/>
                    <a:pt x="49202" y="80199"/>
                  </a:cubicBezTo>
                  <a:cubicBezTo>
                    <a:pt x="49202" y="80199"/>
                    <a:pt x="49202" y="80199"/>
                    <a:pt x="48504" y="81995"/>
                  </a:cubicBezTo>
                  <a:cubicBezTo>
                    <a:pt x="48504" y="81995"/>
                    <a:pt x="48504" y="81995"/>
                    <a:pt x="48271" y="83491"/>
                  </a:cubicBezTo>
                  <a:cubicBezTo>
                    <a:pt x="48271" y="83491"/>
                    <a:pt x="48271" y="83491"/>
                    <a:pt x="47339" y="83491"/>
                  </a:cubicBezTo>
                  <a:cubicBezTo>
                    <a:pt x="47339" y="83491"/>
                    <a:pt x="47339" y="83491"/>
                    <a:pt x="47339" y="84089"/>
                  </a:cubicBezTo>
                  <a:cubicBezTo>
                    <a:pt x="47339" y="84089"/>
                    <a:pt x="47339" y="84089"/>
                    <a:pt x="47805" y="85286"/>
                  </a:cubicBezTo>
                  <a:cubicBezTo>
                    <a:pt x="47805" y="85286"/>
                    <a:pt x="47805" y="85286"/>
                    <a:pt x="47572" y="86184"/>
                  </a:cubicBezTo>
                  <a:cubicBezTo>
                    <a:pt x="47572" y="86184"/>
                    <a:pt x="47572" y="86184"/>
                    <a:pt x="46873" y="87082"/>
                  </a:cubicBezTo>
                  <a:cubicBezTo>
                    <a:pt x="46873" y="87082"/>
                    <a:pt x="46873" y="87082"/>
                    <a:pt x="45243" y="88279"/>
                  </a:cubicBezTo>
                  <a:cubicBezTo>
                    <a:pt x="45243" y="88279"/>
                    <a:pt x="45243" y="88279"/>
                    <a:pt x="44312" y="89177"/>
                  </a:cubicBezTo>
                  <a:cubicBezTo>
                    <a:pt x="44312" y="89177"/>
                    <a:pt x="44312" y="89177"/>
                    <a:pt x="43147" y="90673"/>
                  </a:cubicBezTo>
                  <a:cubicBezTo>
                    <a:pt x="43147" y="90673"/>
                    <a:pt x="43147" y="90673"/>
                    <a:pt x="42914" y="92169"/>
                  </a:cubicBezTo>
                  <a:cubicBezTo>
                    <a:pt x="42914" y="92169"/>
                    <a:pt x="42914" y="92169"/>
                    <a:pt x="44545" y="92768"/>
                  </a:cubicBezTo>
                  <a:cubicBezTo>
                    <a:pt x="44545" y="92768"/>
                    <a:pt x="44545" y="92768"/>
                    <a:pt x="44777" y="94862"/>
                  </a:cubicBezTo>
                  <a:cubicBezTo>
                    <a:pt x="44777" y="94862"/>
                    <a:pt x="44777" y="94862"/>
                    <a:pt x="44079" y="96059"/>
                  </a:cubicBezTo>
                  <a:cubicBezTo>
                    <a:pt x="44079" y="96059"/>
                    <a:pt x="44079" y="96059"/>
                    <a:pt x="42914" y="96957"/>
                  </a:cubicBezTo>
                  <a:cubicBezTo>
                    <a:pt x="42914" y="96957"/>
                    <a:pt x="42914" y="96957"/>
                    <a:pt x="41517" y="99351"/>
                  </a:cubicBezTo>
                  <a:cubicBezTo>
                    <a:pt x="41517" y="99351"/>
                    <a:pt x="41517" y="99351"/>
                    <a:pt x="39421" y="101147"/>
                  </a:cubicBezTo>
                  <a:cubicBezTo>
                    <a:pt x="39421" y="101147"/>
                    <a:pt x="39421" y="101147"/>
                    <a:pt x="35229" y="103840"/>
                  </a:cubicBezTo>
                  <a:cubicBezTo>
                    <a:pt x="35229" y="103840"/>
                    <a:pt x="35229" y="103840"/>
                    <a:pt x="34996" y="106234"/>
                  </a:cubicBezTo>
                  <a:cubicBezTo>
                    <a:pt x="34996" y="106234"/>
                    <a:pt x="34996" y="106234"/>
                    <a:pt x="33366" y="107132"/>
                  </a:cubicBezTo>
                  <a:cubicBezTo>
                    <a:pt x="33366" y="107132"/>
                    <a:pt x="33366" y="107132"/>
                    <a:pt x="31736" y="108329"/>
                  </a:cubicBezTo>
                  <a:cubicBezTo>
                    <a:pt x="31736" y="108329"/>
                    <a:pt x="31736" y="108329"/>
                    <a:pt x="29640" y="109226"/>
                  </a:cubicBezTo>
                  <a:cubicBezTo>
                    <a:pt x="29640" y="109226"/>
                    <a:pt x="29640" y="109226"/>
                    <a:pt x="28941" y="109825"/>
                  </a:cubicBezTo>
                  <a:cubicBezTo>
                    <a:pt x="28941" y="109825"/>
                    <a:pt x="28941" y="109825"/>
                    <a:pt x="28010" y="110723"/>
                  </a:cubicBezTo>
                  <a:cubicBezTo>
                    <a:pt x="28010" y="110723"/>
                    <a:pt x="28010" y="110723"/>
                    <a:pt x="27311" y="111620"/>
                  </a:cubicBezTo>
                  <a:cubicBezTo>
                    <a:pt x="27311" y="111620"/>
                    <a:pt x="27311" y="111620"/>
                    <a:pt x="26845" y="113416"/>
                  </a:cubicBezTo>
                  <a:cubicBezTo>
                    <a:pt x="26845" y="113416"/>
                    <a:pt x="26845" y="113416"/>
                    <a:pt x="25681" y="113715"/>
                  </a:cubicBezTo>
                  <a:cubicBezTo>
                    <a:pt x="25681" y="113715"/>
                    <a:pt x="25681" y="113715"/>
                    <a:pt x="24050" y="114314"/>
                  </a:cubicBezTo>
                  <a:cubicBezTo>
                    <a:pt x="24050" y="114314"/>
                    <a:pt x="24050" y="114314"/>
                    <a:pt x="22886" y="114314"/>
                  </a:cubicBezTo>
                  <a:cubicBezTo>
                    <a:pt x="22886" y="114314"/>
                    <a:pt x="22886" y="114314"/>
                    <a:pt x="21722" y="114912"/>
                  </a:cubicBezTo>
                  <a:cubicBezTo>
                    <a:pt x="21722" y="114912"/>
                    <a:pt x="21722" y="114912"/>
                    <a:pt x="20091" y="116109"/>
                  </a:cubicBezTo>
                  <a:cubicBezTo>
                    <a:pt x="20091" y="116109"/>
                    <a:pt x="20091" y="116109"/>
                    <a:pt x="20557" y="117606"/>
                  </a:cubicBezTo>
                  <a:cubicBezTo>
                    <a:pt x="20557" y="117606"/>
                    <a:pt x="20557" y="117606"/>
                    <a:pt x="20091" y="117905"/>
                  </a:cubicBezTo>
                  <a:cubicBezTo>
                    <a:pt x="20091" y="117905"/>
                    <a:pt x="20091" y="117905"/>
                    <a:pt x="18927" y="117007"/>
                  </a:cubicBezTo>
                  <a:cubicBezTo>
                    <a:pt x="18927" y="117007"/>
                    <a:pt x="18927" y="117007"/>
                    <a:pt x="17763" y="116408"/>
                  </a:cubicBezTo>
                  <a:cubicBezTo>
                    <a:pt x="17763" y="116408"/>
                    <a:pt x="17763" y="116408"/>
                    <a:pt x="16831" y="114613"/>
                  </a:cubicBezTo>
                  <a:cubicBezTo>
                    <a:pt x="16831" y="114613"/>
                    <a:pt x="16831" y="114613"/>
                    <a:pt x="16598" y="115211"/>
                  </a:cubicBezTo>
                  <a:cubicBezTo>
                    <a:pt x="16598" y="115211"/>
                    <a:pt x="16598" y="115211"/>
                    <a:pt x="16598" y="117606"/>
                  </a:cubicBezTo>
                  <a:cubicBezTo>
                    <a:pt x="16598" y="117606"/>
                    <a:pt x="16598" y="117606"/>
                    <a:pt x="15201" y="117606"/>
                  </a:cubicBezTo>
                  <a:cubicBezTo>
                    <a:pt x="15201" y="117606"/>
                    <a:pt x="15201" y="117606"/>
                    <a:pt x="15201" y="118503"/>
                  </a:cubicBezTo>
                  <a:cubicBezTo>
                    <a:pt x="15201" y="118503"/>
                    <a:pt x="15201" y="118503"/>
                    <a:pt x="13804" y="118503"/>
                  </a:cubicBezTo>
                  <a:cubicBezTo>
                    <a:pt x="13804" y="118503"/>
                    <a:pt x="13804" y="118503"/>
                    <a:pt x="13804" y="118204"/>
                  </a:cubicBezTo>
                  <a:cubicBezTo>
                    <a:pt x="13804" y="117905"/>
                    <a:pt x="13105" y="117905"/>
                    <a:pt x="13105" y="117905"/>
                  </a:cubicBezTo>
                  <a:cubicBezTo>
                    <a:pt x="13105" y="117905"/>
                    <a:pt x="13105" y="117905"/>
                    <a:pt x="12173" y="117905"/>
                  </a:cubicBezTo>
                  <a:cubicBezTo>
                    <a:pt x="12173" y="117905"/>
                    <a:pt x="12173" y="117905"/>
                    <a:pt x="11009" y="118204"/>
                  </a:cubicBezTo>
                  <a:cubicBezTo>
                    <a:pt x="11009" y="118204"/>
                    <a:pt x="11009" y="118204"/>
                    <a:pt x="9612" y="120000"/>
                  </a:cubicBezTo>
                  <a:cubicBezTo>
                    <a:pt x="9612" y="120000"/>
                    <a:pt x="9612" y="120000"/>
                    <a:pt x="7050" y="120000"/>
                  </a:cubicBezTo>
                  <a:cubicBezTo>
                    <a:pt x="7050" y="120000"/>
                    <a:pt x="7050" y="120000"/>
                    <a:pt x="4721" y="120000"/>
                  </a:cubicBezTo>
                  <a:cubicBezTo>
                    <a:pt x="4721" y="120000"/>
                    <a:pt x="4721" y="120000"/>
                    <a:pt x="4721" y="118802"/>
                  </a:cubicBezTo>
                  <a:cubicBezTo>
                    <a:pt x="4721" y="118802"/>
                    <a:pt x="4721" y="118802"/>
                    <a:pt x="6351" y="116408"/>
                  </a:cubicBezTo>
                  <a:cubicBezTo>
                    <a:pt x="6351" y="116408"/>
                    <a:pt x="6351" y="116408"/>
                    <a:pt x="9146" y="116408"/>
                  </a:cubicBezTo>
                  <a:cubicBezTo>
                    <a:pt x="9146" y="116408"/>
                    <a:pt x="9146" y="116408"/>
                    <a:pt x="10310" y="116408"/>
                  </a:cubicBezTo>
                  <a:cubicBezTo>
                    <a:pt x="10310" y="116408"/>
                    <a:pt x="10310" y="116408"/>
                    <a:pt x="11475" y="115511"/>
                  </a:cubicBezTo>
                  <a:cubicBezTo>
                    <a:pt x="11475" y="115511"/>
                    <a:pt x="11475" y="115511"/>
                    <a:pt x="13105" y="114912"/>
                  </a:cubicBezTo>
                  <a:cubicBezTo>
                    <a:pt x="13105" y="114912"/>
                    <a:pt x="13105" y="114912"/>
                    <a:pt x="13804" y="114314"/>
                  </a:cubicBezTo>
                  <a:cubicBezTo>
                    <a:pt x="13804" y="114314"/>
                    <a:pt x="13804" y="114314"/>
                    <a:pt x="14502" y="112817"/>
                  </a:cubicBezTo>
                  <a:cubicBezTo>
                    <a:pt x="14502" y="112817"/>
                    <a:pt x="14502" y="112817"/>
                    <a:pt x="15900" y="111920"/>
                  </a:cubicBezTo>
                  <a:cubicBezTo>
                    <a:pt x="15900" y="111920"/>
                    <a:pt x="15900" y="111920"/>
                    <a:pt x="17995" y="111620"/>
                  </a:cubicBezTo>
                  <a:cubicBezTo>
                    <a:pt x="17995" y="111620"/>
                    <a:pt x="17995" y="111620"/>
                    <a:pt x="19160" y="111620"/>
                  </a:cubicBezTo>
                  <a:cubicBezTo>
                    <a:pt x="19160" y="111620"/>
                    <a:pt x="19160" y="111620"/>
                    <a:pt x="20091" y="112817"/>
                  </a:cubicBezTo>
                  <a:cubicBezTo>
                    <a:pt x="20091" y="112817"/>
                    <a:pt x="20091" y="112817"/>
                    <a:pt x="21023" y="111920"/>
                  </a:cubicBezTo>
                  <a:cubicBezTo>
                    <a:pt x="21023" y="111920"/>
                    <a:pt x="21023" y="111920"/>
                    <a:pt x="21955" y="110124"/>
                  </a:cubicBezTo>
                  <a:cubicBezTo>
                    <a:pt x="21955" y="110124"/>
                    <a:pt x="21955" y="110124"/>
                    <a:pt x="23119" y="108628"/>
                  </a:cubicBezTo>
                  <a:cubicBezTo>
                    <a:pt x="23119" y="108628"/>
                    <a:pt x="23119" y="108628"/>
                    <a:pt x="24283" y="107730"/>
                  </a:cubicBezTo>
                  <a:cubicBezTo>
                    <a:pt x="24283" y="107730"/>
                    <a:pt x="24283" y="107730"/>
                    <a:pt x="26612" y="107132"/>
                  </a:cubicBezTo>
                  <a:cubicBezTo>
                    <a:pt x="26612" y="107132"/>
                    <a:pt x="26612" y="107132"/>
                    <a:pt x="27544" y="105935"/>
                  </a:cubicBezTo>
                  <a:cubicBezTo>
                    <a:pt x="27544" y="105935"/>
                    <a:pt x="27544" y="105935"/>
                    <a:pt x="28708" y="104438"/>
                  </a:cubicBezTo>
                  <a:cubicBezTo>
                    <a:pt x="28708" y="104438"/>
                    <a:pt x="28708" y="104438"/>
                    <a:pt x="30106" y="102942"/>
                  </a:cubicBezTo>
                  <a:cubicBezTo>
                    <a:pt x="30106" y="102942"/>
                    <a:pt x="30106" y="102942"/>
                    <a:pt x="31270" y="102044"/>
                  </a:cubicBezTo>
                  <a:cubicBezTo>
                    <a:pt x="31270" y="102044"/>
                    <a:pt x="31270" y="102044"/>
                    <a:pt x="31736" y="100249"/>
                  </a:cubicBezTo>
                  <a:cubicBezTo>
                    <a:pt x="31736" y="100249"/>
                    <a:pt x="31736" y="100249"/>
                    <a:pt x="31969" y="97556"/>
                  </a:cubicBezTo>
                  <a:cubicBezTo>
                    <a:pt x="31969" y="97556"/>
                    <a:pt x="31969" y="97556"/>
                    <a:pt x="32434" y="95760"/>
                  </a:cubicBezTo>
                  <a:cubicBezTo>
                    <a:pt x="32434" y="95760"/>
                    <a:pt x="32434" y="95760"/>
                    <a:pt x="32667" y="95162"/>
                  </a:cubicBezTo>
                  <a:cubicBezTo>
                    <a:pt x="32667" y="95162"/>
                    <a:pt x="32667" y="95162"/>
                    <a:pt x="33832" y="93067"/>
                  </a:cubicBezTo>
                  <a:cubicBezTo>
                    <a:pt x="33832" y="93067"/>
                    <a:pt x="33832" y="93067"/>
                    <a:pt x="33133" y="93067"/>
                  </a:cubicBezTo>
                  <a:cubicBezTo>
                    <a:pt x="33133" y="93067"/>
                    <a:pt x="33133" y="93067"/>
                    <a:pt x="31969" y="93366"/>
                  </a:cubicBezTo>
                  <a:cubicBezTo>
                    <a:pt x="31969" y="93366"/>
                    <a:pt x="31969" y="93366"/>
                    <a:pt x="31270" y="93366"/>
                  </a:cubicBezTo>
                  <a:cubicBezTo>
                    <a:pt x="31270" y="93366"/>
                    <a:pt x="31270" y="93366"/>
                    <a:pt x="30106" y="93067"/>
                  </a:cubicBezTo>
                  <a:cubicBezTo>
                    <a:pt x="30106" y="93067"/>
                    <a:pt x="30106" y="93067"/>
                    <a:pt x="29640" y="92468"/>
                  </a:cubicBezTo>
                  <a:cubicBezTo>
                    <a:pt x="29640" y="92468"/>
                    <a:pt x="29640" y="92468"/>
                    <a:pt x="30804" y="90972"/>
                  </a:cubicBezTo>
                  <a:cubicBezTo>
                    <a:pt x="30804" y="90972"/>
                    <a:pt x="30804" y="90972"/>
                    <a:pt x="29640" y="91271"/>
                  </a:cubicBezTo>
                  <a:cubicBezTo>
                    <a:pt x="29640" y="91271"/>
                    <a:pt x="29640" y="91271"/>
                    <a:pt x="28941" y="92169"/>
                  </a:cubicBezTo>
                  <a:cubicBezTo>
                    <a:pt x="28941" y="92169"/>
                    <a:pt x="28941" y="92169"/>
                    <a:pt x="28475" y="94264"/>
                  </a:cubicBezTo>
                  <a:cubicBezTo>
                    <a:pt x="28475" y="94264"/>
                    <a:pt x="28475" y="94264"/>
                    <a:pt x="27777" y="95162"/>
                  </a:cubicBezTo>
                  <a:cubicBezTo>
                    <a:pt x="27777" y="95162"/>
                    <a:pt x="27777" y="95162"/>
                    <a:pt x="27544" y="94264"/>
                  </a:cubicBezTo>
                  <a:cubicBezTo>
                    <a:pt x="27544" y="94264"/>
                    <a:pt x="27544" y="94264"/>
                    <a:pt x="26845" y="93067"/>
                  </a:cubicBezTo>
                  <a:cubicBezTo>
                    <a:pt x="26845" y="93067"/>
                    <a:pt x="26845" y="93067"/>
                    <a:pt x="25681" y="91571"/>
                  </a:cubicBezTo>
                  <a:cubicBezTo>
                    <a:pt x="25681" y="91571"/>
                    <a:pt x="25681" y="91571"/>
                    <a:pt x="23818" y="90074"/>
                  </a:cubicBezTo>
                  <a:cubicBezTo>
                    <a:pt x="23818" y="90074"/>
                    <a:pt x="23818" y="90074"/>
                    <a:pt x="23352" y="90074"/>
                  </a:cubicBezTo>
                  <a:cubicBezTo>
                    <a:pt x="23352" y="90074"/>
                    <a:pt x="23352" y="90074"/>
                    <a:pt x="21722" y="91571"/>
                  </a:cubicBezTo>
                  <a:cubicBezTo>
                    <a:pt x="21722" y="91571"/>
                    <a:pt x="21722" y="91571"/>
                    <a:pt x="20790" y="91571"/>
                  </a:cubicBezTo>
                  <a:cubicBezTo>
                    <a:pt x="20790" y="91571"/>
                    <a:pt x="20790" y="91571"/>
                    <a:pt x="19393" y="91571"/>
                  </a:cubicBezTo>
                  <a:cubicBezTo>
                    <a:pt x="19393" y="91571"/>
                    <a:pt x="19393" y="91571"/>
                    <a:pt x="19626" y="87680"/>
                  </a:cubicBezTo>
                  <a:cubicBezTo>
                    <a:pt x="19626" y="87680"/>
                    <a:pt x="19626" y="87680"/>
                    <a:pt x="19859" y="86483"/>
                  </a:cubicBezTo>
                  <a:cubicBezTo>
                    <a:pt x="19859" y="86483"/>
                    <a:pt x="19859" y="86483"/>
                    <a:pt x="20557" y="85286"/>
                  </a:cubicBezTo>
                  <a:cubicBezTo>
                    <a:pt x="20557" y="85286"/>
                    <a:pt x="20557" y="85286"/>
                    <a:pt x="20557" y="83790"/>
                  </a:cubicBezTo>
                  <a:cubicBezTo>
                    <a:pt x="20557" y="83790"/>
                    <a:pt x="20557" y="83790"/>
                    <a:pt x="20324" y="81396"/>
                  </a:cubicBezTo>
                  <a:cubicBezTo>
                    <a:pt x="20324" y="81396"/>
                    <a:pt x="20324" y="81396"/>
                    <a:pt x="19859" y="79002"/>
                  </a:cubicBezTo>
                  <a:cubicBezTo>
                    <a:pt x="19859" y="79002"/>
                    <a:pt x="19859" y="79002"/>
                    <a:pt x="19393" y="79600"/>
                  </a:cubicBezTo>
                  <a:cubicBezTo>
                    <a:pt x="19393" y="79600"/>
                    <a:pt x="19393" y="79600"/>
                    <a:pt x="18461" y="80798"/>
                  </a:cubicBezTo>
                  <a:cubicBezTo>
                    <a:pt x="18461" y="80798"/>
                    <a:pt x="18461" y="80798"/>
                    <a:pt x="17763" y="81396"/>
                  </a:cubicBezTo>
                  <a:cubicBezTo>
                    <a:pt x="17763" y="81396"/>
                    <a:pt x="17763" y="81396"/>
                    <a:pt x="17064" y="81396"/>
                  </a:cubicBezTo>
                  <a:cubicBezTo>
                    <a:pt x="17064" y="81396"/>
                    <a:pt x="17064" y="81396"/>
                    <a:pt x="16365" y="80498"/>
                  </a:cubicBezTo>
                  <a:cubicBezTo>
                    <a:pt x="16365" y="80498"/>
                    <a:pt x="16365" y="80498"/>
                    <a:pt x="15900" y="80498"/>
                  </a:cubicBezTo>
                  <a:cubicBezTo>
                    <a:pt x="15900" y="80498"/>
                    <a:pt x="15900" y="80498"/>
                    <a:pt x="14968" y="79900"/>
                  </a:cubicBezTo>
                  <a:cubicBezTo>
                    <a:pt x="14968" y="79900"/>
                    <a:pt x="14968" y="79900"/>
                    <a:pt x="14269" y="79002"/>
                  </a:cubicBezTo>
                  <a:cubicBezTo>
                    <a:pt x="14269" y="79002"/>
                    <a:pt x="14269" y="79002"/>
                    <a:pt x="13571" y="78404"/>
                  </a:cubicBezTo>
                  <a:cubicBezTo>
                    <a:pt x="13571" y="78404"/>
                    <a:pt x="13571" y="78404"/>
                    <a:pt x="12872" y="77506"/>
                  </a:cubicBezTo>
                  <a:cubicBezTo>
                    <a:pt x="12872" y="77506"/>
                    <a:pt x="12872" y="77506"/>
                    <a:pt x="12639" y="76608"/>
                  </a:cubicBezTo>
                  <a:cubicBezTo>
                    <a:pt x="12639" y="76608"/>
                    <a:pt x="12639" y="76608"/>
                    <a:pt x="12406" y="74513"/>
                  </a:cubicBezTo>
                  <a:cubicBezTo>
                    <a:pt x="12406" y="74513"/>
                    <a:pt x="12406" y="74513"/>
                    <a:pt x="13338" y="73616"/>
                  </a:cubicBezTo>
                  <a:cubicBezTo>
                    <a:pt x="13338" y="73616"/>
                    <a:pt x="13338" y="73616"/>
                    <a:pt x="14269" y="73616"/>
                  </a:cubicBezTo>
                  <a:cubicBezTo>
                    <a:pt x="14269" y="73616"/>
                    <a:pt x="14269" y="73616"/>
                    <a:pt x="15434" y="73616"/>
                  </a:cubicBezTo>
                  <a:cubicBezTo>
                    <a:pt x="15434" y="73616"/>
                    <a:pt x="15434" y="73616"/>
                    <a:pt x="16598" y="74513"/>
                  </a:cubicBezTo>
                  <a:cubicBezTo>
                    <a:pt x="16598" y="74513"/>
                    <a:pt x="16598" y="74513"/>
                    <a:pt x="17064" y="73017"/>
                  </a:cubicBezTo>
                  <a:cubicBezTo>
                    <a:pt x="17064" y="73017"/>
                    <a:pt x="17064" y="73017"/>
                    <a:pt x="16365" y="72119"/>
                  </a:cubicBezTo>
                  <a:cubicBezTo>
                    <a:pt x="16365" y="72119"/>
                    <a:pt x="16365" y="72119"/>
                    <a:pt x="16132" y="72119"/>
                  </a:cubicBezTo>
                  <a:cubicBezTo>
                    <a:pt x="16132" y="72119"/>
                    <a:pt x="16132" y="72119"/>
                    <a:pt x="14968" y="72119"/>
                  </a:cubicBezTo>
                  <a:cubicBezTo>
                    <a:pt x="14968" y="72119"/>
                    <a:pt x="14968" y="72119"/>
                    <a:pt x="14269" y="72119"/>
                  </a:cubicBezTo>
                  <a:cubicBezTo>
                    <a:pt x="14269" y="72119"/>
                    <a:pt x="14269" y="72119"/>
                    <a:pt x="12872" y="70922"/>
                  </a:cubicBezTo>
                  <a:cubicBezTo>
                    <a:pt x="12872" y="70922"/>
                    <a:pt x="12872" y="70922"/>
                    <a:pt x="12406" y="69725"/>
                  </a:cubicBezTo>
                  <a:cubicBezTo>
                    <a:pt x="12406" y="69725"/>
                    <a:pt x="12406" y="69725"/>
                    <a:pt x="11941" y="68229"/>
                  </a:cubicBezTo>
                  <a:cubicBezTo>
                    <a:pt x="11941" y="68229"/>
                    <a:pt x="11941" y="68229"/>
                    <a:pt x="11475" y="66733"/>
                  </a:cubicBezTo>
                  <a:cubicBezTo>
                    <a:pt x="11475" y="66733"/>
                    <a:pt x="11475" y="66733"/>
                    <a:pt x="11475" y="66134"/>
                  </a:cubicBezTo>
                  <a:cubicBezTo>
                    <a:pt x="11475" y="66134"/>
                    <a:pt x="11475" y="66134"/>
                    <a:pt x="11941" y="65536"/>
                  </a:cubicBezTo>
                  <a:cubicBezTo>
                    <a:pt x="11941" y="65536"/>
                    <a:pt x="11941" y="65536"/>
                    <a:pt x="12639" y="64039"/>
                  </a:cubicBezTo>
                  <a:cubicBezTo>
                    <a:pt x="12639" y="64039"/>
                    <a:pt x="12639" y="64039"/>
                    <a:pt x="13804" y="62244"/>
                  </a:cubicBezTo>
                  <a:cubicBezTo>
                    <a:pt x="13804" y="62244"/>
                    <a:pt x="13804" y="62244"/>
                    <a:pt x="15201" y="61047"/>
                  </a:cubicBezTo>
                  <a:cubicBezTo>
                    <a:pt x="15201" y="61047"/>
                    <a:pt x="15201" y="61047"/>
                    <a:pt x="16132" y="59551"/>
                  </a:cubicBezTo>
                  <a:cubicBezTo>
                    <a:pt x="16132" y="59551"/>
                    <a:pt x="16132" y="59551"/>
                    <a:pt x="16365" y="58054"/>
                  </a:cubicBezTo>
                  <a:cubicBezTo>
                    <a:pt x="16365" y="58054"/>
                    <a:pt x="16365" y="58054"/>
                    <a:pt x="17530" y="56558"/>
                  </a:cubicBezTo>
                  <a:cubicBezTo>
                    <a:pt x="17530" y="56558"/>
                    <a:pt x="17530" y="56558"/>
                    <a:pt x="18461" y="56259"/>
                  </a:cubicBezTo>
                  <a:cubicBezTo>
                    <a:pt x="18461" y="56259"/>
                    <a:pt x="18461" y="56259"/>
                    <a:pt x="19160" y="56857"/>
                  </a:cubicBezTo>
                  <a:cubicBezTo>
                    <a:pt x="19160" y="56857"/>
                    <a:pt x="19160" y="56857"/>
                    <a:pt x="19859" y="58054"/>
                  </a:cubicBezTo>
                  <a:cubicBezTo>
                    <a:pt x="19859" y="58054"/>
                    <a:pt x="19859" y="58054"/>
                    <a:pt x="20324" y="58054"/>
                  </a:cubicBezTo>
                  <a:cubicBezTo>
                    <a:pt x="20324" y="58054"/>
                    <a:pt x="20324" y="58054"/>
                    <a:pt x="21256" y="58054"/>
                  </a:cubicBezTo>
                  <a:cubicBezTo>
                    <a:pt x="21256" y="58054"/>
                    <a:pt x="21256" y="58054"/>
                    <a:pt x="21722" y="58054"/>
                  </a:cubicBezTo>
                  <a:cubicBezTo>
                    <a:pt x="21722" y="58054"/>
                    <a:pt x="21722" y="58054"/>
                    <a:pt x="22420" y="56857"/>
                  </a:cubicBezTo>
                  <a:cubicBezTo>
                    <a:pt x="22420" y="56857"/>
                    <a:pt x="22420" y="56857"/>
                    <a:pt x="23119" y="56857"/>
                  </a:cubicBezTo>
                  <a:cubicBezTo>
                    <a:pt x="23119" y="56857"/>
                    <a:pt x="23119" y="56857"/>
                    <a:pt x="23352" y="56259"/>
                  </a:cubicBezTo>
                  <a:cubicBezTo>
                    <a:pt x="23352" y="56259"/>
                    <a:pt x="23352" y="56259"/>
                    <a:pt x="23818" y="55361"/>
                  </a:cubicBezTo>
                  <a:cubicBezTo>
                    <a:pt x="23818" y="55361"/>
                    <a:pt x="23818" y="55361"/>
                    <a:pt x="24050" y="56259"/>
                  </a:cubicBezTo>
                  <a:cubicBezTo>
                    <a:pt x="24050" y="56259"/>
                    <a:pt x="24050" y="56259"/>
                    <a:pt x="24749" y="56259"/>
                  </a:cubicBezTo>
                  <a:cubicBezTo>
                    <a:pt x="24749" y="56259"/>
                    <a:pt x="24749" y="56259"/>
                    <a:pt x="25215" y="56259"/>
                  </a:cubicBezTo>
                  <a:cubicBezTo>
                    <a:pt x="25215" y="56259"/>
                    <a:pt x="25215" y="56259"/>
                    <a:pt x="26147" y="56259"/>
                  </a:cubicBezTo>
                  <a:cubicBezTo>
                    <a:pt x="26147" y="56259"/>
                    <a:pt x="26147" y="56259"/>
                    <a:pt x="26845" y="55361"/>
                  </a:cubicBezTo>
                  <a:cubicBezTo>
                    <a:pt x="26845" y="55361"/>
                    <a:pt x="26845" y="55361"/>
                    <a:pt x="27544" y="55361"/>
                  </a:cubicBezTo>
                  <a:cubicBezTo>
                    <a:pt x="27544" y="55361"/>
                    <a:pt x="27544" y="55361"/>
                    <a:pt x="27777" y="53266"/>
                  </a:cubicBezTo>
                  <a:cubicBezTo>
                    <a:pt x="27777" y="53266"/>
                    <a:pt x="27777" y="53266"/>
                    <a:pt x="27311" y="51770"/>
                  </a:cubicBezTo>
                  <a:cubicBezTo>
                    <a:pt x="27311" y="51770"/>
                    <a:pt x="27311" y="51770"/>
                    <a:pt x="26845" y="49376"/>
                  </a:cubicBezTo>
                  <a:cubicBezTo>
                    <a:pt x="26845" y="49376"/>
                    <a:pt x="26845" y="49376"/>
                    <a:pt x="27777" y="49376"/>
                  </a:cubicBezTo>
                  <a:cubicBezTo>
                    <a:pt x="27777" y="49376"/>
                    <a:pt x="27777" y="49376"/>
                    <a:pt x="28708" y="48179"/>
                  </a:cubicBezTo>
                  <a:cubicBezTo>
                    <a:pt x="28708" y="48179"/>
                    <a:pt x="28708" y="48179"/>
                    <a:pt x="28475" y="46383"/>
                  </a:cubicBezTo>
                  <a:cubicBezTo>
                    <a:pt x="28475" y="46383"/>
                    <a:pt x="28475" y="46383"/>
                    <a:pt x="27078" y="46084"/>
                  </a:cubicBezTo>
                  <a:cubicBezTo>
                    <a:pt x="27078" y="46084"/>
                    <a:pt x="27078" y="46084"/>
                    <a:pt x="26379" y="46084"/>
                  </a:cubicBezTo>
                  <a:cubicBezTo>
                    <a:pt x="26379" y="46084"/>
                    <a:pt x="26379" y="46084"/>
                    <a:pt x="25681" y="46383"/>
                  </a:cubicBezTo>
                  <a:cubicBezTo>
                    <a:pt x="25681" y="46383"/>
                    <a:pt x="25681" y="46383"/>
                    <a:pt x="24982" y="46982"/>
                  </a:cubicBezTo>
                  <a:cubicBezTo>
                    <a:pt x="24982" y="46982"/>
                    <a:pt x="24982" y="46982"/>
                    <a:pt x="24516" y="48179"/>
                  </a:cubicBezTo>
                  <a:cubicBezTo>
                    <a:pt x="24516" y="48179"/>
                    <a:pt x="24516" y="48179"/>
                    <a:pt x="23818" y="48179"/>
                  </a:cubicBezTo>
                  <a:cubicBezTo>
                    <a:pt x="23818" y="48179"/>
                    <a:pt x="23818" y="48179"/>
                    <a:pt x="23119" y="46383"/>
                  </a:cubicBezTo>
                  <a:cubicBezTo>
                    <a:pt x="23119" y="46383"/>
                    <a:pt x="23119" y="46383"/>
                    <a:pt x="21256" y="46383"/>
                  </a:cubicBezTo>
                  <a:cubicBezTo>
                    <a:pt x="21256" y="46383"/>
                    <a:pt x="21256" y="46383"/>
                    <a:pt x="19160" y="46383"/>
                  </a:cubicBezTo>
                  <a:cubicBezTo>
                    <a:pt x="19160" y="46383"/>
                    <a:pt x="19160" y="46383"/>
                    <a:pt x="17530" y="45785"/>
                  </a:cubicBezTo>
                  <a:cubicBezTo>
                    <a:pt x="17530" y="45785"/>
                    <a:pt x="17530" y="45785"/>
                    <a:pt x="15900" y="44887"/>
                  </a:cubicBezTo>
                  <a:cubicBezTo>
                    <a:pt x="15900" y="44887"/>
                    <a:pt x="15900" y="44887"/>
                    <a:pt x="14968" y="43391"/>
                  </a:cubicBezTo>
                  <a:cubicBezTo>
                    <a:pt x="14968" y="43391"/>
                    <a:pt x="14968" y="43391"/>
                    <a:pt x="14735" y="40399"/>
                  </a:cubicBezTo>
                  <a:cubicBezTo>
                    <a:pt x="14735" y="40399"/>
                    <a:pt x="14735" y="40399"/>
                    <a:pt x="15900" y="39800"/>
                  </a:cubicBezTo>
                  <a:cubicBezTo>
                    <a:pt x="15900" y="39800"/>
                    <a:pt x="15900" y="39800"/>
                    <a:pt x="16598" y="39201"/>
                  </a:cubicBezTo>
                  <a:cubicBezTo>
                    <a:pt x="16598" y="39201"/>
                    <a:pt x="16598" y="39201"/>
                    <a:pt x="14968" y="38304"/>
                  </a:cubicBezTo>
                  <a:cubicBezTo>
                    <a:pt x="14968" y="38304"/>
                    <a:pt x="14968" y="38304"/>
                    <a:pt x="14036" y="37406"/>
                  </a:cubicBezTo>
                  <a:cubicBezTo>
                    <a:pt x="14036" y="37406"/>
                    <a:pt x="14036" y="37406"/>
                    <a:pt x="12872" y="36209"/>
                  </a:cubicBezTo>
                  <a:cubicBezTo>
                    <a:pt x="12872" y="36209"/>
                    <a:pt x="12872" y="36209"/>
                    <a:pt x="12639" y="35610"/>
                  </a:cubicBezTo>
                  <a:cubicBezTo>
                    <a:pt x="12639" y="35610"/>
                    <a:pt x="12639" y="35610"/>
                    <a:pt x="13571" y="34713"/>
                  </a:cubicBezTo>
                  <a:cubicBezTo>
                    <a:pt x="13571" y="34713"/>
                    <a:pt x="13571" y="34713"/>
                    <a:pt x="14269" y="34713"/>
                  </a:cubicBezTo>
                  <a:cubicBezTo>
                    <a:pt x="14269" y="34713"/>
                    <a:pt x="14269" y="34713"/>
                    <a:pt x="15667" y="34413"/>
                  </a:cubicBezTo>
                  <a:cubicBezTo>
                    <a:pt x="15667" y="34413"/>
                    <a:pt x="15667" y="34413"/>
                    <a:pt x="17530" y="32917"/>
                  </a:cubicBezTo>
                  <a:cubicBezTo>
                    <a:pt x="17530" y="32917"/>
                    <a:pt x="17530" y="32917"/>
                    <a:pt x="17763" y="33516"/>
                  </a:cubicBezTo>
                  <a:cubicBezTo>
                    <a:pt x="17763" y="33516"/>
                    <a:pt x="17763" y="33516"/>
                    <a:pt x="18927" y="32917"/>
                  </a:cubicBezTo>
                  <a:cubicBezTo>
                    <a:pt x="18927" y="32917"/>
                    <a:pt x="18927" y="32917"/>
                    <a:pt x="18927" y="32618"/>
                  </a:cubicBezTo>
                  <a:cubicBezTo>
                    <a:pt x="18927" y="32618"/>
                    <a:pt x="18927" y="32618"/>
                    <a:pt x="19626" y="32319"/>
                  </a:cubicBezTo>
                  <a:cubicBezTo>
                    <a:pt x="19626" y="32319"/>
                    <a:pt x="19626" y="32319"/>
                    <a:pt x="21023" y="32019"/>
                  </a:cubicBezTo>
                  <a:cubicBezTo>
                    <a:pt x="21023" y="32019"/>
                    <a:pt x="21023" y="32019"/>
                    <a:pt x="22653" y="32019"/>
                  </a:cubicBezTo>
                  <a:cubicBezTo>
                    <a:pt x="22653" y="32019"/>
                    <a:pt x="22653" y="32019"/>
                    <a:pt x="23352" y="32618"/>
                  </a:cubicBezTo>
                  <a:cubicBezTo>
                    <a:pt x="23352" y="32618"/>
                    <a:pt x="23352" y="32618"/>
                    <a:pt x="22886" y="34114"/>
                  </a:cubicBezTo>
                  <a:cubicBezTo>
                    <a:pt x="22886" y="34114"/>
                    <a:pt x="22886" y="34114"/>
                    <a:pt x="22886" y="34713"/>
                  </a:cubicBezTo>
                  <a:cubicBezTo>
                    <a:pt x="22886" y="34713"/>
                    <a:pt x="22886" y="34713"/>
                    <a:pt x="23585" y="35311"/>
                  </a:cubicBezTo>
                  <a:cubicBezTo>
                    <a:pt x="23585" y="35311"/>
                    <a:pt x="23585" y="35311"/>
                    <a:pt x="24283" y="36209"/>
                  </a:cubicBezTo>
                  <a:cubicBezTo>
                    <a:pt x="24283" y="36209"/>
                    <a:pt x="24283" y="36209"/>
                    <a:pt x="25681" y="36209"/>
                  </a:cubicBezTo>
                  <a:cubicBezTo>
                    <a:pt x="25681" y="36209"/>
                    <a:pt x="25681" y="36209"/>
                    <a:pt x="27544" y="36808"/>
                  </a:cubicBezTo>
                  <a:cubicBezTo>
                    <a:pt x="27544" y="36808"/>
                    <a:pt x="27544" y="36808"/>
                    <a:pt x="28941" y="35910"/>
                  </a:cubicBezTo>
                  <a:cubicBezTo>
                    <a:pt x="28941" y="35910"/>
                    <a:pt x="28941" y="35910"/>
                    <a:pt x="29873" y="34713"/>
                  </a:cubicBezTo>
                  <a:cubicBezTo>
                    <a:pt x="29873" y="34713"/>
                    <a:pt x="29873" y="34713"/>
                    <a:pt x="31037" y="33815"/>
                  </a:cubicBezTo>
                  <a:cubicBezTo>
                    <a:pt x="31037" y="33815"/>
                    <a:pt x="30106" y="33216"/>
                    <a:pt x="29873" y="33216"/>
                  </a:cubicBezTo>
                  <a:cubicBezTo>
                    <a:pt x="29407" y="33216"/>
                    <a:pt x="28941" y="32618"/>
                    <a:pt x="28941" y="32618"/>
                  </a:cubicBezTo>
                  <a:cubicBezTo>
                    <a:pt x="28941" y="32618"/>
                    <a:pt x="28941" y="32618"/>
                    <a:pt x="28243" y="32019"/>
                  </a:cubicBezTo>
                  <a:cubicBezTo>
                    <a:pt x="28243" y="32019"/>
                    <a:pt x="28243" y="32019"/>
                    <a:pt x="28243" y="30822"/>
                  </a:cubicBezTo>
                  <a:cubicBezTo>
                    <a:pt x="28243" y="30822"/>
                    <a:pt x="28243" y="30822"/>
                    <a:pt x="28010" y="29326"/>
                  </a:cubicBezTo>
                  <a:cubicBezTo>
                    <a:pt x="28010" y="29326"/>
                    <a:pt x="28010" y="29326"/>
                    <a:pt x="24516" y="28129"/>
                  </a:cubicBezTo>
                  <a:cubicBezTo>
                    <a:pt x="24516" y="28129"/>
                    <a:pt x="24516" y="28129"/>
                    <a:pt x="24516" y="23640"/>
                  </a:cubicBezTo>
                  <a:cubicBezTo>
                    <a:pt x="24516" y="23640"/>
                    <a:pt x="24516" y="23640"/>
                    <a:pt x="22886" y="21546"/>
                  </a:cubicBezTo>
                  <a:cubicBezTo>
                    <a:pt x="22886" y="21546"/>
                    <a:pt x="22886" y="21546"/>
                    <a:pt x="19626" y="17057"/>
                  </a:cubicBezTo>
                  <a:cubicBezTo>
                    <a:pt x="19626" y="17057"/>
                    <a:pt x="19626" y="17057"/>
                    <a:pt x="20091" y="17057"/>
                  </a:cubicBezTo>
                  <a:cubicBezTo>
                    <a:pt x="20091" y="17057"/>
                    <a:pt x="20091" y="17057"/>
                    <a:pt x="20091" y="16159"/>
                  </a:cubicBezTo>
                  <a:cubicBezTo>
                    <a:pt x="20091" y="16159"/>
                    <a:pt x="20091" y="16159"/>
                    <a:pt x="21256" y="16159"/>
                  </a:cubicBezTo>
                  <a:cubicBezTo>
                    <a:pt x="21256" y="16159"/>
                    <a:pt x="21256" y="16159"/>
                    <a:pt x="21256" y="14962"/>
                  </a:cubicBezTo>
                  <a:cubicBezTo>
                    <a:pt x="21256" y="14962"/>
                    <a:pt x="21256" y="14962"/>
                    <a:pt x="21489" y="13466"/>
                  </a:cubicBezTo>
                  <a:cubicBezTo>
                    <a:pt x="21489" y="13466"/>
                    <a:pt x="21489" y="13466"/>
                    <a:pt x="22187" y="13466"/>
                  </a:cubicBezTo>
                  <a:cubicBezTo>
                    <a:pt x="22187" y="13466"/>
                    <a:pt x="22187" y="13466"/>
                    <a:pt x="22886" y="14064"/>
                  </a:cubicBezTo>
                  <a:cubicBezTo>
                    <a:pt x="22886" y="14064"/>
                    <a:pt x="22886" y="14064"/>
                    <a:pt x="24050" y="14064"/>
                  </a:cubicBezTo>
                  <a:cubicBezTo>
                    <a:pt x="24050" y="14064"/>
                    <a:pt x="24050" y="14064"/>
                    <a:pt x="24516" y="14064"/>
                  </a:cubicBezTo>
                  <a:cubicBezTo>
                    <a:pt x="24516" y="14064"/>
                    <a:pt x="24516" y="14064"/>
                    <a:pt x="25681" y="14064"/>
                  </a:cubicBezTo>
                  <a:cubicBezTo>
                    <a:pt x="25681" y="14064"/>
                    <a:pt x="25681" y="14064"/>
                    <a:pt x="27777" y="13166"/>
                  </a:cubicBezTo>
                  <a:cubicBezTo>
                    <a:pt x="27777" y="13166"/>
                    <a:pt x="27777" y="13166"/>
                    <a:pt x="28475" y="12269"/>
                  </a:cubicBezTo>
                  <a:cubicBezTo>
                    <a:pt x="28475" y="12269"/>
                    <a:pt x="28475" y="12269"/>
                    <a:pt x="29174" y="10773"/>
                  </a:cubicBezTo>
                  <a:cubicBezTo>
                    <a:pt x="29174" y="10773"/>
                    <a:pt x="29174" y="10773"/>
                    <a:pt x="29174" y="8379"/>
                  </a:cubicBezTo>
                  <a:cubicBezTo>
                    <a:pt x="29174" y="8379"/>
                    <a:pt x="29174" y="8379"/>
                    <a:pt x="29873" y="8379"/>
                  </a:cubicBezTo>
                  <a:cubicBezTo>
                    <a:pt x="29873" y="8379"/>
                    <a:pt x="29873" y="8379"/>
                    <a:pt x="30571" y="7481"/>
                  </a:cubicBezTo>
                  <a:cubicBezTo>
                    <a:pt x="30571" y="7481"/>
                    <a:pt x="30571" y="7481"/>
                    <a:pt x="31969" y="5984"/>
                  </a:cubicBezTo>
                  <a:cubicBezTo>
                    <a:pt x="31969" y="5984"/>
                    <a:pt x="31969" y="5984"/>
                    <a:pt x="34530" y="5386"/>
                  </a:cubicBezTo>
                  <a:cubicBezTo>
                    <a:pt x="34530" y="5386"/>
                    <a:pt x="34530" y="5386"/>
                    <a:pt x="35462" y="3890"/>
                  </a:cubicBezTo>
                  <a:cubicBezTo>
                    <a:pt x="35462" y="3890"/>
                    <a:pt x="35462" y="3890"/>
                    <a:pt x="36393" y="3291"/>
                  </a:cubicBezTo>
                  <a:cubicBezTo>
                    <a:pt x="36393" y="3291"/>
                    <a:pt x="36393" y="3291"/>
                    <a:pt x="37092" y="2393"/>
                  </a:cubicBezTo>
                  <a:cubicBezTo>
                    <a:pt x="37092" y="2393"/>
                    <a:pt x="37092" y="2393"/>
                    <a:pt x="40818" y="2693"/>
                  </a:cubicBezTo>
                  <a:cubicBezTo>
                    <a:pt x="40818" y="2693"/>
                    <a:pt x="40818" y="2693"/>
                    <a:pt x="41284" y="1197"/>
                  </a:cubicBezTo>
                  <a:cubicBezTo>
                    <a:pt x="41284" y="1197"/>
                    <a:pt x="41284" y="1197"/>
                    <a:pt x="43147" y="0"/>
                  </a:cubicBez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9" name="Shape 1437"/>
            <p:cNvSpPr/>
            <p:nvPr/>
          </p:nvSpPr>
          <p:spPr>
            <a:xfrm>
              <a:off x="1326966" y="4759371"/>
              <a:ext cx="796956" cy="506472"/>
            </a:xfrm>
            <a:custGeom>
              <a:avLst/>
              <a:gdLst/>
              <a:ahLst/>
              <a:cxnLst/>
              <a:rect l="0" t="0" r="0" b="0"/>
              <a:pathLst>
                <a:path w="120000" h="120000" extrusionOk="0">
                  <a:moveTo>
                    <a:pt x="95419" y="71716"/>
                  </a:moveTo>
                  <a:cubicBezTo>
                    <a:pt x="96188" y="71716"/>
                    <a:pt x="96188" y="71716"/>
                    <a:pt x="96188" y="71716"/>
                  </a:cubicBezTo>
                  <a:cubicBezTo>
                    <a:pt x="97724" y="71716"/>
                    <a:pt x="97724" y="71716"/>
                    <a:pt x="97724" y="71716"/>
                  </a:cubicBezTo>
                  <a:cubicBezTo>
                    <a:pt x="100028" y="74100"/>
                    <a:pt x="100028" y="74100"/>
                    <a:pt x="100028" y="74100"/>
                  </a:cubicBezTo>
                  <a:cubicBezTo>
                    <a:pt x="101948" y="77080"/>
                    <a:pt x="101948" y="77080"/>
                    <a:pt x="101948" y="77080"/>
                  </a:cubicBezTo>
                  <a:cubicBezTo>
                    <a:pt x="101948" y="77080"/>
                    <a:pt x="103101" y="77677"/>
                    <a:pt x="103485" y="77677"/>
                  </a:cubicBezTo>
                  <a:cubicBezTo>
                    <a:pt x="103869" y="77677"/>
                    <a:pt x="104253" y="77677"/>
                    <a:pt x="104637" y="77677"/>
                  </a:cubicBezTo>
                  <a:cubicBezTo>
                    <a:pt x="105021" y="77677"/>
                    <a:pt x="106557" y="77677"/>
                    <a:pt x="106557" y="77677"/>
                  </a:cubicBezTo>
                  <a:cubicBezTo>
                    <a:pt x="110398" y="80061"/>
                    <a:pt x="110398" y="80061"/>
                    <a:pt x="110398" y="80061"/>
                  </a:cubicBezTo>
                  <a:cubicBezTo>
                    <a:pt x="112702" y="83042"/>
                    <a:pt x="112702" y="83042"/>
                    <a:pt x="112702" y="83042"/>
                  </a:cubicBezTo>
                  <a:cubicBezTo>
                    <a:pt x="112702" y="85426"/>
                    <a:pt x="112702" y="85426"/>
                    <a:pt x="112702" y="85426"/>
                  </a:cubicBezTo>
                  <a:cubicBezTo>
                    <a:pt x="113470" y="90791"/>
                    <a:pt x="113470" y="90791"/>
                    <a:pt x="113470" y="90791"/>
                  </a:cubicBezTo>
                  <a:cubicBezTo>
                    <a:pt x="114623" y="90791"/>
                    <a:pt x="114623" y="90791"/>
                    <a:pt x="114623" y="90791"/>
                  </a:cubicBezTo>
                  <a:cubicBezTo>
                    <a:pt x="115391" y="90791"/>
                    <a:pt x="115391" y="90791"/>
                    <a:pt x="115391" y="90791"/>
                  </a:cubicBezTo>
                  <a:cubicBezTo>
                    <a:pt x="115391" y="94367"/>
                    <a:pt x="115391" y="94367"/>
                    <a:pt x="115391" y="94367"/>
                  </a:cubicBezTo>
                  <a:cubicBezTo>
                    <a:pt x="116543" y="94367"/>
                    <a:pt x="116543" y="94367"/>
                    <a:pt x="116543" y="94367"/>
                  </a:cubicBezTo>
                  <a:cubicBezTo>
                    <a:pt x="118079" y="96752"/>
                    <a:pt x="118079" y="96752"/>
                    <a:pt x="118079" y="96752"/>
                  </a:cubicBezTo>
                  <a:cubicBezTo>
                    <a:pt x="120000" y="96752"/>
                    <a:pt x="120000" y="96752"/>
                    <a:pt x="120000" y="96752"/>
                  </a:cubicBezTo>
                  <a:cubicBezTo>
                    <a:pt x="118079" y="100924"/>
                    <a:pt x="118079" y="100924"/>
                    <a:pt x="118079" y="100924"/>
                  </a:cubicBezTo>
                  <a:cubicBezTo>
                    <a:pt x="116543" y="102117"/>
                    <a:pt x="116543" y="102117"/>
                    <a:pt x="116543" y="102117"/>
                  </a:cubicBezTo>
                  <a:cubicBezTo>
                    <a:pt x="114623" y="107482"/>
                    <a:pt x="114623" y="107482"/>
                    <a:pt x="114623" y="107482"/>
                  </a:cubicBezTo>
                  <a:cubicBezTo>
                    <a:pt x="112318" y="108674"/>
                    <a:pt x="112318" y="108674"/>
                    <a:pt x="112318" y="108674"/>
                  </a:cubicBezTo>
                  <a:cubicBezTo>
                    <a:pt x="107709" y="108674"/>
                    <a:pt x="107709" y="108674"/>
                    <a:pt x="107709" y="108674"/>
                  </a:cubicBezTo>
                  <a:cubicBezTo>
                    <a:pt x="106941" y="110462"/>
                    <a:pt x="106941" y="110462"/>
                    <a:pt x="106941" y="110462"/>
                  </a:cubicBezTo>
                  <a:cubicBezTo>
                    <a:pt x="103869" y="110462"/>
                    <a:pt x="103869" y="110462"/>
                    <a:pt x="103869" y="110462"/>
                  </a:cubicBezTo>
                  <a:cubicBezTo>
                    <a:pt x="103101" y="114635"/>
                    <a:pt x="103101" y="114635"/>
                    <a:pt x="103101" y="114635"/>
                  </a:cubicBezTo>
                  <a:cubicBezTo>
                    <a:pt x="102717" y="117615"/>
                    <a:pt x="102717" y="117615"/>
                    <a:pt x="102717" y="117615"/>
                  </a:cubicBezTo>
                  <a:cubicBezTo>
                    <a:pt x="101948" y="118808"/>
                    <a:pt x="101948" y="118808"/>
                    <a:pt x="101948" y="118808"/>
                  </a:cubicBezTo>
                  <a:cubicBezTo>
                    <a:pt x="101180" y="120000"/>
                    <a:pt x="101180" y="120000"/>
                    <a:pt x="101180" y="120000"/>
                  </a:cubicBezTo>
                  <a:cubicBezTo>
                    <a:pt x="100028" y="120000"/>
                    <a:pt x="100028" y="120000"/>
                    <a:pt x="100028" y="120000"/>
                  </a:cubicBezTo>
                  <a:cubicBezTo>
                    <a:pt x="98876" y="117019"/>
                    <a:pt x="98876" y="117019"/>
                    <a:pt x="98876" y="117019"/>
                  </a:cubicBezTo>
                  <a:cubicBezTo>
                    <a:pt x="96188" y="115231"/>
                    <a:pt x="96188" y="115231"/>
                    <a:pt x="96188" y="115231"/>
                  </a:cubicBezTo>
                  <a:cubicBezTo>
                    <a:pt x="94651" y="112846"/>
                    <a:pt x="94651" y="112846"/>
                    <a:pt x="94651" y="112846"/>
                  </a:cubicBezTo>
                  <a:cubicBezTo>
                    <a:pt x="94651" y="111654"/>
                    <a:pt x="94651" y="111654"/>
                    <a:pt x="94651" y="111654"/>
                  </a:cubicBezTo>
                  <a:cubicBezTo>
                    <a:pt x="94651" y="109866"/>
                    <a:pt x="94651" y="109866"/>
                    <a:pt x="94651" y="109866"/>
                  </a:cubicBezTo>
                  <a:cubicBezTo>
                    <a:pt x="94651" y="107482"/>
                    <a:pt x="94651" y="107482"/>
                    <a:pt x="94651" y="107482"/>
                  </a:cubicBezTo>
                  <a:cubicBezTo>
                    <a:pt x="94651" y="106289"/>
                    <a:pt x="94651" y="106289"/>
                    <a:pt x="94651" y="106289"/>
                  </a:cubicBezTo>
                  <a:cubicBezTo>
                    <a:pt x="94651" y="101521"/>
                    <a:pt x="94651" y="101521"/>
                    <a:pt x="94651" y="101521"/>
                  </a:cubicBezTo>
                  <a:cubicBezTo>
                    <a:pt x="94651" y="100328"/>
                    <a:pt x="94651" y="100328"/>
                    <a:pt x="94651" y="100328"/>
                  </a:cubicBezTo>
                  <a:cubicBezTo>
                    <a:pt x="94651" y="97348"/>
                    <a:pt x="94651" y="97348"/>
                    <a:pt x="94651" y="97348"/>
                  </a:cubicBezTo>
                  <a:cubicBezTo>
                    <a:pt x="92731" y="93175"/>
                    <a:pt x="92731" y="93175"/>
                    <a:pt x="92731" y="93175"/>
                  </a:cubicBezTo>
                  <a:cubicBezTo>
                    <a:pt x="91579" y="91387"/>
                    <a:pt x="91579" y="91387"/>
                    <a:pt x="91579" y="91387"/>
                  </a:cubicBezTo>
                  <a:cubicBezTo>
                    <a:pt x="91579" y="89598"/>
                    <a:pt x="91579" y="89598"/>
                    <a:pt x="91579" y="89598"/>
                  </a:cubicBezTo>
                  <a:cubicBezTo>
                    <a:pt x="91579" y="88406"/>
                    <a:pt x="91579" y="88406"/>
                    <a:pt x="91579" y="88406"/>
                  </a:cubicBezTo>
                  <a:cubicBezTo>
                    <a:pt x="92731" y="86022"/>
                    <a:pt x="92731" y="86022"/>
                    <a:pt x="92731" y="86022"/>
                  </a:cubicBezTo>
                  <a:cubicBezTo>
                    <a:pt x="94651" y="85426"/>
                    <a:pt x="94651" y="85426"/>
                    <a:pt x="94651" y="85426"/>
                  </a:cubicBezTo>
                  <a:cubicBezTo>
                    <a:pt x="96188" y="83042"/>
                    <a:pt x="96188" y="83042"/>
                    <a:pt x="96188" y="83042"/>
                  </a:cubicBezTo>
                  <a:lnTo>
                    <a:pt x="96188" y="80061"/>
                  </a:lnTo>
                  <a:cubicBezTo>
                    <a:pt x="95419" y="74696"/>
                    <a:pt x="95419" y="74696"/>
                    <a:pt x="95419" y="74696"/>
                  </a:cubicBezTo>
                  <a:cubicBezTo>
                    <a:pt x="95419" y="73504"/>
                    <a:pt x="95419" y="73504"/>
                    <a:pt x="95419" y="73504"/>
                  </a:cubicBezTo>
                  <a:cubicBezTo>
                    <a:pt x="95419" y="71716"/>
                    <a:pt x="95419" y="71716"/>
                    <a:pt x="95419" y="71716"/>
                  </a:cubicBezTo>
                  <a:close/>
                  <a:moveTo>
                    <a:pt x="70375" y="46863"/>
                  </a:moveTo>
                  <a:lnTo>
                    <a:pt x="71729" y="46863"/>
                  </a:lnTo>
                  <a:lnTo>
                    <a:pt x="72631" y="46863"/>
                  </a:lnTo>
                  <a:lnTo>
                    <a:pt x="73533" y="48283"/>
                  </a:lnTo>
                  <a:lnTo>
                    <a:pt x="74435" y="50413"/>
                  </a:lnTo>
                  <a:lnTo>
                    <a:pt x="74435" y="52544"/>
                  </a:lnTo>
                  <a:lnTo>
                    <a:pt x="72631" y="53964"/>
                  </a:lnTo>
                  <a:lnTo>
                    <a:pt x="71729" y="52544"/>
                  </a:lnTo>
                  <a:lnTo>
                    <a:pt x="71729" y="50413"/>
                  </a:lnTo>
                  <a:lnTo>
                    <a:pt x="70375" y="48993"/>
                  </a:lnTo>
                  <a:lnTo>
                    <a:pt x="70375" y="48283"/>
                  </a:lnTo>
                  <a:close/>
                  <a:moveTo>
                    <a:pt x="78947" y="43313"/>
                  </a:moveTo>
                  <a:lnTo>
                    <a:pt x="80300" y="43313"/>
                  </a:lnTo>
                  <a:lnTo>
                    <a:pt x="81654" y="45443"/>
                  </a:lnTo>
                  <a:lnTo>
                    <a:pt x="82556" y="46863"/>
                  </a:lnTo>
                  <a:lnTo>
                    <a:pt x="84361" y="48283"/>
                  </a:lnTo>
                  <a:lnTo>
                    <a:pt x="84361" y="46863"/>
                  </a:lnTo>
                  <a:lnTo>
                    <a:pt x="86616" y="46863"/>
                  </a:lnTo>
                  <a:lnTo>
                    <a:pt x="87969" y="46863"/>
                  </a:lnTo>
                  <a:lnTo>
                    <a:pt x="89774" y="48994"/>
                  </a:lnTo>
                  <a:lnTo>
                    <a:pt x="92932" y="52544"/>
                  </a:lnTo>
                  <a:lnTo>
                    <a:pt x="92932" y="56094"/>
                  </a:lnTo>
                  <a:lnTo>
                    <a:pt x="91578" y="58224"/>
                  </a:lnTo>
                  <a:lnTo>
                    <a:pt x="90225" y="58224"/>
                  </a:lnTo>
                  <a:lnTo>
                    <a:pt x="88872" y="58224"/>
                  </a:lnTo>
                  <a:lnTo>
                    <a:pt x="88872" y="58934"/>
                  </a:lnTo>
                  <a:lnTo>
                    <a:pt x="85714" y="58934"/>
                  </a:lnTo>
                  <a:lnTo>
                    <a:pt x="84361" y="58934"/>
                  </a:lnTo>
                  <a:lnTo>
                    <a:pt x="83909" y="58934"/>
                  </a:lnTo>
                  <a:lnTo>
                    <a:pt x="83007" y="56804"/>
                  </a:lnTo>
                  <a:lnTo>
                    <a:pt x="82556" y="53964"/>
                  </a:lnTo>
                  <a:lnTo>
                    <a:pt x="83007" y="51124"/>
                  </a:lnTo>
                  <a:lnTo>
                    <a:pt x="80751" y="51124"/>
                  </a:lnTo>
                  <a:lnTo>
                    <a:pt x="78947" y="50413"/>
                  </a:lnTo>
                  <a:lnTo>
                    <a:pt x="78947" y="48283"/>
                  </a:lnTo>
                  <a:lnTo>
                    <a:pt x="78947" y="46863"/>
                  </a:lnTo>
                  <a:lnTo>
                    <a:pt x="78947" y="44733"/>
                  </a:lnTo>
                  <a:close/>
                  <a:moveTo>
                    <a:pt x="65864" y="37633"/>
                  </a:moveTo>
                  <a:lnTo>
                    <a:pt x="66766" y="37633"/>
                  </a:lnTo>
                  <a:lnTo>
                    <a:pt x="69473" y="37633"/>
                  </a:lnTo>
                  <a:lnTo>
                    <a:pt x="71728" y="37633"/>
                  </a:lnTo>
                  <a:lnTo>
                    <a:pt x="72179" y="40473"/>
                  </a:lnTo>
                  <a:lnTo>
                    <a:pt x="77142" y="40473"/>
                  </a:lnTo>
                  <a:lnTo>
                    <a:pt x="74886" y="42603"/>
                  </a:lnTo>
                  <a:lnTo>
                    <a:pt x="74435" y="43313"/>
                  </a:lnTo>
                  <a:lnTo>
                    <a:pt x="74435" y="41893"/>
                  </a:lnTo>
                  <a:lnTo>
                    <a:pt x="73082" y="41893"/>
                  </a:lnTo>
                  <a:lnTo>
                    <a:pt x="72179" y="41893"/>
                  </a:lnTo>
                  <a:lnTo>
                    <a:pt x="70826" y="41893"/>
                  </a:lnTo>
                  <a:lnTo>
                    <a:pt x="69924" y="41893"/>
                  </a:lnTo>
                  <a:lnTo>
                    <a:pt x="69022" y="41893"/>
                  </a:lnTo>
                  <a:lnTo>
                    <a:pt x="67668" y="41893"/>
                  </a:lnTo>
                  <a:lnTo>
                    <a:pt x="65864" y="41183"/>
                  </a:lnTo>
                  <a:lnTo>
                    <a:pt x="65864" y="40473"/>
                  </a:lnTo>
                  <a:lnTo>
                    <a:pt x="65864" y="39053"/>
                  </a:lnTo>
                  <a:close/>
                  <a:moveTo>
                    <a:pt x="47819" y="20591"/>
                  </a:moveTo>
                  <a:lnTo>
                    <a:pt x="49623" y="20591"/>
                  </a:lnTo>
                  <a:lnTo>
                    <a:pt x="50526" y="20591"/>
                  </a:lnTo>
                  <a:lnTo>
                    <a:pt x="51428" y="21301"/>
                  </a:lnTo>
                  <a:lnTo>
                    <a:pt x="51879" y="22721"/>
                  </a:lnTo>
                  <a:lnTo>
                    <a:pt x="53232" y="26272"/>
                  </a:lnTo>
                  <a:lnTo>
                    <a:pt x="54586" y="26272"/>
                  </a:lnTo>
                  <a:lnTo>
                    <a:pt x="55488" y="29822"/>
                  </a:lnTo>
                  <a:lnTo>
                    <a:pt x="55488" y="32662"/>
                  </a:lnTo>
                  <a:lnTo>
                    <a:pt x="55488" y="34793"/>
                  </a:lnTo>
                  <a:lnTo>
                    <a:pt x="54135" y="34793"/>
                  </a:lnTo>
                  <a:lnTo>
                    <a:pt x="52781" y="32662"/>
                  </a:lnTo>
                  <a:lnTo>
                    <a:pt x="51879" y="31242"/>
                  </a:lnTo>
                  <a:lnTo>
                    <a:pt x="49623" y="32662"/>
                  </a:lnTo>
                  <a:lnTo>
                    <a:pt x="47819" y="33372"/>
                  </a:lnTo>
                  <a:lnTo>
                    <a:pt x="46466" y="31952"/>
                  </a:lnTo>
                  <a:lnTo>
                    <a:pt x="45563" y="29822"/>
                  </a:lnTo>
                  <a:lnTo>
                    <a:pt x="43308" y="27692"/>
                  </a:lnTo>
                  <a:lnTo>
                    <a:pt x="43308" y="25562"/>
                  </a:lnTo>
                  <a:lnTo>
                    <a:pt x="43308" y="22721"/>
                  </a:lnTo>
                  <a:lnTo>
                    <a:pt x="44661" y="22721"/>
                  </a:lnTo>
                  <a:lnTo>
                    <a:pt x="46014" y="22721"/>
                  </a:lnTo>
                  <a:lnTo>
                    <a:pt x="46014" y="21301"/>
                  </a:lnTo>
                  <a:close/>
                  <a:moveTo>
                    <a:pt x="3157" y="6390"/>
                  </a:moveTo>
                  <a:lnTo>
                    <a:pt x="3157" y="8520"/>
                  </a:lnTo>
                  <a:lnTo>
                    <a:pt x="3157" y="9941"/>
                  </a:lnTo>
                  <a:lnTo>
                    <a:pt x="2255" y="11361"/>
                  </a:lnTo>
                  <a:lnTo>
                    <a:pt x="1804" y="12781"/>
                  </a:lnTo>
                  <a:lnTo>
                    <a:pt x="1804" y="15621"/>
                  </a:lnTo>
                  <a:lnTo>
                    <a:pt x="0" y="14201"/>
                  </a:lnTo>
                  <a:lnTo>
                    <a:pt x="0" y="12781"/>
                  </a:lnTo>
                  <a:lnTo>
                    <a:pt x="0" y="11361"/>
                  </a:lnTo>
                  <a:lnTo>
                    <a:pt x="1804" y="8520"/>
                  </a:lnTo>
                  <a:close/>
                  <a:moveTo>
                    <a:pt x="14887" y="0"/>
                  </a:moveTo>
                  <a:lnTo>
                    <a:pt x="16240" y="0"/>
                  </a:lnTo>
                  <a:lnTo>
                    <a:pt x="19849" y="0"/>
                  </a:lnTo>
                  <a:lnTo>
                    <a:pt x="21202" y="0"/>
                  </a:lnTo>
                  <a:lnTo>
                    <a:pt x="22556" y="3550"/>
                  </a:lnTo>
                  <a:lnTo>
                    <a:pt x="22556" y="4260"/>
                  </a:lnTo>
                  <a:lnTo>
                    <a:pt x="22556" y="6390"/>
                  </a:lnTo>
                  <a:lnTo>
                    <a:pt x="22105" y="8520"/>
                  </a:lnTo>
                  <a:lnTo>
                    <a:pt x="22105" y="9230"/>
                  </a:lnTo>
                  <a:lnTo>
                    <a:pt x="20751" y="11360"/>
                  </a:lnTo>
                  <a:lnTo>
                    <a:pt x="19849" y="11360"/>
                  </a:lnTo>
                  <a:lnTo>
                    <a:pt x="18496" y="11360"/>
                  </a:lnTo>
                  <a:lnTo>
                    <a:pt x="17593" y="11360"/>
                  </a:lnTo>
                  <a:lnTo>
                    <a:pt x="15338" y="9230"/>
                  </a:lnTo>
                  <a:lnTo>
                    <a:pt x="14887" y="9230"/>
                  </a:lnTo>
                  <a:lnTo>
                    <a:pt x="12631" y="6390"/>
                  </a:lnTo>
                  <a:lnTo>
                    <a:pt x="12631" y="2840"/>
                  </a:lnTo>
                  <a:lnTo>
                    <a:pt x="12631" y="1420"/>
                  </a:lnTo>
                  <a:close/>
                </a:path>
              </a:pathLst>
            </a:custGeom>
            <a:solidFill>
              <a:schemeClr val="bg1">
                <a:lumMod val="85000"/>
              </a:schemeClr>
            </a:solid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grpSp>
      <p:sp>
        <p:nvSpPr>
          <p:cNvPr id="2" name="Title 1"/>
          <p:cNvSpPr>
            <a:spLocks noGrp="1"/>
          </p:cNvSpPr>
          <p:nvPr>
            <p:ph type="title"/>
          </p:nvPr>
        </p:nvSpPr>
        <p:spPr/>
        <p:txBody>
          <a:bodyPr/>
          <a:lstStyle/>
          <a:p>
            <a:r>
              <a:rPr lang="en-US" dirty="0"/>
              <a:t>Electricity accounted for the most energy consumed across all census regions</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15</a:t>
            </a:fld>
            <a:endParaRPr lang="en-US" dirty="0"/>
          </a:p>
        </p:txBody>
      </p:sp>
      <p:sp>
        <p:nvSpPr>
          <p:cNvPr id="6" name="TextBox 5"/>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Energy consumption by fuel and region, 2018</a:t>
            </a:r>
          </a:p>
          <a:p>
            <a:r>
              <a:rPr lang="en-US" sz="1200" dirty="0">
                <a:latin typeface="Arial" panose="020B0604020202020204" pitchFamily="34" charset="0"/>
                <a:cs typeface="Arial" panose="020B0604020202020204" pitchFamily="34" charset="0"/>
              </a:rPr>
              <a:t>British thermal units and share of total</a:t>
            </a:r>
          </a:p>
        </p:txBody>
      </p:sp>
      <p:sp>
        <p:nvSpPr>
          <p:cNvPr id="11" name="TextBox 10"/>
          <p:cNvSpPr txBox="1"/>
          <p:nvPr/>
        </p:nvSpPr>
        <p:spPr>
          <a:xfrm>
            <a:off x="5093227" y="2770309"/>
            <a:ext cx="822960" cy="400110"/>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1,226 </a:t>
            </a:r>
          </a:p>
          <a:p>
            <a:pPr algn="ctr"/>
            <a:r>
              <a:rPr lang="en-US" sz="1000" dirty="0">
                <a:latin typeface="Arial" panose="020B0604020202020204" pitchFamily="34" charset="0"/>
                <a:cs typeface="Arial" panose="020B0604020202020204" pitchFamily="34" charset="0"/>
              </a:rPr>
              <a:t>trillion Btu</a:t>
            </a:r>
          </a:p>
        </p:txBody>
      </p:sp>
      <p:sp>
        <p:nvSpPr>
          <p:cNvPr id="21" name="TextBox 20"/>
          <p:cNvSpPr txBox="1"/>
          <p:nvPr/>
        </p:nvSpPr>
        <p:spPr>
          <a:xfrm>
            <a:off x="4227168" y="1860446"/>
            <a:ext cx="914400" cy="246221"/>
          </a:xfrm>
          <a:prstGeom prst="rect">
            <a:avLst/>
          </a:prstGeom>
          <a:noFill/>
        </p:spPr>
        <p:txBody>
          <a:bodyPr wrap="square" rtlCol="0">
            <a:spAutoFit/>
          </a:bodyPr>
          <a:lstStyle/>
          <a:p>
            <a:pPr algn="ctr"/>
            <a:r>
              <a:rPr lang="en-US" sz="1000" b="1" dirty="0">
                <a:solidFill>
                  <a:schemeClr val="bg1">
                    <a:lumMod val="75000"/>
                  </a:schemeClr>
                </a:solidFill>
                <a:latin typeface="Arial" panose="020B0604020202020204" pitchFamily="34" charset="0"/>
                <a:cs typeface="Arial" panose="020B0604020202020204" pitchFamily="34" charset="0"/>
              </a:rPr>
              <a:t>Northeast</a:t>
            </a:r>
          </a:p>
        </p:txBody>
      </p:sp>
      <p:sp>
        <p:nvSpPr>
          <p:cNvPr id="22" name="TextBox 21"/>
          <p:cNvSpPr txBox="1"/>
          <p:nvPr/>
        </p:nvSpPr>
        <p:spPr>
          <a:xfrm>
            <a:off x="2453905" y="2025656"/>
            <a:ext cx="1005840" cy="246221"/>
          </a:xfrm>
          <a:prstGeom prst="rect">
            <a:avLst/>
          </a:prstGeom>
          <a:noFill/>
        </p:spPr>
        <p:txBody>
          <a:bodyPr wrap="square" rtlCol="0">
            <a:spAutoFit/>
          </a:bodyPr>
          <a:lstStyle/>
          <a:p>
            <a:pPr algn="ctr"/>
            <a:r>
              <a:rPr lang="en-US" sz="1000" b="1" dirty="0">
                <a:solidFill>
                  <a:schemeClr val="bg1">
                    <a:lumMod val="65000"/>
                  </a:schemeClr>
                </a:solidFill>
                <a:latin typeface="Arial" panose="020B0604020202020204" pitchFamily="34" charset="0"/>
                <a:cs typeface="Arial" panose="020B0604020202020204" pitchFamily="34" charset="0"/>
              </a:rPr>
              <a:t>Midwest</a:t>
            </a:r>
          </a:p>
        </p:txBody>
      </p:sp>
      <p:sp>
        <p:nvSpPr>
          <p:cNvPr id="13" name="TextBox 12"/>
          <p:cNvSpPr txBox="1"/>
          <p:nvPr/>
        </p:nvSpPr>
        <p:spPr>
          <a:xfrm>
            <a:off x="3004837" y="4410826"/>
            <a:ext cx="822960" cy="400110"/>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2,348 </a:t>
            </a:r>
          </a:p>
          <a:p>
            <a:pPr algn="ctr"/>
            <a:r>
              <a:rPr lang="en-US" sz="1000" dirty="0">
                <a:latin typeface="Arial" panose="020B0604020202020204" pitchFamily="34" charset="0"/>
                <a:cs typeface="Arial" panose="020B0604020202020204" pitchFamily="34" charset="0"/>
              </a:rPr>
              <a:t>trillion Btu</a:t>
            </a:r>
          </a:p>
        </p:txBody>
      </p:sp>
      <p:sp>
        <p:nvSpPr>
          <p:cNvPr id="24" name="TextBox 23"/>
          <p:cNvSpPr txBox="1"/>
          <p:nvPr/>
        </p:nvSpPr>
        <p:spPr>
          <a:xfrm>
            <a:off x="1316351" y="1858833"/>
            <a:ext cx="731520" cy="246221"/>
          </a:xfrm>
          <a:prstGeom prst="rect">
            <a:avLst/>
          </a:prstGeom>
          <a:noFill/>
        </p:spPr>
        <p:txBody>
          <a:bodyPr wrap="square" rtlCol="0">
            <a:spAutoFit/>
          </a:bodyPr>
          <a:lstStyle/>
          <a:p>
            <a:pPr algn="ctr"/>
            <a:r>
              <a:rPr lang="en-US" sz="1000" b="1" dirty="0">
                <a:solidFill>
                  <a:schemeClr val="bg1">
                    <a:lumMod val="75000"/>
                  </a:schemeClr>
                </a:solidFill>
                <a:latin typeface="Arial" panose="020B0604020202020204" pitchFamily="34" charset="0"/>
                <a:cs typeface="Arial" panose="020B0604020202020204" pitchFamily="34" charset="0"/>
              </a:rPr>
              <a:t>West</a:t>
            </a:r>
          </a:p>
        </p:txBody>
      </p:sp>
      <p:sp>
        <p:nvSpPr>
          <p:cNvPr id="81" name="Rectangle 80"/>
          <p:cNvSpPr/>
          <p:nvPr/>
        </p:nvSpPr>
        <p:spPr>
          <a:xfrm>
            <a:off x="6926782" y="1794003"/>
            <a:ext cx="4781309" cy="3539430"/>
          </a:xfrm>
          <a:prstGeom prst="rect">
            <a:avLst/>
          </a:prstGeom>
        </p:spPr>
        <p:txBody>
          <a:bodyPr wrap="square">
            <a:spAutoFit/>
          </a:bodyPr>
          <a:lstStyle/>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South consumed the most energy (2,348 </a:t>
            </a:r>
            <a:r>
              <a:rPr lang="en-US" sz="1400" dirty="0" err="1">
                <a:latin typeface="Arial" panose="020B0604020202020204" pitchFamily="34" charset="0"/>
                <a:cs typeface="Arial" panose="020B0604020202020204" pitchFamily="34" charset="0"/>
              </a:rPr>
              <a:t>TBtu</a:t>
            </a:r>
            <a:r>
              <a:rPr lang="en-US" sz="1400" dirty="0">
                <a:latin typeface="Arial" panose="020B0604020202020204" pitchFamily="34" charset="0"/>
                <a:cs typeface="Arial" panose="020B0604020202020204" pitchFamily="34" charset="0"/>
              </a:rPr>
              <a:t>) and had the largest share of electricity consumption of any census region (69%). </a:t>
            </a:r>
          </a:p>
          <a:p>
            <a:pPr lvl="0"/>
            <a:endParaRPr lang="en-US"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Midwest consumed the second-largest amount of energy and had the largest share of natural gas consumption of any census region (42%). </a:t>
            </a:r>
          </a:p>
          <a:p>
            <a:pPr lvl="0"/>
            <a:endParaRPr lang="en-US"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Northeast, where fuel oil was primarily used for space heating,</a:t>
            </a:r>
            <a:r>
              <a:rPr lang="en-US" sz="1400"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was the only census region in which fuel oil accounted for more than 1% of energy consumption. </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Northeast and the West used similar amounts of energy.</a:t>
            </a:r>
          </a:p>
          <a:p>
            <a:pPr marL="285750" indent="-285750">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82" name="TextBox 81"/>
          <p:cNvSpPr txBox="1"/>
          <p:nvPr/>
        </p:nvSpPr>
        <p:spPr>
          <a:xfrm>
            <a:off x="4334111" y="4215145"/>
            <a:ext cx="580007" cy="246221"/>
          </a:xfrm>
          <a:prstGeom prst="rect">
            <a:avLst/>
          </a:prstGeom>
          <a:noFill/>
        </p:spPr>
        <p:txBody>
          <a:bodyPr wrap="square" rtlCol="0">
            <a:spAutoFit/>
          </a:bodyPr>
          <a:lstStyle/>
          <a:p>
            <a:r>
              <a:rPr lang="en-US" sz="1000" b="1" dirty="0">
                <a:solidFill>
                  <a:schemeClr val="tx1">
                    <a:lumMod val="65000"/>
                    <a:lumOff val="35000"/>
                  </a:schemeClr>
                </a:solidFill>
                <a:latin typeface="Arial" panose="020B0604020202020204" pitchFamily="34" charset="0"/>
                <a:cs typeface="Arial" panose="020B0604020202020204" pitchFamily="34" charset="0"/>
              </a:rPr>
              <a:t>South</a:t>
            </a:r>
          </a:p>
        </p:txBody>
      </p:sp>
      <p:sp>
        <p:nvSpPr>
          <p:cNvPr id="83" name="TextBox 82"/>
          <p:cNvSpPr txBox="1"/>
          <p:nvPr/>
        </p:nvSpPr>
        <p:spPr>
          <a:xfrm>
            <a:off x="5009407" y="4914599"/>
            <a:ext cx="990600" cy="707886"/>
          </a:xfrm>
          <a:prstGeom prst="rect">
            <a:avLst/>
          </a:prstGeom>
          <a:noFill/>
        </p:spPr>
        <p:txBody>
          <a:bodyPr wrap="square" rtlCol="0">
            <a:spAutoFit/>
          </a:bodyPr>
          <a:lstStyle/>
          <a:p>
            <a:r>
              <a:rPr lang="en-US" sz="1000" b="1" dirty="0">
                <a:solidFill>
                  <a:schemeClr val="tx2"/>
                </a:solidFill>
                <a:latin typeface="Arial" panose="020B0604020202020204" pitchFamily="34" charset="0"/>
                <a:cs typeface="Arial" panose="020B0604020202020204" pitchFamily="34" charset="0"/>
              </a:rPr>
              <a:t>electricity</a:t>
            </a:r>
          </a:p>
          <a:p>
            <a:r>
              <a:rPr lang="en-US" sz="1000" b="1" dirty="0">
                <a:solidFill>
                  <a:schemeClr val="accent1"/>
                </a:solidFill>
                <a:latin typeface="Arial" panose="020B0604020202020204" pitchFamily="34" charset="0"/>
                <a:cs typeface="Arial" panose="020B0604020202020204" pitchFamily="34" charset="0"/>
              </a:rPr>
              <a:t>natural gas</a:t>
            </a:r>
          </a:p>
          <a:p>
            <a:r>
              <a:rPr lang="en-US" sz="1000" b="1" dirty="0">
                <a:solidFill>
                  <a:schemeClr val="accent2">
                    <a:lumMod val="60000"/>
                    <a:lumOff val="40000"/>
                  </a:schemeClr>
                </a:solidFill>
                <a:latin typeface="Arial" panose="020B0604020202020204" pitchFamily="34" charset="0"/>
                <a:cs typeface="Arial" panose="020B0604020202020204" pitchFamily="34" charset="0"/>
              </a:rPr>
              <a:t>fuel oil</a:t>
            </a:r>
          </a:p>
          <a:p>
            <a:r>
              <a:rPr lang="en-US" sz="1000" b="1" dirty="0">
                <a:solidFill>
                  <a:schemeClr val="accent5">
                    <a:lumMod val="60000"/>
                    <a:lumOff val="40000"/>
                  </a:schemeClr>
                </a:solidFill>
                <a:latin typeface="Arial" panose="020B0604020202020204" pitchFamily="34" charset="0"/>
                <a:cs typeface="Arial" panose="020B0604020202020204" pitchFamily="34" charset="0"/>
              </a:rPr>
              <a:t>district heat</a:t>
            </a:r>
          </a:p>
        </p:txBody>
      </p:sp>
      <p:graphicFrame>
        <p:nvGraphicFramePr>
          <p:cNvPr id="91" name="Chart 90"/>
          <p:cNvGraphicFramePr>
            <a:graphicFrameLocks/>
          </p:cNvGraphicFramePr>
          <p:nvPr>
            <p:extLst>
              <p:ext uri="{D42A27DB-BD31-4B8C-83A1-F6EECF244321}">
                <p14:modId xmlns:p14="http://schemas.microsoft.com/office/powerpoint/2010/main" val="3040232724"/>
              </p:ext>
            </p:extLst>
          </p:nvPr>
        </p:nvGraphicFramePr>
        <p:xfrm>
          <a:off x="2364276" y="2366340"/>
          <a:ext cx="1371600" cy="1371600"/>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Group 22"/>
          <p:cNvGrpSpPr/>
          <p:nvPr/>
        </p:nvGrpSpPr>
        <p:grpSpPr>
          <a:xfrm>
            <a:off x="279602" y="5177102"/>
            <a:ext cx="1971021" cy="439553"/>
            <a:chOff x="279602" y="5802249"/>
            <a:chExt cx="1971021" cy="439553"/>
          </a:xfrm>
        </p:grpSpPr>
        <p:sp>
          <p:nvSpPr>
            <p:cNvPr id="5" name="Rectangle 4"/>
            <p:cNvSpPr/>
            <p:nvPr/>
          </p:nvSpPr>
          <p:spPr>
            <a:xfrm>
              <a:off x="357815" y="5802249"/>
              <a:ext cx="36576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723575" y="5802249"/>
              <a:ext cx="365760" cy="1828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a:off x="1068973" y="5802249"/>
              <a:ext cx="365760" cy="182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1434733" y="5802249"/>
              <a:ext cx="36576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1803144" y="5802249"/>
              <a:ext cx="36576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79602" y="5995581"/>
              <a:ext cx="54864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1,226</a:t>
              </a:r>
            </a:p>
          </p:txBody>
        </p:sp>
        <p:sp>
          <p:nvSpPr>
            <p:cNvPr id="87" name="TextBox 86"/>
            <p:cNvSpPr txBox="1"/>
            <p:nvPr/>
          </p:nvSpPr>
          <p:spPr>
            <a:xfrm>
              <a:off x="1701983" y="5995580"/>
              <a:ext cx="548640"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2,348</a:t>
              </a:r>
            </a:p>
          </p:txBody>
        </p:sp>
      </p:grpSp>
      <p:sp>
        <p:nvSpPr>
          <p:cNvPr id="88" name="Rectangle 87"/>
          <p:cNvSpPr/>
          <p:nvPr/>
        </p:nvSpPr>
        <p:spPr>
          <a:xfrm>
            <a:off x="294132" y="5794658"/>
            <a:ext cx="6096000" cy="369332"/>
          </a:xfrm>
          <a:prstGeom prst="rect">
            <a:avLst/>
          </a:prstGeom>
        </p:spPr>
        <p:txBody>
          <a:bodyPr>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a:p>
            <a:r>
              <a:rPr lang="en-US" sz="900" dirty="0">
                <a:latin typeface="Arial" panose="020B0604020202020204" pitchFamily="34" charset="0"/>
                <a:cs typeface="Arial" panose="020B0604020202020204" pitchFamily="34" charset="0"/>
              </a:rPr>
              <a:t>Note: Btu = British thermal units</a:t>
            </a:r>
          </a:p>
        </p:txBody>
      </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449" y="5381116"/>
            <a:ext cx="301752" cy="230113"/>
          </a:xfrm>
          <a:prstGeom prst="rect">
            <a:avLst/>
          </a:prstGeom>
        </p:spPr>
      </p:pic>
      <p:sp>
        <p:nvSpPr>
          <p:cNvPr id="12" name="TextBox 11"/>
          <p:cNvSpPr txBox="1"/>
          <p:nvPr/>
        </p:nvSpPr>
        <p:spPr>
          <a:xfrm>
            <a:off x="2643479" y="2801547"/>
            <a:ext cx="822960" cy="400110"/>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1,930 </a:t>
            </a:r>
          </a:p>
          <a:p>
            <a:pPr algn="ctr"/>
            <a:r>
              <a:rPr lang="en-US" sz="1000" dirty="0">
                <a:latin typeface="Arial" panose="020B0604020202020204" pitchFamily="34" charset="0"/>
                <a:cs typeface="Arial" panose="020B0604020202020204" pitchFamily="34" charset="0"/>
              </a:rPr>
              <a:t>trillion Btu</a:t>
            </a:r>
          </a:p>
        </p:txBody>
      </p:sp>
      <p:sp>
        <p:nvSpPr>
          <p:cNvPr id="15" name="TextBox 14"/>
          <p:cNvSpPr txBox="1"/>
          <p:nvPr/>
        </p:nvSpPr>
        <p:spPr>
          <a:xfrm>
            <a:off x="988046" y="2768905"/>
            <a:ext cx="822960" cy="400110"/>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1,284 </a:t>
            </a:r>
          </a:p>
          <a:p>
            <a:pPr algn="ctr"/>
            <a:r>
              <a:rPr lang="en-US" sz="1000" dirty="0">
                <a:latin typeface="Arial" panose="020B0604020202020204" pitchFamily="34" charset="0"/>
                <a:cs typeface="Arial" panose="020B0604020202020204" pitchFamily="34" charset="0"/>
              </a:rPr>
              <a:t>trillion Btu</a:t>
            </a:r>
          </a:p>
        </p:txBody>
      </p:sp>
      <p:graphicFrame>
        <p:nvGraphicFramePr>
          <p:cNvPr id="92" name="Chart 91"/>
          <p:cNvGraphicFramePr>
            <a:graphicFrameLocks/>
          </p:cNvGraphicFramePr>
          <p:nvPr>
            <p:extLst>
              <p:ext uri="{D42A27DB-BD31-4B8C-83A1-F6EECF244321}">
                <p14:modId xmlns:p14="http://schemas.microsoft.com/office/powerpoint/2010/main" val="1012776235"/>
              </p:ext>
            </p:extLst>
          </p:nvPr>
        </p:nvGraphicFramePr>
        <p:xfrm>
          <a:off x="2712567" y="3936356"/>
          <a:ext cx="1371600" cy="1371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3" name="Chart 92"/>
          <p:cNvGraphicFramePr>
            <a:graphicFrameLocks/>
          </p:cNvGraphicFramePr>
          <p:nvPr>
            <p:extLst>
              <p:ext uri="{D42A27DB-BD31-4B8C-83A1-F6EECF244321}">
                <p14:modId xmlns:p14="http://schemas.microsoft.com/office/powerpoint/2010/main" val="1141475580"/>
              </p:ext>
            </p:extLst>
          </p:nvPr>
        </p:nvGraphicFramePr>
        <p:xfrm>
          <a:off x="709512" y="2320645"/>
          <a:ext cx="1371600" cy="1371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0647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smallest and largest buildings had about the same electricity intensity</a:t>
            </a:r>
          </a:p>
        </p:txBody>
      </p:sp>
      <p:sp>
        <p:nvSpPr>
          <p:cNvPr id="3" name="Footer Placeholder 2"/>
          <p:cNvSpPr>
            <a:spLocks noGrp="1"/>
          </p:cNvSpPr>
          <p:nvPr>
            <p:ph type="ftr" sz="quarter" idx="11"/>
          </p:nvPr>
        </p:nvSpPr>
        <p:spPr/>
        <p:txBody>
          <a:bodyPr/>
          <a:lstStyle/>
          <a:p>
            <a:r>
              <a:rPr lang="en-US" dirty="0">
                <a:solidFill>
                  <a:schemeClr val="accent1"/>
                </a:solidFill>
              </a:rPr>
              <a:t>#CBECS2018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16</a:t>
            </a:fld>
            <a:endParaRPr lang="en-US" dirty="0"/>
          </a:p>
        </p:txBody>
      </p:sp>
      <p:sp>
        <p:nvSpPr>
          <p:cNvPr id="5" name="TextBox 4"/>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Electricity and natural gas intensities by square footage category, 2018</a:t>
            </a:r>
          </a:p>
          <a:p>
            <a:r>
              <a:rPr lang="en-US" sz="1200" dirty="0">
                <a:latin typeface="Arial" panose="020B0604020202020204" pitchFamily="34" charset="0"/>
                <a:cs typeface="Arial" panose="020B0604020202020204" pitchFamily="34" charset="0"/>
              </a:rPr>
              <a:t>thousand British thermal units per square foot</a:t>
            </a:r>
          </a:p>
        </p:txBody>
      </p:sp>
      <p:sp>
        <p:nvSpPr>
          <p:cNvPr id="6" name="Rectangle 5"/>
          <p:cNvSpPr/>
          <p:nvPr/>
        </p:nvSpPr>
        <p:spPr>
          <a:xfrm>
            <a:off x="6694812" y="1870683"/>
            <a:ext cx="4203647" cy="1677382"/>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smallest (1,001 sf to 5,000 sf) and largest (over 500,000 sf) buildings had about the same electricity intensity.</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smallest buildings had a natural gas intensity that was almost double the intensity of the largest buildings, 55.7 MBtu/sf compared with 27.9 MBtu/sf. </a:t>
            </a:r>
          </a:p>
        </p:txBody>
      </p:sp>
      <p:graphicFrame>
        <p:nvGraphicFramePr>
          <p:cNvPr id="7" name="Chart 6"/>
          <p:cNvGraphicFramePr>
            <a:graphicFrameLocks/>
          </p:cNvGraphicFramePr>
          <p:nvPr>
            <p:extLst>
              <p:ext uri="{D42A27DB-BD31-4B8C-83A1-F6EECF244321}">
                <p14:modId xmlns:p14="http://schemas.microsoft.com/office/powerpoint/2010/main" val="2487379873"/>
              </p:ext>
            </p:extLst>
          </p:nvPr>
        </p:nvGraphicFramePr>
        <p:xfrm>
          <a:off x="1527047" y="1936432"/>
          <a:ext cx="4800601" cy="35956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3"/>
          <p:cNvSpPr txBox="1"/>
          <p:nvPr/>
        </p:nvSpPr>
        <p:spPr>
          <a:xfrm>
            <a:off x="390615" y="2272177"/>
            <a:ext cx="1238250"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1,001 to 5,000</a:t>
            </a:r>
          </a:p>
        </p:txBody>
      </p:sp>
      <p:sp>
        <p:nvSpPr>
          <p:cNvPr id="9" name="TextBox 4"/>
          <p:cNvSpPr txBox="1"/>
          <p:nvPr/>
        </p:nvSpPr>
        <p:spPr>
          <a:xfrm>
            <a:off x="495390" y="2596027"/>
            <a:ext cx="1133475"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5,001 to 10,000</a:t>
            </a:r>
          </a:p>
        </p:txBody>
      </p:sp>
      <p:sp>
        <p:nvSpPr>
          <p:cNvPr id="10" name="TextBox 5"/>
          <p:cNvSpPr txBox="1"/>
          <p:nvPr/>
        </p:nvSpPr>
        <p:spPr>
          <a:xfrm>
            <a:off x="466815" y="2901970"/>
            <a:ext cx="1162050"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10,001 to 25,000</a:t>
            </a:r>
          </a:p>
        </p:txBody>
      </p:sp>
      <p:sp>
        <p:nvSpPr>
          <p:cNvPr id="11" name="TextBox 6"/>
          <p:cNvSpPr txBox="1"/>
          <p:nvPr/>
        </p:nvSpPr>
        <p:spPr>
          <a:xfrm>
            <a:off x="419190" y="3234583"/>
            <a:ext cx="1209675"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25,001 to 50,000 </a:t>
            </a:r>
          </a:p>
        </p:txBody>
      </p:sp>
      <p:sp>
        <p:nvSpPr>
          <p:cNvPr id="12" name="TextBox 7"/>
          <p:cNvSpPr txBox="1"/>
          <p:nvPr/>
        </p:nvSpPr>
        <p:spPr>
          <a:xfrm>
            <a:off x="409665" y="3548908"/>
            <a:ext cx="1219200"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50,001 to 100,000 </a:t>
            </a:r>
          </a:p>
        </p:txBody>
      </p:sp>
      <p:sp>
        <p:nvSpPr>
          <p:cNvPr id="13" name="TextBox 8"/>
          <p:cNvSpPr txBox="1"/>
          <p:nvPr/>
        </p:nvSpPr>
        <p:spPr>
          <a:xfrm>
            <a:off x="285840" y="3881521"/>
            <a:ext cx="1343025"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100,001 to 200,000 </a:t>
            </a:r>
          </a:p>
        </p:txBody>
      </p:sp>
      <p:sp>
        <p:nvSpPr>
          <p:cNvPr id="14" name="TextBox 9"/>
          <p:cNvSpPr txBox="1"/>
          <p:nvPr/>
        </p:nvSpPr>
        <p:spPr>
          <a:xfrm>
            <a:off x="286221" y="4196608"/>
            <a:ext cx="1333500"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200,001 to 500,000</a:t>
            </a:r>
          </a:p>
        </p:txBody>
      </p:sp>
      <p:sp>
        <p:nvSpPr>
          <p:cNvPr id="15" name="TextBox 10"/>
          <p:cNvSpPr txBox="1"/>
          <p:nvPr/>
        </p:nvSpPr>
        <p:spPr>
          <a:xfrm>
            <a:off x="657696" y="4524161"/>
            <a:ext cx="962025"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over 500,000</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3060" y="5089599"/>
            <a:ext cx="301752" cy="230113"/>
          </a:xfrm>
          <a:prstGeom prst="rect">
            <a:avLst/>
          </a:prstGeom>
        </p:spPr>
      </p:pic>
      <p:sp>
        <p:nvSpPr>
          <p:cNvPr id="17" name="Rectangle 16"/>
          <p:cNvSpPr/>
          <p:nvPr/>
        </p:nvSpPr>
        <p:spPr>
          <a:xfrm>
            <a:off x="540900" y="5731009"/>
            <a:ext cx="5852160" cy="507831"/>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a:p>
            <a:r>
              <a:rPr lang="en-US" sz="900" dirty="0">
                <a:latin typeface="Arial" panose="020B0604020202020204" pitchFamily="34" charset="0"/>
                <a:cs typeface="Arial" panose="020B0604020202020204" pitchFamily="34" charset="0"/>
              </a:rPr>
              <a:t>Note: Btu = British thermal units</a:t>
            </a:r>
          </a:p>
          <a:p>
            <a:endParaRPr lang="en-US" sz="900" i="1" dirty="0">
              <a:latin typeface="Arial" panose="020B0604020202020204" pitchFamily="34" charset="0"/>
              <a:cs typeface="Arial" panose="020B0604020202020204" pitchFamily="34" charset="0"/>
            </a:endParaRPr>
          </a:p>
        </p:txBody>
      </p:sp>
      <p:sp>
        <p:nvSpPr>
          <p:cNvPr id="18" name="TextBox 2"/>
          <p:cNvSpPr txBox="1"/>
          <p:nvPr/>
        </p:nvSpPr>
        <p:spPr>
          <a:xfrm>
            <a:off x="4725359" y="1996268"/>
            <a:ext cx="1645920" cy="22687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tx2"/>
                </a:solidFill>
                <a:latin typeface="Arial" panose="020B0604020202020204" pitchFamily="34" charset="0"/>
                <a:cs typeface="Arial" panose="020B0604020202020204" pitchFamily="34" charset="0"/>
              </a:rPr>
              <a:t>electricity     </a:t>
            </a:r>
            <a:r>
              <a:rPr lang="en-US" sz="1000" b="1" dirty="0">
                <a:solidFill>
                  <a:schemeClr val="accent1"/>
                </a:solidFill>
                <a:latin typeface="Arial" panose="020B0604020202020204" pitchFamily="34" charset="0"/>
                <a:cs typeface="Arial" panose="020B0604020202020204" pitchFamily="34" charset="0"/>
              </a:rPr>
              <a:t>natural gas</a:t>
            </a:r>
          </a:p>
          <a:p>
            <a:r>
              <a:rPr lang="en-US" sz="1000" b="1"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4130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869201276"/>
              </p:ext>
            </p:extLst>
          </p:nvPr>
        </p:nvGraphicFramePr>
        <p:xfrm>
          <a:off x="401551" y="1832760"/>
          <a:ext cx="5526976"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a:t>Offices consumed the most electricity, and education buildings consumed the most natural gas </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17</a:t>
            </a:fld>
            <a:endParaRPr lang="en-US" dirty="0"/>
          </a:p>
        </p:txBody>
      </p:sp>
      <p:sp>
        <p:nvSpPr>
          <p:cNvPr id="5" name="Rectangle 4"/>
          <p:cNvSpPr/>
          <p:nvPr/>
        </p:nvSpPr>
        <p:spPr>
          <a:xfrm>
            <a:off x="6694812" y="1870684"/>
            <a:ext cx="4697659" cy="1969770"/>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Office buildings consumed the most electricity (775 </a:t>
            </a:r>
            <a:r>
              <a:rPr lang="en-US" sz="1400" dirty="0" err="1">
                <a:latin typeface="Arial" panose="020B0604020202020204" pitchFamily="34" charset="0"/>
                <a:cs typeface="Arial" panose="020B0604020202020204" pitchFamily="34" charset="0"/>
              </a:rPr>
              <a:t>TBtu</a:t>
            </a:r>
            <a:r>
              <a:rPr lang="en-US" sz="1400" dirty="0">
                <a:latin typeface="Arial" panose="020B0604020202020204" pitchFamily="34" charset="0"/>
                <a:cs typeface="Arial" panose="020B0604020202020204" pitchFamily="34" charset="0"/>
              </a:rPr>
              <a:t>) and approximately three times more electricity than natural gas (250 </a:t>
            </a:r>
            <a:r>
              <a:rPr lang="en-US" sz="1400" dirty="0" err="1">
                <a:latin typeface="Arial" panose="020B0604020202020204" pitchFamily="34" charset="0"/>
                <a:cs typeface="Arial" panose="020B0604020202020204" pitchFamily="34" charset="0"/>
              </a:rPr>
              <a:t>TBtu</a:t>
            </a:r>
            <a:r>
              <a:rPr lang="en-US" sz="1400" dirty="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Education buildings consumed the most natural gas (328 </a:t>
            </a:r>
            <a:r>
              <a:rPr lang="en-US" sz="1400" dirty="0" err="1">
                <a:latin typeface="Arial" panose="020B0604020202020204" pitchFamily="34" charset="0"/>
                <a:cs typeface="Arial" panose="020B0604020202020204" pitchFamily="34" charset="0"/>
              </a:rPr>
              <a:t>TBtu</a:t>
            </a:r>
            <a:r>
              <a:rPr lang="en-US" sz="1400" dirty="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Service, religious worship, public order and safety, and vacant were the only building types that did not use significantly more electricity than natural gas. </a:t>
            </a:r>
          </a:p>
        </p:txBody>
      </p:sp>
      <p:sp>
        <p:nvSpPr>
          <p:cNvPr id="6" name="TextBox 5"/>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Electricity and natural gas consumption by principal building activity, 2018</a:t>
            </a:r>
          </a:p>
          <a:p>
            <a:r>
              <a:rPr lang="en-US" sz="1200" dirty="0">
                <a:latin typeface="Arial" panose="020B0604020202020204" pitchFamily="34" charset="0"/>
                <a:cs typeface="Arial" panose="020B0604020202020204" pitchFamily="34" charset="0"/>
              </a:rPr>
              <a:t>trillion British thermal units</a:t>
            </a:r>
          </a:p>
        </p:txBody>
      </p:sp>
      <p:sp>
        <p:nvSpPr>
          <p:cNvPr id="8" name="TextBox 7"/>
          <p:cNvSpPr txBox="1"/>
          <p:nvPr/>
        </p:nvSpPr>
        <p:spPr>
          <a:xfrm>
            <a:off x="4900773" y="5341313"/>
            <a:ext cx="884428" cy="400110"/>
          </a:xfrm>
          <a:prstGeom prst="rect">
            <a:avLst/>
          </a:prstGeom>
          <a:solidFill>
            <a:schemeClr val="bg1"/>
          </a:solidFill>
        </p:spPr>
        <p:txBody>
          <a:bodyPr wrap="square" rtlCol="0">
            <a:spAutoFit/>
          </a:bodyPr>
          <a:lstStyle/>
          <a:p>
            <a:r>
              <a:rPr lang="en-US" sz="1000" b="1" dirty="0">
                <a:solidFill>
                  <a:schemeClr val="tx2"/>
                </a:solidFill>
                <a:latin typeface="Arial" panose="020B0604020202020204" pitchFamily="34" charset="0"/>
                <a:cs typeface="Arial" panose="020B0604020202020204" pitchFamily="34" charset="0"/>
              </a:rPr>
              <a:t>electricity</a:t>
            </a:r>
          </a:p>
          <a:p>
            <a:r>
              <a:rPr lang="en-US" sz="1000" b="1" dirty="0">
                <a:solidFill>
                  <a:schemeClr val="accent1"/>
                </a:solidFill>
                <a:latin typeface="Arial" panose="020B0604020202020204" pitchFamily="34" charset="0"/>
                <a:cs typeface="Arial" panose="020B0604020202020204" pitchFamily="34" charset="0"/>
              </a:rPr>
              <a:t>natural gas</a:t>
            </a:r>
          </a:p>
        </p:txBody>
      </p:sp>
      <p:sp>
        <p:nvSpPr>
          <p:cNvPr id="9" name="Rectangle 8"/>
          <p:cNvSpPr/>
          <p:nvPr/>
        </p:nvSpPr>
        <p:spPr>
          <a:xfrm>
            <a:off x="294132" y="6039000"/>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258" y="5695443"/>
            <a:ext cx="301752" cy="230113"/>
          </a:xfrm>
          <a:prstGeom prst="rect">
            <a:avLst/>
          </a:prstGeom>
        </p:spPr>
      </p:pic>
    </p:spTree>
    <p:extLst>
      <p:ext uri="{BB962C8B-B14F-4D97-AF65-F5344CB8AC3E}">
        <p14:creationId xmlns:p14="http://schemas.microsoft.com/office/powerpoint/2010/main" val="85146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difference in average electricity and natural gas intensities varied across building types</a:t>
            </a:r>
          </a:p>
        </p:txBody>
      </p:sp>
      <p:sp>
        <p:nvSpPr>
          <p:cNvPr id="3" name="Footer Placeholder 2"/>
          <p:cNvSpPr>
            <a:spLocks noGrp="1"/>
          </p:cNvSpPr>
          <p:nvPr>
            <p:ph type="ftr" sz="quarter" idx="11"/>
          </p:nvPr>
        </p:nvSpPr>
        <p:spPr/>
        <p:txBody>
          <a:bodyPr/>
          <a:lstStyle/>
          <a:p>
            <a:r>
              <a:rPr lang="en-US" dirty="0">
                <a:solidFill>
                  <a:schemeClr val="accent1"/>
                </a:solidFill>
              </a:rPr>
              <a:t>#CBECS2018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18</a:t>
            </a:fld>
            <a:endParaRPr lang="en-US" dirty="0"/>
          </a:p>
        </p:txBody>
      </p:sp>
      <p:sp>
        <p:nvSpPr>
          <p:cNvPr id="5" name="TextBox 4"/>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Electricity and natural gas intensities by principal building activity, 2018</a:t>
            </a:r>
          </a:p>
          <a:p>
            <a:r>
              <a:rPr lang="en-US" sz="1200" dirty="0">
                <a:latin typeface="Arial" panose="020B0604020202020204" pitchFamily="34" charset="0"/>
                <a:cs typeface="Arial" panose="020B0604020202020204" pitchFamily="34" charset="0"/>
              </a:rPr>
              <a:t>thousand British thermal units per square foot</a:t>
            </a:r>
          </a:p>
        </p:txBody>
      </p:sp>
      <p:sp>
        <p:nvSpPr>
          <p:cNvPr id="6" name="Rectangle 5"/>
          <p:cNvSpPr/>
          <p:nvPr/>
        </p:nvSpPr>
        <p:spPr>
          <a:xfrm>
            <a:off x="6694812" y="1870683"/>
            <a:ext cx="4697659" cy="2185214"/>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Food sales buildings had a much higher electricity intensity than natural gas intensity, but these two intensities were almost the same for food service buildings.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Other types of buildings, which include laboratories and data centers, had a higher electricity intensity than natural gas.</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Service, vacant, and religious worship buildings used natural gas more intensively than electricity.</a:t>
            </a:r>
          </a:p>
        </p:txBody>
      </p:sp>
      <p:graphicFrame>
        <p:nvGraphicFramePr>
          <p:cNvPr id="7" name="Chart 6"/>
          <p:cNvGraphicFramePr>
            <a:graphicFrameLocks/>
          </p:cNvGraphicFramePr>
          <p:nvPr>
            <p:extLst>
              <p:ext uri="{D42A27DB-BD31-4B8C-83A1-F6EECF244321}">
                <p14:modId xmlns:p14="http://schemas.microsoft.com/office/powerpoint/2010/main" val="606358146"/>
              </p:ext>
            </p:extLst>
          </p:nvPr>
        </p:nvGraphicFramePr>
        <p:xfrm>
          <a:off x="1667633" y="1870683"/>
          <a:ext cx="4648713"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2"/>
          <p:cNvSpPr txBox="1"/>
          <p:nvPr/>
        </p:nvSpPr>
        <p:spPr>
          <a:xfrm>
            <a:off x="5230587" y="1893082"/>
            <a:ext cx="822960" cy="22383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tx2"/>
                </a:solidFill>
                <a:latin typeface="Arial" panose="020B0604020202020204" pitchFamily="34" charset="0"/>
                <a:cs typeface="Arial" panose="020B0604020202020204" pitchFamily="34" charset="0"/>
              </a:rPr>
              <a:t>electricity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6347" y="5626809"/>
            <a:ext cx="301752" cy="230113"/>
          </a:xfrm>
          <a:prstGeom prst="rect">
            <a:avLst/>
          </a:prstGeom>
        </p:spPr>
      </p:pic>
      <p:sp>
        <p:nvSpPr>
          <p:cNvPr id="10" name="Rectangle 9"/>
          <p:cNvSpPr/>
          <p:nvPr/>
        </p:nvSpPr>
        <p:spPr>
          <a:xfrm>
            <a:off x="401551" y="6007227"/>
            <a:ext cx="5852160"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sp>
        <p:nvSpPr>
          <p:cNvPr id="11" name="TextBox 1"/>
          <p:cNvSpPr txBox="1"/>
          <p:nvPr/>
        </p:nvSpPr>
        <p:spPr>
          <a:xfrm>
            <a:off x="987268" y="4356094"/>
            <a:ext cx="7715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education</a:t>
            </a:r>
          </a:p>
        </p:txBody>
      </p:sp>
      <p:sp>
        <p:nvSpPr>
          <p:cNvPr id="12" name="TextBox 3"/>
          <p:cNvSpPr txBox="1"/>
          <p:nvPr/>
        </p:nvSpPr>
        <p:spPr>
          <a:xfrm>
            <a:off x="924324" y="2045888"/>
            <a:ext cx="847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food sales</a:t>
            </a:r>
          </a:p>
        </p:txBody>
      </p:sp>
      <p:sp>
        <p:nvSpPr>
          <p:cNvPr id="13" name="TextBox 4"/>
          <p:cNvSpPr txBox="1"/>
          <p:nvPr/>
        </p:nvSpPr>
        <p:spPr>
          <a:xfrm>
            <a:off x="853918" y="2272501"/>
            <a:ext cx="90487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food service</a:t>
            </a:r>
          </a:p>
        </p:txBody>
      </p:sp>
      <p:sp>
        <p:nvSpPr>
          <p:cNvPr id="14" name="TextBox 5"/>
          <p:cNvSpPr txBox="1"/>
          <p:nvPr/>
        </p:nvSpPr>
        <p:spPr>
          <a:xfrm>
            <a:off x="468379" y="2706063"/>
            <a:ext cx="129041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inpatient health care</a:t>
            </a:r>
          </a:p>
        </p:txBody>
      </p:sp>
      <p:sp>
        <p:nvSpPr>
          <p:cNvPr id="15" name="TextBox 6"/>
          <p:cNvSpPr txBox="1"/>
          <p:nvPr/>
        </p:nvSpPr>
        <p:spPr>
          <a:xfrm>
            <a:off x="1092043" y="3316748"/>
            <a:ext cx="6667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lodging</a:t>
            </a:r>
          </a:p>
        </p:txBody>
      </p:sp>
      <p:sp>
        <p:nvSpPr>
          <p:cNvPr id="16" name="TextBox 7"/>
          <p:cNvSpPr txBox="1"/>
          <p:nvPr/>
        </p:nvSpPr>
        <p:spPr>
          <a:xfrm>
            <a:off x="276763" y="2908994"/>
            <a:ext cx="148203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enclosed and strip malls</a:t>
            </a:r>
          </a:p>
        </p:txBody>
      </p:sp>
      <p:sp>
        <p:nvSpPr>
          <p:cNvPr id="17" name="TextBox 8"/>
          <p:cNvSpPr txBox="1"/>
          <p:nvPr/>
        </p:nvSpPr>
        <p:spPr>
          <a:xfrm>
            <a:off x="1120618" y="3948635"/>
            <a:ext cx="63817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office</a:t>
            </a:r>
          </a:p>
        </p:txBody>
      </p:sp>
      <p:sp>
        <p:nvSpPr>
          <p:cNvPr id="18" name="TextBox 9"/>
          <p:cNvSpPr txBox="1"/>
          <p:nvPr/>
        </p:nvSpPr>
        <p:spPr>
          <a:xfrm>
            <a:off x="596743" y="4143987"/>
            <a:ext cx="11620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public assembly</a:t>
            </a:r>
          </a:p>
        </p:txBody>
      </p:sp>
      <p:sp>
        <p:nvSpPr>
          <p:cNvPr id="19" name="TextBox 10"/>
          <p:cNvSpPr txBox="1"/>
          <p:nvPr/>
        </p:nvSpPr>
        <p:spPr>
          <a:xfrm>
            <a:off x="149068" y="3534060"/>
            <a:ext cx="1609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public order and safety</a:t>
            </a:r>
          </a:p>
        </p:txBody>
      </p:sp>
      <p:sp>
        <p:nvSpPr>
          <p:cNvPr id="20" name="TextBox 11"/>
          <p:cNvSpPr txBox="1"/>
          <p:nvPr/>
        </p:nvSpPr>
        <p:spPr>
          <a:xfrm>
            <a:off x="549118" y="4974325"/>
            <a:ext cx="120967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religious</a:t>
            </a:r>
            <a:r>
              <a:rPr lang="en-US" sz="1000" baseline="0" dirty="0">
                <a:latin typeface="Arial" panose="020B0604020202020204" pitchFamily="34" charset="0"/>
                <a:cs typeface="Arial" panose="020B0604020202020204" pitchFamily="34" charset="0"/>
              </a:rPr>
              <a:t> worship</a:t>
            </a:r>
            <a:endParaRPr lang="en-US" sz="1000" dirty="0">
              <a:latin typeface="Arial" panose="020B0604020202020204" pitchFamily="34" charset="0"/>
              <a:cs typeface="Arial" panose="020B0604020202020204" pitchFamily="34" charset="0"/>
            </a:endParaRPr>
          </a:p>
        </p:txBody>
      </p:sp>
      <p:sp>
        <p:nvSpPr>
          <p:cNvPr id="21" name="TextBox 12"/>
          <p:cNvSpPr txBox="1"/>
          <p:nvPr/>
        </p:nvSpPr>
        <p:spPr>
          <a:xfrm>
            <a:off x="1101568" y="4551496"/>
            <a:ext cx="6572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service</a:t>
            </a:r>
          </a:p>
        </p:txBody>
      </p:sp>
      <p:sp>
        <p:nvSpPr>
          <p:cNvPr id="22" name="TextBox 13"/>
          <p:cNvSpPr txBox="1"/>
          <p:nvPr/>
        </p:nvSpPr>
        <p:spPr>
          <a:xfrm>
            <a:off x="149068" y="4765275"/>
            <a:ext cx="1609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warehouse</a:t>
            </a:r>
            <a:r>
              <a:rPr lang="en-US" sz="1000" baseline="0" dirty="0">
                <a:latin typeface="Arial" panose="020B0604020202020204" pitchFamily="34" charset="0"/>
                <a:cs typeface="Arial" panose="020B0604020202020204" pitchFamily="34" charset="0"/>
              </a:rPr>
              <a:t> and storage</a:t>
            </a:r>
            <a:endParaRPr lang="en-US" sz="1000" dirty="0">
              <a:latin typeface="Arial" panose="020B0604020202020204" pitchFamily="34" charset="0"/>
              <a:cs typeface="Arial" panose="020B0604020202020204" pitchFamily="34" charset="0"/>
            </a:endParaRPr>
          </a:p>
        </p:txBody>
      </p:sp>
      <p:sp>
        <p:nvSpPr>
          <p:cNvPr id="23" name="TextBox 14"/>
          <p:cNvSpPr txBox="1"/>
          <p:nvPr/>
        </p:nvSpPr>
        <p:spPr>
          <a:xfrm>
            <a:off x="1101568" y="2497441"/>
            <a:ext cx="6572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other</a:t>
            </a:r>
          </a:p>
        </p:txBody>
      </p:sp>
      <p:sp>
        <p:nvSpPr>
          <p:cNvPr id="24" name="TextBox 15"/>
          <p:cNvSpPr txBox="1"/>
          <p:nvPr/>
        </p:nvSpPr>
        <p:spPr>
          <a:xfrm>
            <a:off x="749143" y="5181192"/>
            <a:ext cx="10096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vacant</a:t>
            </a:r>
          </a:p>
        </p:txBody>
      </p:sp>
      <p:sp>
        <p:nvSpPr>
          <p:cNvPr id="25" name="TextBox 5"/>
          <p:cNvSpPr txBox="1"/>
          <p:nvPr/>
        </p:nvSpPr>
        <p:spPr>
          <a:xfrm>
            <a:off x="360960" y="3111135"/>
            <a:ext cx="1397833"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outpatient health care</a:t>
            </a:r>
          </a:p>
        </p:txBody>
      </p:sp>
      <p:sp>
        <p:nvSpPr>
          <p:cNvPr id="26" name="TextBox 7"/>
          <p:cNvSpPr txBox="1"/>
          <p:nvPr/>
        </p:nvSpPr>
        <p:spPr>
          <a:xfrm>
            <a:off x="193929" y="3725649"/>
            <a:ext cx="156486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retail (other than mall)</a:t>
            </a:r>
          </a:p>
        </p:txBody>
      </p:sp>
      <p:sp>
        <p:nvSpPr>
          <p:cNvPr id="27" name="TextBox 2"/>
          <p:cNvSpPr txBox="1"/>
          <p:nvPr/>
        </p:nvSpPr>
        <p:spPr>
          <a:xfrm>
            <a:off x="2971303" y="1870682"/>
            <a:ext cx="914400" cy="24187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accent1"/>
                </a:solidFill>
                <a:latin typeface="Arial" panose="020B0604020202020204" pitchFamily="34" charset="0"/>
                <a:cs typeface="Arial" panose="020B0604020202020204" pitchFamily="34" charset="0"/>
              </a:rPr>
              <a:t>natural</a:t>
            </a:r>
            <a:r>
              <a:rPr lang="en-US" sz="1000" b="1" baseline="0" dirty="0">
                <a:solidFill>
                  <a:schemeClr val="accent1"/>
                </a:solidFill>
                <a:latin typeface="Arial" panose="020B0604020202020204" pitchFamily="34" charset="0"/>
                <a:cs typeface="Arial" panose="020B0604020202020204" pitchFamily="34" charset="0"/>
              </a:rPr>
              <a:t> gas</a:t>
            </a:r>
            <a:endParaRPr lang="en-US" sz="10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67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5085" y="1743406"/>
            <a:ext cx="4634486" cy="3277310"/>
          </a:xfrm>
          <a:prstGeom prst="rect">
            <a:avLst/>
          </a:prstGeom>
        </p:spPr>
      </p:pic>
      <p:sp>
        <p:nvSpPr>
          <p:cNvPr id="2" name="Title 1"/>
          <p:cNvSpPr>
            <a:spLocks noGrp="1"/>
          </p:cNvSpPr>
          <p:nvPr>
            <p:ph type="title"/>
          </p:nvPr>
        </p:nvSpPr>
        <p:spPr>
          <a:xfrm>
            <a:off x="103632" y="640033"/>
            <a:ext cx="11943537" cy="549962"/>
          </a:xfrm>
        </p:spPr>
        <p:txBody>
          <a:bodyPr>
            <a:normAutofit fontScale="90000"/>
          </a:bodyPr>
          <a:lstStyle/>
          <a:p>
            <a:r>
              <a:rPr lang="en-US" dirty="0"/>
              <a:t>Electricity intensity was higher in hotter climates, and natural gas intensity was higher in colder climates</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19</a:t>
            </a:fld>
            <a:endParaRPr lang="en-US" dirty="0"/>
          </a:p>
        </p:txBody>
      </p:sp>
      <p:sp>
        <p:nvSpPr>
          <p:cNvPr id="6" name="TextBox 5"/>
          <p:cNvSpPr txBox="1"/>
          <p:nvPr/>
        </p:nvSpPr>
        <p:spPr>
          <a:xfrm>
            <a:off x="103632" y="1439641"/>
            <a:ext cx="3865649"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Electricity intensity by climate zone, 2018</a:t>
            </a:r>
          </a:p>
          <a:p>
            <a:r>
              <a:rPr lang="en-US" sz="1200" dirty="0">
                <a:latin typeface="Arial" panose="020B0604020202020204" pitchFamily="34" charset="0"/>
                <a:cs typeface="Arial" panose="020B0604020202020204" pitchFamily="34" charset="0"/>
              </a:rPr>
              <a:t>kilowatthours per square foot</a:t>
            </a:r>
          </a:p>
        </p:txBody>
      </p:sp>
      <p:sp>
        <p:nvSpPr>
          <p:cNvPr id="65" name="TextBox 64"/>
          <p:cNvSpPr txBox="1"/>
          <p:nvPr/>
        </p:nvSpPr>
        <p:spPr>
          <a:xfrm>
            <a:off x="3765164" y="1416688"/>
            <a:ext cx="3865649"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Natural gas intensity by climate zone, 2018</a:t>
            </a:r>
          </a:p>
          <a:p>
            <a:r>
              <a:rPr lang="en-US" sz="1200" dirty="0">
                <a:latin typeface="Arial" panose="020B0604020202020204" pitchFamily="34" charset="0"/>
                <a:cs typeface="Arial" panose="020B0604020202020204" pitchFamily="34" charset="0"/>
              </a:rPr>
              <a:t>cubic feet per square foot</a:t>
            </a:r>
          </a:p>
        </p:txBody>
      </p:sp>
      <p:sp>
        <p:nvSpPr>
          <p:cNvPr id="142" name="Rectangle 141"/>
          <p:cNvSpPr/>
          <p:nvPr/>
        </p:nvSpPr>
        <p:spPr>
          <a:xfrm>
            <a:off x="294132" y="4796328"/>
            <a:ext cx="6694340" cy="1246495"/>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Commercial buildings in the hot or very hot, warm, and mixed mild regions had significantly higher average electricity intensities than those in the cool region.</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Average natural gas intensities increased as climate zones became cooler. Commercial buildings in the cool and cold or very cold climate zones did not differ significantly in natural gas intensity.</a:t>
            </a:r>
          </a:p>
        </p:txBody>
      </p:sp>
      <p:sp>
        <p:nvSpPr>
          <p:cNvPr id="139" name="TextBox 138"/>
          <p:cNvSpPr txBox="1"/>
          <p:nvPr/>
        </p:nvSpPr>
        <p:spPr>
          <a:xfrm>
            <a:off x="7617338" y="1360221"/>
            <a:ext cx="3865649"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U.S. climate zones (2018 CBECS)</a:t>
            </a:r>
            <a:endParaRPr lang="en-US" sz="1200" dirty="0">
              <a:latin typeface="Arial" panose="020B0604020202020204" pitchFamily="34" charset="0"/>
              <a:cs typeface="Arial" panose="020B0604020202020204" pitchFamily="34" charset="0"/>
            </a:endParaRPr>
          </a:p>
        </p:txBody>
      </p:sp>
      <p:sp>
        <p:nvSpPr>
          <p:cNvPr id="8" name="TextBox 7"/>
          <p:cNvSpPr txBox="1"/>
          <p:nvPr/>
        </p:nvSpPr>
        <p:spPr>
          <a:xfrm>
            <a:off x="7460742" y="5190942"/>
            <a:ext cx="4667250" cy="784830"/>
          </a:xfrm>
          <a:prstGeom prst="rect">
            <a:avLst/>
          </a:prstGeom>
          <a:noFill/>
        </p:spPr>
        <p:txBody>
          <a:bodyPr wrap="square" rtlCol="0">
            <a:spAutoFit/>
          </a:bodyPr>
          <a:lstStyle/>
          <a:p>
            <a:pPr fontAlgn="base"/>
            <a:r>
              <a:rPr lang="en-US" sz="900" dirty="0">
                <a:latin typeface="Arial" panose="020B0604020202020204" pitchFamily="34" charset="0"/>
                <a:cs typeface="Arial" panose="020B0604020202020204" pitchFamily="34" charset="0"/>
              </a:rPr>
              <a:t>Data source: ANSI/ASHRAE, Standard 169-2021, </a:t>
            </a:r>
            <a:r>
              <a:rPr lang="en-US" sz="900" i="1" dirty="0">
                <a:latin typeface="Arial" panose="020B0604020202020204" pitchFamily="34" charset="0"/>
                <a:cs typeface="Arial" panose="020B0604020202020204" pitchFamily="34" charset="0"/>
              </a:rPr>
              <a:t>Climatic Data for Building Design Standards</a:t>
            </a:r>
            <a:endParaRPr lang="en-US" sz="900" dirty="0">
              <a:latin typeface="Arial" panose="020B0604020202020204" pitchFamily="34" charset="0"/>
              <a:cs typeface="Arial" panose="020B0604020202020204" pitchFamily="34" charset="0"/>
            </a:endParaRPr>
          </a:p>
          <a:p>
            <a:pPr fontAlgn="base"/>
            <a:r>
              <a:rPr lang="en-US" sz="900" dirty="0">
                <a:latin typeface="Arial" panose="020B0604020202020204" pitchFamily="34" charset="0"/>
                <a:cs typeface="Arial" panose="020B0604020202020204" pitchFamily="34" charset="0"/>
              </a:rPr>
              <a:t>Note: Adapted with permission from Figure A‐2, Climate zones for United States counties, ANSI/ASHRAE Standard 169‐2021, </a:t>
            </a:r>
            <a:r>
              <a:rPr lang="en-US" sz="900" i="1" dirty="0">
                <a:latin typeface="Arial" panose="020B0604020202020204" pitchFamily="34" charset="0"/>
                <a:cs typeface="Arial" panose="020B0604020202020204" pitchFamily="34" charset="0"/>
              </a:rPr>
              <a:t>Climatic Data for Building Design Standards</a:t>
            </a:r>
            <a:r>
              <a:rPr lang="en-US" sz="900" dirty="0">
                <a:latin typeface="Arial" panose="020B0604020202020204" pitchFamily="34" charset="0"/>
                <a:cs typeface="Arial" panose="020B0604020202020204" pitchFamily="34" charset="0"/>
              </a:rPr>
              <a:t>, © 2021 ASHRAE.</a:t>
            </a:r>
          </a:p>
        </p:txBody>
      </p:sp>
      <p:sp>
        <p:nvSpPr>
          <p:cNvPr id="13" name="Rectangle 12"/>
          <p:cNvSpPr/>
          <p:nvPr/>
        </p:nvSpPr>
        <p:spPr>
          <a:xfrm>
            <a:off x="403907" y="4179809"/>
            <a:ext cx="2922714" cy="3693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sp>
        <p:nvSpPr>
          <p:cNvPr id="18" name="Rectangle 17"/>
          <p:cNvSpPr/>
          <p:nvPr/>
        </p:nvSpPr>
        <p:spPr>
          <a:xfrm>
            <a:off x="3967250" y="4180846"/>
            <a:ext cx="3108412" cy="3693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201" y="4272118"/>
            <a:ext cx="301752" cy="230113"/>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6075" y="4272118"/>
            <a:ext cx="301752" cy="230113"/>
          </a:xfrm>
          <a:prstGeom prst="rect">
            <a:avLst/>
          </a:prstGeom>
        </p:spPr>
      </p:pic>
      <p:graphicFrame>
        <p:nvGraphicFramePr>
          <p:cNvPr id="17" name="Chart 16"/>
          <p:cNvGraphicFramePr>
            <a:graphicFrameLocks/>
          </p:cNvGraphicFramePr>
          <p:nvPr>
            <p:extLst>
              <p:ext uri="{D42A27DB-BD31-4B8C-83A1-F6EECF244321}">
                <p14:modId xmlns:p14="http://schemas.microsoft.com/office/powerpoint/2010/main" val="3483244565"/>
              </p:ext>
            </p:extLst>
          </p:nvPr>
        </p:nvGraphicFramePr>
        <p:xfrm>
          <a:off x="3765164" y="1777847"/>
          <a:ext cx="3749040" cy="2377440"/>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p:cNvGrpSpPr/>
          <p:nvPr/>
        </p:nvGrpSpPr>
        <p:grpSpPr>
          <a:xfrm>
            <a:off x="11129181" y="4131078"/>
            <a:ext cx="1108488" cy="836126"/>
            <a:chOff x="11096768" y="4209658"/>
            <a:chExt cx="1108488" cy="836126"/>
          </a:xfrm>
        </p:grpSpPr>
        <p:sp>
          <p:nvSpPr>
            <p:cNvPr id="23" name="Rectangle 22"/>
            <p:cNvSpPr/>
            <p:nvPr/>
          </p:nvSpPr>
          <p:spPr>
            <a:xfrm>
              <a:off x="11096769" y="4276726"/>
              <a:ext cx="182880" cy="9144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11096769" y="4419398"/>
              <a:ext cx="182880" cy="91440"/>
            </a:xfrm>
            <a:prstGeom prst="rect">
              <a:avLst/>
            </a:prstGeom>
            <a:solidFill>
              <a:srgbClr val="5D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1096769" y="4572344"/>
              <a:ext cx="182880" cy="91440"/>
            </a:xfrm>
            <a:prstGeom prst="rect">
              <a:avLst/>
            </a:prstGeom>
            <a:solidFill>
              <a:srgbClr val="FFC7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1096768" y="4725290"/>
              <a:ext cx="182880" cy="91440"/>
            </a:xfrm>
            <a:prstGeom prst="rect">
              <a:avLst/>
            </a:prstGeom>
            <a:solidFill>
              <a:srgbClr val="BD7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1096768" y="4874853"/>
              <a:ext cx="182880" cy="91440"/>
            </a:xfrm>
            <a:prstGeom prst="rect">
              <a:avLst/>
            </a:prstGeom>
            <a:solidFill>
              <a:srgbClr val="A3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11231913" y="4209658"/>
              <a:ext cx="973343" cy="836126"/>
            </a:xfrm>
            <a:prstGeom prst="rect">
              <a:avLst/>
            </a:prstGeom>
            <a:noFill/>
          </p:spPr>
          <p:txBody>
            <a:bodyPr wrap="none" rtlCol="0">
              <a:spAutoFit/>
            </a:bodyPr>
            <a:lstStyle/>
            <a:p>
              <a:pPr>
                <a:spcAft>
                  <a:spcPts val="100"/>
                </a:spcAft>
              </a:pPr>
              <a:r>
                <a:rPr lang="en-US" sz="900" dirty="0"/>
                <a:t>Cold or very cold</a:t>
              </a:r>
            </a:p>
            <a:p>
              <a:pPr>
                <a:spcAft>
                  <a:spcPts val="100"/>
                </a:spcAft>
              </a:pPr>
              <a:r>
                <a:rPr lang="en-US" sz="900" dirty="0"/>
                <a:t>Cool</a:t>
              </a:r>
            </a:p>
            <a:p>
              <a:pPr>
                <a:spcAft>
                  <a:spcPts val="100"/>
                </a:spcAft>
              </a:pPr>
              <a:r>
                <a:rPr lang="en-US" sz="900" dirty="0"/>
                <a:t>Mixed mild</a:t>
              </a:r>
            </a:p>
            <a:p>
              <a:pPr>
                <a:spcAft>
                  <a:spcPts val="100"/>
                </a:spcAft>
              </a:pPr>
              <a:r>
                <a:rPr lang="en-US" sz="900" dirty="0"/>
                <a:t>Warm</a:t>
              </a:r>
            </a:p>
            <a:p>
              <a:pPr>
                <a:spcAft>
                  <a:spcPts val="100"/>
                </a:spcAft>
              </a:pPr>
              <a:r>
                <a:rPr lang="en-US" sz="900" dirty="0"/>
                <a:t>Hot or very hot</a:t>
              </a:r>
            </a:p>
          </p:txBody>
        </p:sp>
      </p:grpSp>
      <p:graphicFrame>
        <p:nvGraphicFramePr>
          <p:cNvPr id="29" name="Chart 28"/>
          <p:cNvGraphicFramePr>
            <a:graphicFrameLocks/>
          </p:cNvGraphicFramePr>
          <p:nvPr>
            <p:extLst>
              <p:ext uri="{D42A27DB-BD31-4B8C-83A1-F6EECF244321}">
                <p14:modId xmlns:p14="http://schemas.microsoft.com/office/powerpoint/2010/main" val="3997507652"/>
              </p:ext>
            </p:extLst>
          </p:nvPr>
        </p:nvGraphicFramePr>
        <p:xfrm>
          <a:off x="133815" y="1777847"/>
          <a:ext cx="3749040" cy="23774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2811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a:t>
            </a:fld>
            <a:endParaRPr lang="en-US" dirty="0"/>
          </a:p>
        </p:txBody>
      </p:sp>
      <p:sp>
        <p:nvSpPr>
          <p:cNvPr id="5" name="Text Placeholder 2"/>
          <p:cNvSpPr txBox="1">
            <a:spLocks/>
          </p:cNvSpPr>
          <p:nvPr/>
        </p:nvSpPr>
        <p:spPr>
          <a:xfrm>
            <a:off x="1749381" y="2244010"/>
            <a:ext cx="8693239" cy="44878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tx1"/>
                </a:solidFill>
                <a:latin typeface="Arial" panose="020B0604020202020204" pitchFamily="34" charset="0"/>
                <a:cs typeface="Arial" panose="020B0604020202020204" pitchFamily="34" charset="0"/>
              </a:rPr>
              <a:t>U.S. Energy Information Administration</a:t>
            </a:r>
          </a:p>
          <a:p>
            <a:pPr algn="ctr"/>
            <a:r>
              <a:rPr lang="en-US" sz="1400" dirty="0">
                <a:solidFill>
                  <a:schemeClr val="tx1"/>
                </a:solidFill>
                <a:latin typeface="Arial" panose="020B0604020202020204" pitchFamily="34" charset="0"/>
                <a:cs typeface="Arial" panose="020B0604020202020204" pitchFamily="34" charset="0"/>
              </a:rPr>
              <a:t>Office of Energy Statistics</a:t>
            </a:r>
          </a:p>
          <a:p>
            <a:pPr algn="ctr"/>
            <a:r>
              <a:rPr lang="en-US" sz="1400" dirty="0">
                <a:solidFill>
                  <a:schemeClr val="tx1"/>
                </a:solidFill>
                <a:latin typeface="Arial" panose="020B0604020202020204" pitchFamily="34" charset="0"/>
                <a:cs typeface="Arial" panose="020B0604020202020204" pitchFamily="34" charset="0"/>
              </a:rPr>
              <a:t>U.S. Department of Energy</a:t>
            </a:r>
          </a:p>
          <a:p>
            <a:pPr algn="ctr"/>
            <a:r>
              <a:rPr lang="en-US" sz="1400" dirty="0">
                <a:solidFill>
                  <a:schemeClr val="tx1"/>
                </a:solidFill>
                <a:latin typeface="Arial" panose="020B0604020202020204" pitchFamily="34" charset="0"/>
                <a:cs typeface="Arial" panose="020B0604020202020204" pitchFamily="34" charset="0"/>
              </a:rPr>
              <a:t>Washington, DC 20585</a:t>
            </a:r>
          </a:p>
          <a:p>
            <a:pPr algn="ctr"/>
            <a:endParaRPr lang="en-US" sz="1400" dirty="0">
              <a:solidFill>
                <a:schemeClr val="tx1"/>
              </a:solidFill>
              <a:latin typeface="Arial" panose="020B0604020202020204" pitchFamily="34" charset="0"/>
              <a:cs typeface="Arial" panose="020B0604020202020204" pitchFamily="34" charset="0"/>
            </a:endParaRPr>
          </a:p>
          <a:p>
            <a:pPr algn="ctr"/>
            <a:endParaRPr lang="en-US" sz="1400" dirty="0">
              <a:solidFill>
                <a:schemeClr val="tx1"/>
              </a:solidFill>
              <a:latin typeface="Arial" panose="020B0604020202020204" pitchFamily="34" charset="0"/>
              <a:cs typeface="Arial" panose="020B0604020202020204" pitchFamily="34" charset="0"/>
            </a:endParaRPr>
          </a:p>
          <a:p>
            <a:pPr algn="ctr"/>
            <a:r>
              <a:rPr lang="en-US" sz="1400" dirty="0">
                <a:solidFill>
                  <a:schemeClr val="tx1"/>
                </a:solidFill>
                <a:latin typeface="Arial" panose="020B0604020202020204" pitchFamily="34" charset="0"/>
                <a:cs typeface="Arial" panose="020B0604020202020204" pitchFamily="34" charset="0"/>
              </a:rPr>
              <a:t>This publication is available at:</a:t>
            </a:r>
          </a:p>
          <a:p>
            <a:pPr algn="ctr"/>
            <a:r>
              <a:rPr lang="en-US" sz="1400" dirty="0">
                <a:latin typeface="Arial" panose="020B0604020202020204" pitchFamily="34" charset="0"/>
                <a:cs typeface="Arial" panose="020B0604020202020204" pitchFamily="34" charset="0"/>
                <a:hlinkClick r:id="rId2"/>
              </a:rPr>
              <a:t>https://www.eia.gov/cbecs</a:t>
            </a:r>
            <a:endParaRPr lang="en-US" sz="14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a:p>
            <a:pPr lvl="1"/>
            <a:r>
              <a:rPr lang="en-US" sz="1200" dirty="0">
                <a:latin typeface="Arial" panose="020B0604020202020204" pitchFamily="34" charset="0"/>
                <a:cs typeface="Arial" panose="020B0604020202020204" pitchFamily="34" charset="0"/>
              </a:rPr>
              <a:t>This report was prepared by the U.S. Energy Information Administration (EIA), the statistical and analytical agency within the U.S. Department of Energy. By law, EIA's data and analyses are independent of approval by any other officer or employee of the United States Government. The views in this report therefore should not be construed as representing those of the U.S. Department of Energy or other federal agencies.</a:t>
            </a:r>
          </a:p>
        </p:txBody>
      </p:sp>
      <p:sp>
        <p:nvSpPr>
          <p:cNvPr id="6" name="Title 1"/>
          <p:cNvSpPr>
            <a:spLocks noGrp="1"/>
          </p:cNvSpPr>
          <p:nvPr>
            <p:ph type="title"/>
          </p:nvPr>
        </p:nvSpPr>
        <p:spPr>
          <a:xfrm>
            <a:off x="294132" y="1295499"/>
            <a:ext cx="11603736" cy="758952"/>
          </a:xfrm>
        </p:spPr>
        <p:txBody>
          <a:bodyPr>
            <a:normAutofit fontScale="90000"/>
          </a:bodyPr>
          <a:lstStyle/>
          <a:p>
            <a:pPr algn="ctr"/>
            <a:r>
              <a:rPr lang="en-US" i="1" dirty="0">
                <a:latin typeface="Arial" panose="020B0604020202020204" pitchFamily="34" charset="0"/>
                <a:cs typeface="Arial" panose="020B0604020202020204" pitchFamily="34" charset="0"/>
              </a:rPr>
              <a:t>2018 Commercial Buildings Energy Consumption Survey</a:t>
            </a:r>
            <a:br>
              <a:rPr lang="en-US" dirty="0">
                <a:latin typeface="Arial" panose="020B0604020202020204" pitchFamily="34" charset="0"/>
                <a:cs typeface="Arial" panose="020B0604020202020204" pitchFamily="34" charset="0"/>
              </a:rPr>
            </a:br>
            <a:r>
              <a:rPr lang="en-US" sz="2000" dirty="0">
                <a:solidFill>
                  <a:schemeClr val="tx1">
                    <a:lumMod val="50000"/>
                    <a:lumOff val="50000"/>
                  </a:schemeClr>
                </a:solidFill>
                <a:latin typeface="Arial" panose="020B0604020202020204" pitchFamily="34" charset="0"/>
                <a:cs typeface="Arial" panose="020B0604020202020204" pitchFamily="34" charset="0"/>
              </a:rPr>
              <a:t>Consumption and Expenditures Highlights</a:t>
            </a:r>
            <a:br>
              <a:rPr lang="en-US" i="1"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December 2022</a:t>
            </a:r>
          </a:p>
        </p:txBody>
      </p:sp>
    </p:spTree>
    <p:extLst>
      <p:ext uri="{BB962C8B-B14F-4D97-AF65-F5344CB8AC3E}">
        <p14:creationId xmlns:p14="http://schemas.microsoft.com/office/powerpoint/2010/main" val="311171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45" y="352461"/>
            <a:ext cx="11027728" cy="1490472"/>
          </a:xfrm>
        </p:spPr>
        <p:txBody>
          <a:bodyPr>
            <a:normAutofit/>
          </a:bodyPr>
          <a:lstStyle/>
          <a:p>
            <a:r>
              <a:rPr lang="en-US" dirty="0"/>
              <a:t>Snapshot: Commercial Building Energy Expenditures in 2018</a:t>
            </a:r>
          </a:p>
        </p:txBody>
      </p:sp>
    </p:spTree>
    <p:extLst>
      <p:ext uri="{BB962C8B-B14F-4D97-AF65-F5344CB8AC3E}">
        <p14:creationId xmlns:p14="http://schemas.microsoft.com/office/powerpoint/2010/main" val="3326824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rot="12882791">
            <a:off x="1725812" y="1674727"/>
            <a:ext cx="4139543" cy="4212701"/>
          </a:xfrm>
          <a:prstGeom prst="rect">
            <a:avLst/>
          </a:prstGeom>
        </p:spPr>
      </p:pic>
      <p:sp>
        <p:nvSpPr>
          <p:cNvPr id="2" name="Title 1"/>
          <p:cNvSpPr>
            <a:spLocks noGrp="1"/>
          </p:cNvSpPr>
          <p:nvPr>
            <p:ph type="title"/>
          </p:nvPr>
        </p:nvSpPr>
        <p:spPr/>
        <p:txBody>
          <a:bodyPr>
            <a:normAutofit/>
          </a:bodyPr>
          <a:lstStyle/>
          <a:p>
            <a:r>
              <a:rPr lang="en-US" dirty="0"/>
              <a:t>Commercial buildings spent $141 billion on energy in 2018, averaging $1.46 per square foot</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21</a:t>
            </a:fld>
            <a:endParaRPr lang="en-US" dirty="0"/>
          </a:p>
        </p:txBody>
      </p:sp>
      <p:sp>
        <p:nvSpPr>
          <p:cNvPr id="15" name="Rectangle 14"/>
          <p:cNvSpPr/>
          <p:nvPr/>
        </p:nvSpPr>
        <p:spPr>
          <a:xfrm>
            <a:off x="6190449" y="2013183"/>
            <a:ext cx="5184688" cy="3046988"/>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On average, a commercial building spent $23,900 on energy during 2018, ranging from $5,000 per building for the smallest buildings (1,001 to 5,000 sf) to $1.5 million per building for buildings over 500,000 sf.</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Energy expenditures averaged $1.46/sf and varied by principal building activity. Food sales and food service buildings spent more than $5.00/sf, and vacant, warehouse and storage, and religious worship buildings spent less than $0.75/sf.</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Commercial buildings spent $119 billion dollars on electricity, or 84% of their total energy expenditures. Natural gas accounted for 12% of total commercial building energy expenditures ($16 billion).</a:t>
            </a:r>
          </a:p>
        </p:txBody>
      </p:sp>
      <p:sp>
        <p:nvSpPr>
          <p:cNvPr id="13" name="TextBox 2"/>
          <p:cNvSpPr txBox="1"/>
          <p:nvPr/>
        </p:nvSpPr>
        <p:spPr>
          <a:xfrm>
            <a:off x="1225490" y="5524883"/>
            <a:ext cx="1440684" cy="70635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dirty="0">
                <a:solidFill>
                  <a:schemeClr val="accent5">
                    <a:lumMod val="60000"/>
                    <a:lumOff val="40000"/>
                  </a:schemeClr>
                </a:solidFill>
                <a:effectLst/>
                <a:latin typeface="Arial" panose="020B0604020202020204" pitchFamily="34" charset="0"/>
                <a:cs typeface="Arial" panose="020B0604020202020204" pitchFamily="34" charset="0"/>
              </a:rPr>
              <a:t>district </a:t>
            </a:r>
            <a:r>
              <a:rPr lang="en-US" sz="1200" b="1" dirty="0">
                <a:solidFill>
                  <a:schemeClr val="accent5">
                    <a:lumMod val="60000"/>
                    <a:lumOff val="40000"/>
                  </a:schemeClr>
                </a:solidFill>
                <a:latin typeface="Arial" panose="020B0604020202020204" pitchFamily="34" charset="0"/>
                <a:cs typeface="Arial" panose="020B0604020202020204" pitchFamily="34" charset="0"/>
              </a:rPr>
              <a:t>heat</a:t>
            </a:r>
          </a:p>
          <a:p>
            <a:pPr lvl="0" algn="r">
              <a:defRPr/>
            </a:pPr>
            <a:r>
              <a:rPr lang="en-US" sz="1200" dirty="0">
                <a:solidFill>
                  <a:schemeClr val="accent5">
                    <a:lumMod val="60000"/>
                    <a:lumOff val="40000"/>
                  </a:schemeClr>
                </a:solidFill>
                <a:latin typeface="Arial" panose="020B0604020202020204" pitchFamily="34" charset="0"/>
                <a:cs typeface="Arial" panose="020B0604020202020204" pitchFamily="34" charset="0"/>
              </a:rPr>
              <a:t>$4 billion, 3%</a:t>
            </a:r>
          </a:p>
          <a:p>
            <a:pPr marL="0" marR="0" lvl="0" indent="0" algn="r" defTabSz="914400" eaLnBrk="1" fontAlgn="auto" latinLnBrk="0" hangingPunct="1">
              <a:lnSpc>
                <a:spcPct val="100000"/>
              </a:lnSpc>
              <a:spcBef>
                <a:spcPts val="0"/>
              </a:spcBef>
              <a:spcAft>
                <a:spcPts val="0"/>
              </a:spcAft>
              <a:buClrTx/>
              <a:buSzTx/>
              <a:buFontTx/>
              <a:buNone/>
              <a:tabLst/>
              <a:defRPr/>
            </a:pPr>
            <a:endParaRPr lang="en-US" sz="1200" dirty="0">
              <a:solidFill>
                <a:schemeClr val="accent5">
                  <a:lumMod val="60000"/>
                  <a:lumOff val="40000"/>
                </a:schemeClr>
              </a:solidFill>
              <a:effectLst/>
              <a:latin typeface="Arial" panose="020B0604020202020204" pitchFamily="34" charset="0"/>
              <a:cs typeface="Arial" panose="020B060402020202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cs typeface="Arial" panose="020B060402020202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Arial" panose="020B0604020202020204" pitchFamily="34" charset="0"/>
                <a:cs typeface="Arial" panose="020B0604020202020204" pitchFamily="34" charset="0"/>
              </a:rPr>
              <a:t> </a:t>
            </a:r>
          </a:p>
        </p:txBody>
      </p:sp>
      <p:sp>
        <p:nvSpPr>
          <p:cNvPr id="14" name="TextBox 2"/>
          <p:cNvSpPr txBox="1"/>
          <p:nvPr/>
        </p:nvSpPr>
        <p:spPr>
          <a:xfrm>
            <a:off x="856675" y="4897779"/>
            <a:ext cx="1274116" cy="45986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dirty="0">
                <a:solidFill>
                  <a:schemeClr val="accent2">
                    <a:lumMod val="60000"/>
                    <a:lumOff val="40000"/>
                  </a:schemeClr>
                </a:solidFill>
                <a:effectLst/>
                <a:latin typeface="Arial" panose="020B0604020202020204" pitchFamily="34" charset="0"/>
                <a:cs typeface="Arial" panose="020B0604020202020204" pitchFamily="34" charset="0"/>
              </a:rPr>
              <a:t>fuel oil</a:t>
            </a:r>
            <a:endParaRPr lang="en-US" sz="1200" b="1" dirty="0">
              <a:solidFill>
                <a:schemeClr val="accent2">
                  <a:lumMod val="60000"/>
                  <a:lumOff val="40000"/>
                </a:schemeClr>
              </a:solidFill>
              <a:latin typeface="Arial" panose="020B0604020202020204" pitchFamily="34" charset="0"/>
              <a:cs typeface="Arial" panose="020B0604020202020204" pitchFamily="34" charset="0"/>
            </a:endParaRPr>
          </a:p>
          <a:p>
            <a:pPr lvl="0" algn="r">
              <a:defRPr/>
            </a:pPr>
            <a:r>
              <a:rPr lang="en-US" sz="1200" dirty="0">
                <a:solidFill>
                  <a:schemeClr val="accent2">
                    <a:lumMod val="60000"/>
                    <a:lumOff val="40000"/>
                  </a:schemeClr>
                </a:solidFill>
                <a:latin typeface="Arial" panose="020B0604020202020204" pitchFamily="34" charset="0"/>
                <a:cs typeface="Arial" panose="020B0604020202020204" pitchFamily="34" charset="0"/>
              </a:rPr>
              <a:t>$2 billion,</a:t>
            </a:r>
            <a:r>
              <a:rPr lang="en-US" sz="1200" dirty="0">
                <a:solidFill>
                  <a:schemeClr val="accent2">
                    <a:lumMod val="60000"/>
                    <a:lumOff val="40000"/>
                  </a:schemeClr>
                </a:solidFill>
                <a:effectLst/>
                <a:latin typeface="Arial" panose="020B0604020202020204" pitchFamily="34" charset="0"/>
                <a:cs typeface="Arial" panose="020B0604020202020204" pitchFamily="34" charset="0"/>
              </a:rPr>
              <a:t>1%</a:t>
            </a:r>
          </a:p>
          <a:p>
            <a:pPr lvl="0" algn="r">
              <a:defRPr/>
            </a:pPr>
            <a:endParaRPr lang="en-US" sz="1200" dirty="0">
              <a:effectLst/>
              <a:latin typeface="Arial" panose="020B0604020202020204" pitchFamily="34" charset="0"/>
              <a:cs typeface="Arial" panose="020B060402020202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Arial" panose="020B0604020202020204" pitchFamily="34" charset="0"/>
                <a:cs typeface="Arial" panose="020B0604020202020204" pitchFamily="34" charset="0"/>
              </a:rPr>
              <a:t> </a:t>
            </a:r>
          </a:p>
        </p:txBody>
      </p:sp>
      <p:sp>
        <p:nvSpPr>
          <p:cNvPr id="16" name="TextBox 2"/>
          <p:cNvSpPr txBox="1"/>
          <p:nvPr/>
        </p:nvSpPr>
        <p:spPr>
          <a:xfrm>
            <a:off x="553028" y="3993173"/>
            <a:ext cx="1205177" cy="69881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dirty="0">
                <a:solidFill>
                  <a:schemeClr val="accent1"/>
                </a:solidFill>
                <a:effectLst/>
                <a:latin typeface="Arial" panose="020B0604020202020204" pitchFamily="34" charset="0"/>
                <a:cs typeface="Arial" panose="020B0604020202020204" pitchFamily="34" charset="0"/>
              </a:rPr>
              <a:t>natural </a:t>
            </a:r>
            <a:r>
              <a:rPr lang="en-US" sz="1200" b="1" dirty="0">
                <a:solidFill>
                  <a:schemeClr val="accent1"/>
                </a:solidFill>
                <a:latin typeface="Arial" panose="020B0604020202020204" pitchFamily="34" charset="0"/>
                <a:cs typeface="Arial" panose="020B0604020202020204" pitchFamily="34" charset="0"/>
              </a:rPr>
              <a:t>gas</a:t>
            </a:r>
          </a:p>
          <a:p>
            <a:pPr lvl="0" algn="r">
              <a:defRPr/>
            </a:pPr>
            <a:r>
              <a:rPr lang="en-US" sz="1200" dirty="0">
                <a:solidFill>
                  <a:schemeClr val="accent1"/>
                </a:solidFill>
                <a:latin typeface="Arial" panose="020B0604020202020204" pitchFamily="34" charset="0"/>
                <a:cs typeface="Arial" panose="020B0604020202020204" pitchFamily="34" charset="0"/>
              </a:rPr>
              <a:t>$16 billion 12%</a:t>
            </a:r>
          </a:p>
          <a:p>
            <a:pPr marL="0" marR="0" lvl="0" indent="0" algn="r" defTabSz="914400" eaLnBrk="1" fontAlgn="auto" latinLnBrk="0" hangingPunct="1">
              <a:lnSpc>
                <a:spcPct val="100000"/>
              </a:lnSpc>
              <a:spcBef>
                <a:spcPts val="0"/>
              </a:spcBef>
              <a:spcAft>
                <a:spcPts val="0"/>
              </a:spcAft>
              <a:buClrTx/>
              <a:buSzTx/>
              <a:buFontTx/>
              <a:buNone/>
              <a:tabLst/>
              <a:defRPr/>
            </a:pPr>
            <a:endParaRPr lang="en-US" sz="1200" dirty="0">
              <a:solidFill>
                <a:schemeClr val="accent5">
                  <a:lumMod val="60000"/>
                  <a:lumOff val="40000"/>
                </a:schemeClr>
              </a:solidFill>
              <a:effectLst/>
              <a:latin typeface="Arial" panose="020B0604020202020204" pitchFamily="34" charset="0"/>
              <a:cs typeface="Arial" panose="020B0604020202020204" pitchFamily="34" charset="0"/>
            </a:endParaRPr>
          </a:p>
          <a:p>
            <a:pPr algn="r">
              <a:defRPr/>
            </a:pPr>
            <a:endParaRPr lang="en-US" sz="1200" dirty="0">
              <a:solidFill>
                <a:schemeClr val="accent5">
                  <a:lumMod val="60000"/>
                  <a:lumOff val="40000"/>
                </a:schemeClr>
              </a:solidFill>
              <a:latin typeface="Arial" panose="020B0604020202020204" pitchFamily="34" charset="0"/>
              <a:cs typeface="Arial" panose="020B060402020202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cs typeface="Arial" panose="020B060402020202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Arial" panose="020B0604020202020204" pitchFamily="34" charset="0"/>
                <a:cs typeface="Arial" panose="020B0604020202020204" pitchFamily="34" charset="0"/>
              </a:rPr>
              <a:t> </a:t>
            </a:r>
            <a:endParaRPr lang="en-US" sz="1200" dirty="0">
              <a:solidFill>
                <a:schemeClr val="accent5">
                  <a:lumMod val="60000"/>
                  <a:lumOff val="40000"/>
                </a:schemeClr>
              </a:solidFill>
              <a:latin typeface="Arial" panose="020B0604020202020204" pitchFamily="34" charset="0"/>
              <a:cs typeface="Arial" panose="020B0604020202020204" pitchFamily="34" charset="0"/>
            </a:endParaRPr>
          </a:p>
        </p:txBody>
      </p:sp>
      <p:sp>
        <p:nvSpPr>
          <p:cNvPr id="20" name="TextBox 2"/>
          <p:cNvSpPr txBox="1"/>
          <p:nvPr/>
        </p:nvSpPr>
        <p:spPr>
          <a:xfrm>
            <a:off x="723324" y="2962409"/>
            <a:ext cx="1042431" cy="66903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Arial" panose="020B0604020202020204" pitchFamily="34" charset="0"/>
                <a:cs typeface="Arial" panose="020B0604020202020204" pitchFamily="34" charset="0"/>
              </a:rPr>
              <a:t>electricity</a:t>
            </a:r>
          </a:p>
          <a:p>
            <a:pPr marL="0" marR="0" lvl="0" indent="0" algn="r" defTabSz="91440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Arial" panose="020B0604020202020204" pitchFamily="34" charset="0"/>
                <a:cs typeface="Arial" panose="020B0604020202020204" pitchFamily="34" charset="0"/>
              </a:rPr>
              <a:t>$119 billion</a:t>
            </a:r>
          </a:p>
          <a:p>
            <a:pPr marL="0" marR="0" lvl="0" indent="0" algn="r" defTabSz="91440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Arial" panose="020B0604020202020204" pitchFamily="34" charset="0"/>
                <a:cs typeface="Arial" panose="020B0604020202020204" pitchFamily="34" charset="0"/>
              </a:rPr>
              <a:t>84%</a:t>
            </a:r>
          </a:p>
        </p:txBody>
      </p:sp>
      <p:sp>
        <p:nvSpPr>
          <p:cNvPr id="17" name="TextBox 16"/>
          <p:cNvSpPr txBox="1"/>
          <p:nvPr/>
        </p:nvSpPr>
        <p:spPr>
          <a:xfrm>
            <a:off x="2514470" y="2948275"/>
            <a:ext cx="2562225" cy="1661993"/>
          </a:xfrm>
          <a:prstGeom prst="rect">
            <a:avLst/>
          </a:prstGeom>
          <a:noFill/>
        </p:spPr>
        <p:txBody>
          <a:bodyPr wrap="square" rtlCol="0">
            <a:spAutoFit/>
          </a:bodyPr>
          <a:lstStyle/>
          <a:p>
            <a:pPr algn="ctr"/>
            <a:r>
              <a:rPr lang="en-US" b="1" dirty="0">
                <a:latin typeface="Arial Black" panose="020B0A04020102020204" pitchFamily="34" charset="0"/>
              </a:rPr>
              <a:t>$141 billion</a:t>
            </a:r>
          </a:p>
          <a:p>
            <a:pPr algn="ctr"/>
            <a:r>
              <a:rPr lang="en-US" sz="1400" dirty="0">
                <a:latin typeface="Arial" panose="020B0604020202020204" pitchFamily="34" charset="0"/>
                <a:cs typeface="Arial" panose="020B0604020202020204" pitchFamily="34" charset="0"/>
              </a:rPr>
              <a:t>total energy expenditures</a:t>
            </a:r>
          </a:p>
          <a:p>
            <a:pPr algn="ctr"/>
            <a:endParaRPr lang="en-US" sz="800" b="1" dirty="0">
              <a:latin typeface="Arial Black" panose="020B0A04020102020204" pitchFamily="34" charset="0"/>
            </a:endParaRPr>
          </a:p>
          <a:p>
            <a:pPr algn="ctr"/>
            <a:r>
              <a:rPr lang="en-US" sz="1600" b="1" dirty="0">
                <a:latin typeface="Arial Black" panose="020B0A04020102020204" pitchFamily="34" charset="0"/>
              </a:rPr>
              <a:t>$23,900</a:t>
            </a:r>
          </a:p>
          <a:p>
            <a:pPr algn="ctr"/>
            <a:r>
              <a:rPr lang="en-US" sz="1200" dirty="0">
                <a:latin typeface="Arial" panose="020B0604020202020204" pitchFamily="34" charset="0"/>
                <a:cs typeface="Arial" panose="020B0604020202020204" pitchFamily="34" charset="0"/>
              </a:rPr>
              <a:t>per building</a:t>
            </a:r>
          </a:p>
          <a:p>
            <a:pPr algn="ctr"/>
            <a:endParaRPr lang="en-US" sz="800" b="1" dirty="0">
              <a:latin typeface="Arial Black" panose="020B0A04020102020204" pitchFamily="34" charset="0"/>
            </a:endParaRPr>
          </a:p>
          <a:p>
            <a:pPr algn="ctr"/>
            <a:r>
              <a:rPr lang="en-US" sz="1400" b="1" dirty="0">
                <a:latin typeface="Arial Black" panose="020B0A04020102020204" pitchFamily="34" charset="0"/>
              </a:rPr>
              <a:t>$1.46</a:t>
            </a:r>
          </a:p>
          <a:p>
            <a:pPr algn="ctr"/>
            <a:r>
              <a:rPr lang="en-US" sz="1200" dirty="0">
                <a:latin typeface="Arial" panose="020B0604020202020204" pitchFamily="34" charset="0"/>
                <a:cs typeface="Arial" panose="020B0604020202020204" pitchFamily="34" charset="0"/>
              </a:rPr>
              <a:t>per square foot</a:t>
            </a:r>
            <a:endParaRPr lang="en-US" sz="1400" dirty="0">
              <a:latin typeface="Arial" panose="020B0604020202020204" pitchFamily="34" charset="0"/>
              <a:cs typeface="Arial" panose="020B0604020202020204" pitchFamily="34" charset="0"/>
            </a:endParaRPr>
          </a:p>
        </p:txBody>
      </p:sp>
      <p:cxnSp>
        <p:nvCxnSpPr>
          <p:cNvPr id="18" name="Straight Connector 17"/>
          <p:cNvCxnSpPr/>
          <p:nvPr/>
        </p:nvCxnSpPr>
        <p:spPr>
          <a:xfrm>
            <a:off x="0" y="6278170"/>
            <a:ext cx="12192000" cy="53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94132" y="6039000"/>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sp>
        <p:nvSpPr>
          <p:cNvPr id="22" name="TextBox 21"/>
          <p:cNvSpPr txBox="1"/>
          <p:nvPr/>
        </p:nvSpPr>
        <p:spPr>
          <a:xfrm>
            <a:off x="294132" y="1408167"/>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Total commercial building energy expenditures by major fuel, 2018</a:t>
            </a:r>
          </a:p>
          <a:p>
            <a:r>
              <a:rPr lang="en-US" sz="1200" dirty="0">
                <a:latin typeface="Arial" panose="020B0604020202020204" pitchFamily="34" charset="0"/>
                <a:cs typeface="Arial" panose="020B0604020202020204" pitchFamily="34" charset="0"/>
              </a:rPr>
              <a:t>billion dollars and share of total</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8066" y="5692191"/>
            <a:ext cx="301752" cy="230113"/>
          </a:xfrm>
          <a:prstGeom prst="rect">
            <a:avLst/>
          </a:prstGeom>
        </p:spPr>
      </p:pic>
    </p:spTree>
    <p:extLst>
      <p:ext uri="{BB962C8B-B14F-4D97-AF65-F5344CB8AC3E}">
        <p14:creationId xmlns:p14="http://schemas.microsoft.com/office/powerpoint/2010/main" val="211337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294" y="513727"/>
            <a:ext cx="11705465" cy="758952"/>
          </a:xfrm>
        </p:spPr>
        <p:txBody>
          <a:bodyPr>
            <a:normAutofit/>
          </a:bodyPr>
          <a:lstStyle/>
          <a:p>
            <a:r>
              <a:rPr lang="en-US" dirty="0"/>
              <a:t>With primary electricity, shares of consumption and expenditures by fuel were similar</a:t>
            </a:r>
          </a:p>
        </p:txBody>
      </p:sp>
      <p:sp>
        <p:nvSpPr>
          <p:cNvPr id="3" name="Footer Placeholder 2"/>
          <p:cNvSpPr>
            <a:spLocks noGrp="1"/>
          </p:cNvSpPr>
          <p:nvPr>
            <p:ph type="ftr" sz="quarter" idx="11"/>
          </p:nvPr>
        </p:nvSpPr>
        <p:spPr/>
        <p:txBody>
          <a:bodyPr/>
          <a:lstStyle/>
          <a:p>
            <a:r>
              <a:rPr lang="en-US" dirty="0">
                <a:solidFill>
                  <a:schemeClr val="accent1"/>
                </a:solidFill>
              </a:rPr>
              <a:t>#CBECS2018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22</a:t>
            </a:fld>
            <a:endParaRPr lang="en-US" dirty="0"/>
          </a:p>
        </p:txBody>
      </p:sp>
      <p:sp>
        <p:nvSpPr>
          <p:cNvPr id="5" name="TextBox 4"/>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Energy consumption and expenditures by major fuel, 2018</a:t>
            </a:r>
          </a:p>
          <a:p>
            <a:r>
              <a:rPr lang="en-US" sz="1200" dirty="0">
                <a:latin typeface="Arial" panose="020B0604020202020204" pitchFamily="34" charset="0"/>
                <a:cs typeface="Arial" panose="020B0604020202020204" pitchFamily="34" charset="0"/>
              </a:rPr>
              <a:t>trillion British thermal units and million dollars</a:t>
            </a:r>
          </a:p>
        </p:txBody>
      </p:sp>
      <p:sp>
        <p:nvSpPr>
          <p:cNvPr id="6" name="Rectangle 5"/>
          <p:cNvSpPr/>
          <p:nvPr/>
        </p:nvSpPr>
        <p:spPr>
          <a:xfrm>
            <a:off x="6746181" y="1870683"/>
            <a:ext cx="5099921" cy="3554819"/>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Energy consumption reflects different physical units (for example, kilowatthours, cubic feet, gallons, etc.) converted to a common unit of heat, called British thermal units (Btu). Btu conversion factors are based on the heat content of each fuel as it is consumed at the building site.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Primary electricity is site electricity (the amount of electricity that enters a building) plus the energy used to produce and deliver that electricity.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After adding the energy used to produce and deliver electricity, electricity’s share of consumption (81%) was closer to electricity’s share of expenditures (84%).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Because energy consumption was higher with primary electricity, natural gas’s share of consumption fell from 34% to 16%, which was also closer to its share of energy expenditures (12%).</a:t>
            </a:r>
          </a:p>
        </p:txBody>
      </p:sp>
      <p:sp>
        <p:nvSpPr>
          <p:cNvPr id="8" name="TextBox 7"/>
          <p:cNvSpPr txBox="1"/>
          <p:nvPr/>
        </p:nvSpPr>
        <p:spPr>
          <a:xfrm>
            <a:off x="242824" y="2316235"/>
            <a:ext cx="1053084"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consumption</a:t>
            </a:r>
          </a:p>
        </p:txBody>
      </p:sp>
      <p:sp>
        <p:nvSpPr>
          <p:cNvPr id="9" name="TextBox 8"/>
          <p:cNvSpPr txBox="1"/>
          <p:nvPr/>
        </p:nvSpPr>
        <p:spPr>
          <a:xfrm>
            <a:off x="153177" y="2914240"/>
            <a:ext cx="1142731" cy="553998"/>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consumption</a:t>
            </a:r>
          </a:p>
          <a:p>
            <a:pPr algn="r"/>
            <a:r>
              <a:rPr lang="en-US" sz="1000" dirty="0">
                <a:latin typeface="Arial" panose="020B0604020202020204" pitchFamily="34" charset="0"/>
                <a:cs typeface="Arial" panose="020B0604020202020204" pitchFamily="34" charset="0"/>
              </a:rPr>
              <a:t>with primary electricity</a:t>
            </a:r>
          </a:p>
        </p:txBody>
      </p:sp>
      <p:sp>
        <p:nvSpPr>
          <p:cNvPr id="10" name="TextBox 9"/>
          <p:cNvSpPr txBox="1"/>
          <p:nvPr/>
        </p:nvSpPr>
        <p:spPr>
          <a:xfrm>
            <a:off x="242824" y="4356952"/>
            <a:ext cx="1062228"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expenditures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793" y="5131167"/>
            <a:ext cx="301752" cy="230113"/>
          </a:xfrm>
          <a:prstGeom prst="rect">
            <a:avLst/>
          </a:prstGeom>
        </p:spPr>
      </p:pic>
      <p:sp>
        <p:nvSpPr>
          <p:cNvPr id="12" name="Rectangle 11"/>
          <p:cNvSpPr/>
          <p:nvPr/>
        </p:nvSpPr>
        <p:spPr>
          <a:xfrm>
            <a:off x="348294" y="5443602"/>
            <a:ext cx="5852160"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graphicFrame>
        <p:nvGraphicFramePr>
          <p:cNvPr id="22" name="Chart 21"/>
          <p:cNvGraphicFramePr>
            <a:graphicFrameLocks/>
          </p:cNvGraphicFramePr>
          <p:nvPr>
            <p:extLst>
              <p:ext uri="{D42A27DB-BD31-4B8C-83A1-F6EECF244321}">
                <p14:modId xmlns:p14="http://schemas.microsoft.com/office/powerpoint/2010/main" val="1773962430"/>
              </p:ext>
            </p:extLst>
          </p:nvPr>
        </p:nvGraphicFramePr>
        <p:xfrm>
          <a:off x="1119736" y="1913452"/>
          <a:ext cx="5133975" cy="22288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p:cNvGraphicFramePr>
          <p:nvPr>
            <p:extLst>
              <p:ext uri="{D42A27DB-BD31-4B8C-83A1-F6EECF244321}">
                <p14:modId xmlns:p14="http://schemas.microsoft.com/office/powerpoint/2010/main" val="236073938"/>
              </p:ext>
            </p:extLst>
          </p:nvPr>
        </p:nvGraphicFramePr>
        <p:xfrm>
          <a:off x="1100686" y="3961047"/>
          <a:ext cx="5226223" cy="1485901"/>
        </p:xfrm>
        <a:graphic>
          <a:graphicData uri="http://schemas.openxmlformats.org/drawingml/2006/chart">
            <c:chart xmlns:c="http://schemas.openxmlformats.org/drawingml/2006/chart" xmlns:r="http://schemas.openxmlformats.org/officeDocument/2006/relationships" r:id="rId5"/>
          </a:graphicData>
        </a:graphic>
      </p:graphicFrame>
      <p:sp>
        <p:nvSpPr>
          <p:cNvPr id="26" name="Rectangle 25"/>
          <p:cNvSpPr/>
          <p:nvPr/>
        </p:nvSpPr>
        <p:spPr>
          <a:xfrm>
            <a:off x="1305052" y="2760338"/>
            <a:ext cx="3621184" cy="153888"/>
          </a:xfrm>
          <a:prstGeom prst="rect">
            <a:avLst/>
          </a:prstGeom>
          <a:solidFill>
            <a:schemeClr val="bg1"/>
          </a:solidFill>
        </p:spPr>
        <p:txBody>
          <a:bodyPr wrap="none" lIns="0" tIns="0" rIns="0" bIns="0">
            <a:spAutoFit/>
          </a:bodyPr>
          <a:lstStyle/>
          <a:p>
            <a:r>
              <a:rPr lang="en-US" sz="1000" b="1" dirty="0">
                <a:solidFill>
                  <a:schemeClr val="tx2"/>
                </a:solidFill>
                <a:latin typeface="Arial" panose="020B0604020202020204" pitchFamily="34" charset="0"/>
                <a:cs typeface="Arial" panose="020B0604020202020204" pitchFamily="34" charset="0"/>
              </a:rPr>
              <a:t>energy to produce and deliver electricity         site electricity</a:t>
            </a:r>
          </a:p>
        </p:txBody>
      </p:sp>
      <p:sp>
        <p:nvSpPr>
          <p:cNvPr id="27" name="TextBox 2"/>
          <p:cNvSpPr txBox="1"/>
          <p:nvPr/>
        </p:nvSpPr>
        <p:spPr>
          <a:xfrm>
            <a:off x="5008816" y="1998260"/>
            <a:ext cx="914400" cy="76207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dirty="0">
                <a:solidFill>
                  <a:schemeClr val="tx2"/>
                </a:solidFill>
                <a:effectLst/>
                <a:latin typeface="Arial" panose="020B0604020202020204" pitchFamily="34" charset="0"/>
                <a:cs typeface="Arial" panose="020B0604020202020204" pitchFamily="34" charset="0"/>
              </a:rPr>
              <a:t>electricity</a:t>
            </a:r>
            <a:r>
              <a:rPr lang="en-US" sz="1000" b="1" dirty="0">
                <a:solidFill>
                  <a:schemeClr val="tx1">
                    <a:lumMod val="65000"/>
                    <a:lumOff val="35000"/>
                  </a:schemeClr>
                </a:solidFill>
                <a:effectLst/>
                <a:latin typeface="Arial" panose="020B0604020202020204" pitchFamily="34" charset="0"/>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n-US" sz="1000" b="1" dirty="0">
                <a:solidFill>
                  <a:schemeClr val="accent1"/>
                </a:solidFill>
                <a:effectLst/>
                <a:latin typeface="Arial" panose="020B0604020202020204" pitchFamily="34" charset="0"/>
                <a:cs typeface="Arial" panose="020B0604020202020204" pitchFamily="34" charset="0"/>
              </a:rPr>
              <a:t>natural gas  </a:t>
            </a:r>
          </a:p>
          <a:p>
            <a:pPr marL="0" marR="0" lvl="0" indent="0" defTabSz="914400" eaLnBrk="1" fontAlgn="auto" latinLnBrk="0" hangingPunct="1">
              <a:lnSpc>
                <a:spcPct val="100000"/>
              </a:lnSpc>
              <a:spcBef>
                <a:spcPts val="0"/>
              </a:spcBef>
              <a:spcAft>
                <a:spcPts val="0"/>
              </a:spcAft>
              <a:buClrTx/>
              <a:buSzTx/>
              <a:buFontTx/>
              <a:buNone/>
              <a:tabLst/>
              <a:defRPr/>
            </a:pPr>
            <a:r>
              <a:rPr lang="en-US" sz="1000" b="1" dirty="0">
                <a:solidFill>
                  <a:schemeClr val="accent2">
                    <a:lumMod val="60000"/>
                    <a:lumOff val="40000"/>
                  </a:schemeClr>
                </a:solidFill>
                <a:effectLst/>
                <a:latin typeface="Arial" panose="020B0604020202020204" pitchFamily="34" charset="0"/>
                <a:cs typeface="Arial" panose="020B0604020202020204" pitchFamily="34" charset="0"/>
              </a:rPr>
              <a:t>fuel oil   </a:t>
            </a:r>
          </a:p>
          <a:p>
            <a:pPr marL="0" marR="0" lvl="0" indent="0" defTabSz="914400" eaLnBrk="1" fontAlgn="auto" latinLnBrk="0" hangingPunct="1">
              <a:lnSpc>
                <a:spcPct val="100000"/>
              </a:lnSpc>
              <a:spcBef>
                <a:spcPts val="0"/>
              </a:spcBef>
              <a:spcAft>
                <a:spcPts val="0"/>
              </a:spcAft>
              <a:buClrTx/>
              <a:buSzTx/>
              <a:buFontTx/>
              <a:buNone/>
              <a:tabLst/>
              <a:defRPr/>
            </a:pPr>
            <a:r>
              <a:rPr lang="en-US" sz="1000" b="1" dirty="0">
                <a:solidFill>
                  <a:schemeClr val="accent5">
                    <a:lumMod val="60000"/>
                    <a:lumOff val="40000"/>
                  </a:schemeClr>
                </a:solidFill>
                <a:effectLst/>
                <a:latin typeface="Arial" panose="020B0604020202020204" pitchFamily="34" charset="0"/>
                <a:cs typeface="Arial" panose="020B0604020202020204" pitchFamily="34" charset="0"/>
              </a:rPr>
              <a:t>district heat</a:t>
            </a:r>
            <a:endParaRPr lang="en-US" sz="1000" dirty="0">
              <a:solidFill>
                <a:schemeClr val="accent5">
                  <a:lumMod val="60000"/>
                  <a:lumOff val="40000"/>
                </a:schemeClr>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effectLst/>
            </a:endParaRPr>
          </a:p>
          <a:p>
            <a:pPr marL="0" marR="0" lvl="0" indent="0" defTabSz="914400" eaLnBrk="1" fontAlgn="auto" latinLnBrk="0" hangingPunct="1">
              <a:lnSpc>
                <a:spcPct val="100000"/>
              </a:lnSpc>
              <a:spcBef>
                <a:spcPts val="0"/>
              </a:spcBef>
              <a:spcAft>
                <a:spcPts val="0"/>
              </a:spcAft>
              <a:buClrTx/>
              <a:buSzTx/>
              <a:buFontTx/>
              <a:buNone/>
              <a:tabLst/>
              <a:defRPr/>
            </a:pPr>
            <a:r>
              <a:rPr lang="en-US" sz="1000" b="1" dirty="0">
                <a:solidFill>
                  <a:schemeClr val="tx1">
                    <a:lumMod val="65000"/>
                    <a:lumOff val="35000"/>
                  </a:schemeClr>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21716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2726065006"/>
              </p:ext>
            </p:extLst>
          </p:nvPr>
        </p:nvGraphicFramePr>
        <p:xfrm>
          <a:off x="1150734" y="1840315"/>
          <a:ext cx="4572000" cy="393192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dirty="0"/>
              <a:t>Energy expenditures per unit of consumption were lowest for natural gas</a:t>
            </a:r>
          </a:p>
        </p:txBody>
      </p:sp>
      <p:sp>
        <p:nvSpPr>
          <p:cNvPr id="3" name="Footer Placeholder 2"/>
          <p:cNvSpPr>
            <a:spLocks noGrp="1"/>
          </p:cNvSpPr>
          <p:nvPr>
            <p:ph type="ftr" sz="quarter" idx="11"/>
          </p:nvPr>
        </p:nvSpPr>
        <p:spPr/>
        <p:txBody>
          <a:bodyPr/>
          <a:lstStyle/>
          <a:p>
            <a:r>
              <a:rPr lang="en-US" dirty="0">
                <a:solidFill>
                  <a:schemeClr val="accent1"/>
                </a:solidFill>
              </a:rPr>
              <a:t>#CBECS2018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23</a:t>
            </a:fld>
            <a:endParaRPr lang="en-US" dirty="0"/>
          </a:p>
        </p:txBody>
      </p:sp>
      <p:sp>
        <p:nvSpPr>
          <p:cNvPr id="5" name="TextBox 4"/>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Energy expenditures per unit of consumption by major fuel</a:t>
            </a:r>
          </a:p>
          <a:p>
            <a:r>
              <a:rPr lang="en-US" sz="1200" dirty="0">
                <a:latin typeface="Arial" panose="020B0604020202020204" pitchFamily="34" charset="0"/>
                <a:cs typeface="Arial" panose="020B0604020202020204" pitchFamily="34" charset="0"/>
              </a:rPr>
              <a:t>dollars per million British thermal units</a:t>
            </a:r>
          </a:p>
        </p:txBody>
      </p:sp>
      <p:sp>
        <p:nvSpPr>
          <p:cNvPr id="6" name="Rectangle 5"/>
          <p:cNvSpPr/>
          <p:nvPr/>
        </p:nvSpPr>
        <p:spPr>
          <a:xfrm>
            <a:off x="6694812" y="1870683"/>
            <a:ext cx="4697659" cy="3123932"/>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Commercial buildings spent $20.81 per million British thermal units (MMBtu) across all major fuels in 2018; natural gas cost the least at $7.08/MMBtu and site electricity cost the most at $29.16/MMBtu.</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Energy expenditures per unit of primary electricity ($10.06/MMBtu) were approximately one-third of site electricity ($29.16/MMBtu) because primary electricity includes the energy used to produce and deliver electricity.</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Energy expenditures per unit for all major fuels fell by about half ($9.71/MMBtu) with consumption including primary electricity instead of site electricity. </a:t>
            </a:r>
          </a:p>
          <a:p>
            <a:pPr>
              <a:spcAft>
                <a:spcPts val="600"/>
              </a:spcAft>
            </a:pPr>
            <a:endParaRPr lang="en-US" sz="14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4991" y="5451498"/>
            <a:ext cx="301752" cy="230113"/>
          </a:xfrm>
          <a:prstGeom prst="rect">
            <a:avLst/>
          </a:prstGeom>
        </p:spPr>
      </p:pic>
      <p:sp>
        <p:nvSpPr>
          <p:cNvPr id="12" name="Rectangle 11"/>
          <p:cNvSpPr/>
          <p:nvPr/>
        </p:nvSpPr>
        <p:spPr>
          <a:xfrm>
            <a:off x="401551" y="5850172"/>
            <a:ext cx="5542049"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sp>
        <p:nvSpPr>
          <p:cNvPr id="20" name="TextBox 19"/>
          <p:cNvSpPr txBox="1"/>
          <p:nvPr/>
        </p:nvSpPr>
        <p:spPr>
          <a:xfrm>
            <a:off x="4220820" y="2057187"/>
            <a:ext cx="1224736" cy="246221"/>
          </a:xfrm>
          <a:prstGeom prst="rect">
            <a:avLst/>
          </a:prstGeom>
          <a:solidFill>
            <a:schemeClr val="bg1"/>
          </a:solidFill>
        </p:spPr>
        <p:txBody>
          <a:bodyPr wrap="square" lIns="0" rIns="0" rtlCol="0">
            <a:spAutoFit/>
          </a:bodyPr>
          <a:lstStyle/>
          <a:p>
            <a:pPr algn="r"/>
            <a:r>
              <a:rPr lang="en-US" sz="1000" b="1" dirty="0">
                <a:solidFill>
                  <a:schemeClr val="accent3">
                    <a:lumMod val="50000"/>
                  </a:schemeClr>
                </a:solidFill>
                <a:latin typeface="Arial" panose="020B0604020202020204" pitchFamily="34" charset="0"/>
                <a:cs typeface="Arial" panose="020B0604020202020204" pitchFamily="34" charset="0"/>
              </a:rPr>
              <a:t>with site electricity</a:t>
            </a:r>
          </a:p>
        </p:txBody>
      </p:sp>
      <p:sp>
        <p:nvSpPr>
          <p:cNvPr id="7" name="TextBox 6"/>
          <p:cNvSpPr txBox="1"/>
          <p:nvPr/>
        </p:nvSpPr>
        <p:spPr>
          <a:xfrm>
            <a:off x="240869" y="2180298"/>
            <a:ext cx="1136072"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all major fuels</a:t>
            </a:r>
          </a:p>
        </p:txBody>
      </p:sp>
      <p:sp>
        <p:nvSpPr>
          <p:cNvPr id="15" name="TextBox 14"/>
          <p:cNvSpPr txBox="1"/>
          <p:nvPr/>
        </p:nvSpPr>
        <p:spPr>
          <a:xfrm>
            <a:off x="5382980" y="2764008"/>
            <a:ext cx="1029771" cy="246221"/>
          </a:xfrm>
          <a:prstGeom prst="rect">
            <a:avLst/>
          </a:prstGeom>
          <a:solidFill>
            <a:schemeClr val="bg1"/>
          </a:solidFill>
        </p:spPr>
        <p:txBody>
          <a:bodyPr wrap="square" rtlCol="0">
            <a:spAutoFit/>
          </a:bodyPr>
          <a:lstStyle/>
          <a:p>
            <a:pPr algn="r"/>
            <a:r>
              <a:rPr lang="en-US" sz="1000" b="1" dirty="0">
                <a:solidFill>
                  <a:schemeClr val="tx2"/>
                </a:solidFill>
                <a:latin typeface="Arial" panose="020B0604020202020204" pitchFamily="34" charset="0"/>
                <a:cs typeface="Arial" panose="020B0604020202020204" pitchFamily="34" charset="0"/>
              </a:rPr>
              <a:t>site electricity</a:t>
            </a:r>
          </a:p>
        </p:txBody>
      </p:sp>
      <p:sp>
        <p:nvSpPr>
          <p:cNvPr id="18" name="TextBox 17"/>
          <p:cNvSpPr txBox="1"/>
          <p:nvPr/>
        </p:nvSpPr>
        <p:spPr>
          <a:xfrm>
            <a:off x="478755" y="3457253"/>
            <a:ext cx="898186"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natural gas</a:t>
            </a:r>
          </a:p>
        </p:txBody>
      </p:sp>
      <p:sp>
        <p:nvSpPr>
          <p:cNvPr id="19" name="TextBox 18"/>
          <p:cNvSpPr txBox="1"/>
          <p:nvPr/>
        </p:nvSpPr>
        <p:spPr>
          <a:xfrm>
            <a:off x="240869" y="4168504"/>
            <a:ext cx="1136072"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fuel oil</a:t>
            </a:r>
          </a:p>
        </p:txBody>
      </p:sp>
      <p:sp>
        <p:nvSpPr>
          <p:cNvPr id="21" name="TextBox 20"/>
          <p:cNvSpPr txBox="1"/>
          <p:nvPr/>
        </p:nvSpPr>
        <p:spPr>
          <a:xfrm>
            <a:off x="240869" y="4846348"/>
            <a:ext cx="1136072"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district heat</a:t>
            </a:r>
          </a:p>
        </p:txBody>
      </p:sp>
      <p:sp>
        <p:nvSpPr>
          <p:cNvPr id="23" name="TextBox 22"/>
          <p:cNvSpPr txBox="1"/>
          <p:nvPr/>
        </p:nvSpPr>
        <p:spPr>
          <a:xfrm>
            <a:off x="2795372" y="2340352"/>
            <a:ext cx="1443920" cy="246221"/>
          </a:xfrm>
          <a:prstGeom prst="rect">
            <a:avLst/>
          </a:prstGeom>
          <a:solidFill>
            <a:schemeClr val="bg1"/>
          </a:solidFill>
        </p:spPr>
        <p:txBody>
          <a:bodyPr wrap="square" lIns="0" rIns="0" rtlCol="0">
            <a:spAutoFit/>
          </a:bodyPr>
          <a:lstStyle/>
          <a:p>
            <a:pPr algn="r"/>
            <a:r>
              <a:rPr lang="en-US" sz="1000" b="1" dirty="0">
                <a:solidFill>
                  <a:schemeClr val="accent3">
                    <a:lumMod val="60000"/>
                    <a:lumOff val="40000"/>
                  </a:schemeClr>
                </a:solidFill>
                <a:latin typeface="Arial" panose="020B0604020202020204" pitchFamily="34" charset="0"/>
                <a:cs typeface="Arial" panose="020B0604020202020204" pitchFamily="34" charset="0"/>
              </a:rPr>
              <a:t>with primary electricity</a:t>
            </a:r>
          </a:p>
        </p:txBody>
      </p:sp>
      <p:sp>
        <p:nvSpPr>
          <p:cNvPr id="24" name="TextBox 23"/>
          <p:cNvSpPr txBox="1"/>
          <p:nvPr/>
        </p:nvSpPr>
        <p:spPr>
          <a:xfrm>
            <a:off x="222397" y="2906056"/>
            <a:ext cx="1136072"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electricity</a:t>
            </a:r>
          </a:p>
        </p:txBody>
      </p:sp>
      <p:sp>
        <p:nvSpPr>
          <p:cNvPr id="8" name="Rectangle 7"/>
          <p:cNvSpPr/>
          <p:nvPr/>
        </p:nvSpPr>
        <p:spPr>
          <a:xfrm>
            <a:off x="2795372" y="3056241"/>
            <a:ext cx="1282723" cy="246221"/>
          </a:xfrm>
          <a:prstGeom prst="rect">
            <a:avLst/>
          </a:prstGeom>
          <a:solidFill>
            <a:schemeClr val="bg1"/>
          </a:solidFill>
        </p:spPr>
        <p:txBody>
          <a:bodyPr wrap="none">
            <a:spAutoFit/>
          </a:bodyPr>
          <a:lstStyle/>
          <a:p>
            <a:pPr algn="r"/>
            <a:r>
              <a:rPr lang="en-US" sz="1000" b="1" dirty="0">
                <a:solidFill>
                  <a:schemeClr val="tx1">
                    <a:lumMod val="50000"/>
                    <a:lumOff val="50000"/>
                  </a:schemeClr>
                </a:solidFill>
                <a:latin typeface="Arial" panose="020B0604020202020204" pitchFamily="34" charset="0"/>
                <a:cs typeface="Arial" panose="020B0604020202020204" pitchFamily="34" charset="0"/>
              </a:rPr>
              <a:t>primary electricity</a:t>
            </a:r>
          </a:p>
        </p:txBody>
      </p:sp>
    </p:spTree>
    <p:extLst>
      <p:ext uri="{BB962C8B-B14F-4D97-AF65-F5344CB8AC3E}">
        <p14:creationId xmlns:p14="http://schemas.microsoft.com/office/powerpoint/2010/main" val="3136740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45" y="352461"/>
            <a:ext cx="11027728" cy="1490472"/>
          </a:xfrm>
        </p:spPr>
        <p:txBody>
          <a:bodyPr>
            <a:normAutofit/>
          </a:bodyPr>
          <a:lstStyle/>
          <a:p>
            <a:r>
              <a:rPr lang="en-US" dirty="0"/>
              <a:t>Snapshot: Commercial Building End-Use Energy Consumption in 2018 </a:t>
            </a:r>
          </a:p>
        </p:txBody>
      </p:sp>
      <p:sp>
        <p:nvSpPr>
          <p:cNvPr id="3" name="Text Placeholder 2"/>
          <p:cNvSpPr>
            <a:spLocks noGrp="1"/>
          </p:cNvSpPr>
          <p:nvPr>
            <p:ph type="body" sz="quarter" idx="13"/>
          </p:nvPr>
        </p:nvSpPr>
        <p:spPr/>
        <p:txBody>
          <a:bodyPr/>
          <a:lstStyle/>
          <a:p>
            <a:r>
              <a:rPr lang="en-US" dirty="0"/>
              <a:t>An </a:t>
            </a:r>
            <a:r>
              <a:rPr lang="en-US" b="1" dirty="0"/>
              <a:t>energy end use </a:t>
            </a:r>
            <a:r>
              <a:rPr lang="en-US" dirty="0"/>
              <a:t>is a use for which energy is consumed in a building. We estimate energy consumption for 10 specific end uses—space heating, cooling, ventilation, water heating, lighting, cooking, refrigeration, office equipment, computing, and other.</a:t>
            </a:r>
          </a:p>
        </p:txBody>
      </p:sp>
    </p:spTree>
    <p:extLst>
      <p:ext uri="{BB962C8B-B14F-4D97-AF65-F5344CB8AC3E}">
        <p14:creationId xmlns:p14="http://schemas.microsoft.com/office/powerpoint/2010/main" val="2305400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4140555877"/>
              </p:ext>
            </p:extLst>
          </p:nvPr>
        </p:nvGraphicFramePr>
        <p:xfrm>
          <a:off x="401551" y="1791979"/>
          <a:ext cx="5589270" cy="411321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Space heating accounted for close to one-third of end-use consumption in 2018</a:t>
            </a:r>
          </a:p>
        </p:txBody>
      </p:sp>
      <p:sp>
        <p:nvSpPr>
          <p:cNvPr id="3" name="Footer Placeholder 2"/>
          <p:cNvSpPr>
            <a:spLocks noGrp="1"/>
          </p:cNvSpPr>
          <p:nvPr>
            <p:ph type="ftr" sz="quarter" idx="11"/>
          </p:nvPr>
        </p:nvSpPr>
        <p:spPr/>
        <p:txBody>
          <a:bodyPr/>
          <a:lstStyle/>
          <a:p>
            <a:r>
              <a:rPr lang="en-US" dirty="0">
                <a:solidFill>
                  <a:schemeClr val="accent1"/>
                </a:solidFill>
              </a:rPr>
              <a:t>#CBECS2018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25</a:t>
            </a:fld>
            <a:endParaRPr lang="en-US" dirty="0"/>
          </a:p>
        </p:txBody>
      </p:sp>
      <p:sp>
        <p:nvSpPr>
          <p:cNvPr id="5" name="Rectangle 4"/>
          <p:cNvSpPr/>
          <p:nvPr/>
        </p:nvSpPr>
        <p:spPr>
          <a:xfrm>
            <a:off x="6694812" y="1870684"/>
            <a:ext cx="4697659" cy="1892826"/>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Space heating was the most common end use in commercial buildings. About 32% (2,167 </a:t>
            </a:r>
            <a:r>
              <a:rPr lang="en-US" sz="1400" dirty="0" err="1">
                <a:latin typeface="Arial" panose="020B0604020202020204" pitchFamily="34" charset="0"/>
                <a:cs typeface="Arial" panose="020B0604020202020204" pitchFamily="34" charset="0"/>
              </a:rPr>
              <a:t>TBtu</a:t>
            </a:r>
            <a:r>
              <a:rPr lang="en-US" sz="1400" dirty="0">
                <a:latin typeface="Arial" panose="020B0604020202020204" pitchFamily="34" charset="0"/>
                <a:cs typeface="Arial" panose="020B0604020202020204" pitchFamily="34" charset="0"/>
              </a:rPr>
              <a:t>) of energy was consumed for space heating.</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Other, ventilation, and lighting each accounted for 10% or more of total energy consumption. Other end uses can include miscellaneous plug loads, process equipment, motors, air compressors, and natural gas dryers.</a:t>
            </a:r>
          </a:p>
        </p:txBody>
      </p:sp>
      <p:sp>
        <p:nvSpPr>
          <p:cNvPr id="6" name="TextBox 5"/>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Major fuels consumption by end use, 2018</a:t>
            </a:r>
          </a:p>
          <a:p>
            <a:r>
              <a:rPr lang="en-US" sz="1200" dirty="0">
                <a:latin typeface="Arial" panose="020B0604020202020204" pitchFamily="34" charset="0"/>
                <a:cs typeface="Arial" panose="020B0604020202020204" pitchFamily="34" charset="0"/>
              </a:rPr>
              <a:t>share of total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835" y="5572208"/>
            <a:ext cx="301752" cy="230113"/>
          </a:xfrm>
          <a:prstGeom prst="rect">
            <a:avLst/>
          </a:prstGeom>
        </p:spPr>
      </p:pic>
      <p:sp>
        <p:nvSpPr>
          <p:cNvPr id="9" name="Rectangle 8"/>
          <p:cNvSpPr/>
          <p:nvPr/>
        </p:nvSpPr>
        <p:spPr>
          <a:xfrm>
            <a:off x="401551" y="5844286"/>
            <a:ext cx="6293261" cy="3693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a:p>
            <a:r>
              <a:rPr lang="en-US" sz="900" dirty="0">
                <a:latin typeface="Arial" panose="020B0604020202020204" pitchFamily="34" charset="0"/>
                <a:cs typeface="Arial" panose="020B0604020202020204" pitchFamily="34" charset="0"/>
              </a:rPr>
              <a:t>Note: Btu = British thermal units</a:t>
            </a:r>
          </a:p>
        </p:txBody>
      </p:sp>
      <p:sp>
        <p:nvSpPr>
          <p:cNvPr id="11" name="TextBox 10"/>
          <p:cNvSpPr txBox="1"/>
          <p:nvPr/>
        </p:nvSpPr>
        <p:spPr>
          <a:xfrm>
            <a:off x="2297197" y="3657670"/>
            <a:ext cx="1797978" cy="738664"/>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6,787 trillion Btu</a:t>
            </a:r>
          </a:p>
          <a:p>
            <a:pPr algn="ctr"/>
            <a:r>
              <a:rPr lang="en-US" sz="1400" dirty="0">
                <a:latin typeface="Arial" panose="020B0604020202020204" pitchFamily="34" charset="0"/>
                <a:cs typeface="Arial" panose="020B0604020202020204" pitchFamily="34" charset="0"/>
              </a:rPr>
              <a:t>total energy consumption</a:t>
            </a:r>
          </a:p>
        </p:txBody>
      </p:sp>
    </p:spTree>
    <p:extLst>
      <p:ext uri="{BB962C8B-B14F-4D97-AF65-F5344CB8AC3E}">
        <p14:creationId xmlns:p14="http://schemas.microsoft.com/office/powerpoint/2010/main" val="1319300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share of consumption by end use varied by the size of the building</a:t>
            </a:r>
          </a:p>
        </p:txBody>
      </p:sp>
      <p:sp>
        <p:nvSpPr>
          <p:cNvPr id="3" name="Footer Placeholder 2"/>
          <p:cNvSpPr>
            <a:spLocks noGrp="1"/>
          </p:cNvSpPr>
          <p:nvPr>
            <p:ph type="ftr" sz="quarter" idx="11"/>
          </p:nvPr>
        </p:nvSpPr>
        <p:spPr/>
        <p:txBody>
          <a:bodyPr/>
          <a:lstStyle/>
          <a:p>
            <a:r>
              <a:rPr lang="en-US" dirty="0">
                <a:solidFill>
                  <a:schemeClr val="accent1"/>
                </a:solidFill>
              </a:rPr>
              <a:t>#CBECS2018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26</a:t>
            </a:fld>
            <a:endParaRPr lang="en-US" dirty="0"/>
          </a:p>
        </p:txBody>
      </p:sp>
      <p:sp>
        <p:nvSpPr>
          <p:cNvPr id="5" name="Rectangle 4"/>
          <p:cNvSpPr/>
          <p:nvPr/>
        </p:nvSpPr>
        <p:spPr>
          <a:xfrm>
            <a:off x="6694813" y="1870684"/>
            <a:ext cx="4663470" cy="2323713"/>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Larger buildings (over 100,000 sf) accounted for more than one-third of end-use consumption for every end use except refrigeration. These buildings made up at least one-half of ventilation and computing end-use consumption. Only 2% of commercial buildings are larger than 100,000 sf.</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Buildings that were less than 10,000 sf accounted for 30% of cooking and 33% of refrigeration end-use consumption. Many buildings of this size were food sales and food service buildings.</a:t>
            </a:r>
          </a:p>
        </p:txBody>
      </p:sp>
      <p:sp>
        <p:nvSpPr>
          <p:cNvPr id="6" name="TextBox 5"/>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Major fuels consumption by end use and square footage category, 2018</a:t>
            </a:r>
          </a:p>
          <a:p>
            <a:r>
              <a:rPr lang="en-US" sz="1200" dirty="0">
                <a:latin typeface="Arial" panose="020B0604020202020204" pitchFamily="34" charset="0"/>
                <a:cs typeface="Arial" panose="020B0604020202020204" pitchFamily="34" charset="0"/>
              </a:rPr>
              <a:t>percentage</a:t>
            </a:r>
          </a:p>
        </p:txBody>
      </p:sp>
      <p:sp>
        <p:nvSpPr>
          <p:cNvPr id="8" name="TextBox 5"/>
          <p:cNvSpPr txBox="1"/>
          <p:nvPr/>
        </p:nvSpPr>
        <p:spPr>
          <a:xfrm>
            <a:off x="4527550" y="4300526"/>
            <a:ext cx="1568450" cy="13525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bg1">
                    <a:lumMod val="65000"/>
                  </a:schemeClr>
                </a:solidFill>
                <a:latin typeface="Arial" panose="020B0604020202020204" pitchFamily="34" charset="0"/>
                <a:cs typeface="Arial" panose="020B0604020202020204" pitchFamily="34" charset="0"/>
              </a:rPr>
              <a:t>1,001 to 5,000</a:t>
            </a:r>
          </a:p>
          <a:p>
            <a:r>
              <a:rPr lang="en-US" sz="1000" b="1" dirty="0">
                <a:solidFill>
                  <a:schemeClr val="tx2">
                    <a:lumMod val="25000"/>
                    <a:lumOff val="75000"/>
                  </a:schemeClr>
                </a:solidFill>
                <a:latin typeface="Arial" panose="020B0604020202020204" pitchFamily="34" charset="0"/>
                <a:cs typeface="Arial" panose="020B0604020202020204" pitchFamily="34" charset="0"/>
              </a:rPr>
              <a:t>5,001 to 10,000</a:t>
            </a:r>
          </a:p>
          <a:p>
            <a:r>
              <a:rPr lang="en-US" sz="1000" b="1" dirty="0">
                <a:solidFill>
                  <a:schemeClr val="tx2">
                    <a:lumMod val="50000"/>
                    <a:lumOff val="50000"/>
                  </a:schemeClr>
                </a:solidFill>
                <a:latin typeface="Arial" panose="020B0604020202020204" pitchFamily="34" charset="0"/>
                <a:cs typeface="Arial" panose="020B0604020202020204" pitchFamily="34" charset="0"/>
              </a:rPr>
              <a:t>10,001 to 25,000</a:t>
            </a:r>
          </a:p>
          <a:p>
            <a:r>
              <a:rPr lang="en-US" sz="1000" b="1" dirty="0">
                <a:solidFill>
                  <a:schemeClr val="tx2">
                    <a:lumMod val="75000"/>
                    <a:lumOff val="25000"/>
                  </a:schemeClr>
                </a:solidFill>
                <a:latin typeface="Arial" panose="020B0604020202020204" pitchFamily="34" charset="0"/>
                <a:cs typeface="Arial" panose="020B0604020202020204" pitchFamily="34" charset="0"/>
              </a:rPr>
              <a:t>25,001 to 50,000</a:t>
            </a:r>
          </a:p>
          <a:p>
            <a:r>
              <a:rPr lang="en-US" sz="1000" b="1" dirty="0">
                <a:solidFill>
                  <a:schemeClr val="tx2">
                    <a:lumMod val="90000"/>
                    <a:lumOff val="10000"/>
                  </a:schemeClr>
                </a:solidFill>
                <a:latin typeface="Arial" panose="020B0604020202020204" pitchFamily="34" charset="0"/>
                <a:cs typeface="Arial" panose="020B0604020202020204" pitchFamily="34" charset="0"/>
              </a:rPr>
              <a:t>50,001 to 100,000</a:t>
            </a:r>
          </a:p>
          <a:p>
            <a:r>
              <a:rPr lang="en-US" sz="1000" b="1" dirty="0">
                <a:solidFill>
                  <a:schemeClr val="accent3"/>
                </a:solidFill>
                <a:latin typeface="Arial" panose="020B0604020202020204" pitchFamily="34" charset="0"/>
                <a:cs typeface="Arial" panose="020B0604020202020204" pitchFamily="34" charset="0"/>
              </a:rPr>
              <a:t>100,001 to 200,000</a:t>
            </a:r>
          </a:p>
          <a:p>
            <a:r>
              <a:rPr lang="en-US" sz="1000" b="1" dirty="0">
                <a:solidFill>
                  <a:schemeClr val="accent3">
                    <a:lumMod val="75000"/>
                  </a:schemeClr>
                </a:solidFill>
                <a:latin typeface="Arial" panose="020B0604020202020204" pitchFamily="34" charset="0"/>
                <a:cs typeface="Arial" panose="020B0604020202020204" pitchFamily="34" charset="0"/>
              </a:rPr>
              <a:t>200,001 to 500,000</a:t>
            </a:r>
          </a:p>
          <a:p>
            <a:r>
              <a:rPr lang="en-US" sz="1000" b="1" dirty="0">
                <a:solidFill>
                  <a:schemeClr val="accent3">
                    <a:lumMod val="50000"/>
                  </a:schemeClr>
                </a:solidFill>
                <a:latin typeface="Arial" panose="020B0604020202020204" pitchFamily="34" charset="0"/>
                <a:cs typeface="Arial" panose="020B0604020202020204" pitchFamily="34" charset="0"/>
              </a:rPr>
              <a:t>Over 500,000</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7882" y="5476056"/>
            <a:ext cx="301752" cy="230113"/>
          </a:xfrm>
          <a:prstGeom prst="rect">
            <a:avLst/>
          </a:prstGeom>
        </p:spPr>
      </p:pic>
      <p:graphicFrame>
        <p:nvGraphicFramePr>
          <p:cNvPr id="10" name="Chart 9"/>
          <p:cNvGraphicFramePr>
            <a:graphicFrameLocks/>
          </p:cNvGraphicFramePr>
          <p:nvPr/>
        </p:nvGraphicFramePr>
        <p:xfrm>
          <a:off x="401551" y="1870684"/>
          <a:ext cx="4398264" cy="397764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401551" y="5816145"/>
            <a:ext cx="5852160"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spTree>
    <p:extLst>
      <p:ext uri="{BB962C8B-B14F-4D97-AF65-F5344CB8AC3E}">
        <p14:creationId xmlns:p14="http://schemas.microsoft.com/office/powerpoint/2010/main" val="1823651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End-use consumption varies greatly among building activities</a:t>
            </a:r>
          </a:p>
        </p:txBody>
      </p:sp>
      <p:sp>
        <p:nvSpPr>
          <p:cNvPr id="3" name="Footer Placeholder 2"/>
          <p:cNvSpPr>
            <a:spLocks noGrp="1"/>
          </p:cNvSpPr>
          <p:nvPr>
            <p:ph type="ftr" sz="quarter" idx="11"/>
          </p:nvPr>
        </p:nvSpPr>
        <p:spPr/>
        <p:txBody>
          <a:bodyPr/>
          <a:lstStyle/>
          <a:p>
            <a:r>
              <a:rPr lang="en-US" dirty="0">
                <a:solidFill>
                  <a:schemeClr val="accent1"/>
                </a:solidFill>
              </a:rPr>
              <a:t>#CBECS2018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27</a:t>
            </a:fld>
            <a:endParaRPr lang="en-US" dirty="0"/>
          </a:p>
        </p:txBody>
      </p:sp>
      <p:sp>
        <p:nvSpPr>
          <p:cNvPr id="5" name="TextBox 4"/>
          <p:cNvSpPr txBox="1"/>
          <p:nvPr/>
        </p:nvSpPr>
        <p:spPr>
          <a:xfrm>
            <a:off x="410713" y="1353668"/>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Major fuels consumption by principal building activity and end use, 2018</a:t>
            </a:r>
          </a:p>
          <a:p>
            <a:r>
              <a:rPr lang="en-US" sz="1200" dirty="0">
                <a:latin typeface="Arial" panose="020B0604020202020204" pitchFamily="34" charset="0"/>
                <a:cs typeface="Arial" panose="020B0604020202020204" pitchFamily="34" charset="0"/>
              </a:rPr>
              <a:t>percentage</a:t>
            </a:r>
          </a:p>
        </p:txBody>
      </p:sp>
      <p:sp>
        <p:nvSpPr>
          <p:cNvPr id="6" name="Rectangle 5"/>
          <p:cNvSpPr/>
          <p:nvPr/>
        </p:nvSpPr>
        <p:spPr>
          <a:xfrm>
            <a:off x="6694812" y="1870684"/>
            <a:ext cx="4697659" cy="3554819"/>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Space heating accounted for the largest share of end-use consumption for many building activities. Service buildings were the only activity where space heating accounted for more than one-half of their end-use consumption.</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Food sales buildings had the largest share of end-use consumption dedicated to refrigeration (38%), and food service buildings had the largest share of end-use consumption dedicated to cooking (40%).</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Computing, which includes personal computers, laptops, tablets, monitors, and servers, accounted for one-fourth of end-use consumption in </a:t>
            </a:r>
            <a:r>
              <a:rPr lang="en-US" sz="1400" i="1" dirty="0">
                <a:latin typeface="Arial" panose="020B0604020202020204" pitchFamily="34" charset="0"/>
                <a:cs typeface="Arial" panose="020B0604020202020204" pitchFamily="34" charset="0"/>
              </a:rPr>
              <a:t>other</a:t>
            </a:r>
            <a:r>
              <a:rPr lang="en-US" sz="1400" dirty="0">
                <a:latin typeface="Arial" panose="020B0604020202020204" pitchFamily="34" charset="0"/>
                <a:cs typeface="Arial" panose="020B0604020202020204" pitchFamily="34" charset="0"/>
              </a:rPr>
              <a:t> buildings. </a:t>
            </a:r>
            <a:r>
              <a:rPr lang="en-US" sz="1400" i="1" dirty="0">
                <a:latin typeface="Arial" panose="020B0604020202020204" pitchFamily="34" charset="0"/>
                <a:cs typeface="Arial" panose="020B0604020202020204" pitchFamily="34" charset="0"/>
              </a:rPr>
              <a:t>Other</a:t>
            </a:r>
            <a:r>
              <a:rPr lang="en-US" sz="1400" dirty="0">
                <a:latin typeface="Arial" panose="020B0604020202020204" pitchFamily="34" charset="0"/>
                <a:cs typeface="Arial" panose="020B0604020202020204" pitchFamily="34" charset="0"/>
              </a:rPr>
              <a:t> building activities include data centers, which centralize a large amount of computing.  </a:t>
            </a:r>
          </a:p>
          <a:p>
            <a:pPr marL="285750" indent="-285750">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10" name="Rectangle 9"/>
          <p:cNvSpPr/>
          <p:nvPr/>
        </p:nvSpPr>
        <p:spPr>
          <a:xfrm>
            <a:off x="401551" y="5631561"/>
            <a:ext cx="5870484" cy="646331"/>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a:p>
            <a:r>
              <a:rPr lang="en-US" sz="900" dirty="0">
                <a:latin typeface="Arial" panose="020B0604020202020204" pitchFamily="34" charset="0"/>
                <a:cs typeface="Arial" panose="020B0604020202020204" pitchFamily="34" charset="0"/>
              </a:rPr>
              <a:t>Q = Data withheld because the relative standard error was greater than 50% or the reporting sample had fewer than 20 buildings. Water heating, computing, and other end uses were withheld for food sales buildings. Water heating and cooking were withheld for vacant buildings.</a:t>
            </a:r>
            <a:endParaRPr lang="en-US" sz="900" i="1" dirty="0">
              <a:latin typeface="Arial" panose="020B0604020202020204" pitchFamily="34" charset="0"/>
              <a:cs typeface="Arial" panose="020B0604020202020204" pitchFamily="34" charset="0"/>
            </a:endParaRPr>
          </a:p>
        </p:txBody>
      </p:sp>
      <p:sp>
        <p:nvSpPr>
          <p:cNvPr id="8" name="TextBox 2"/>
          <p:cNvSpPr txBox="1"/>
          <p:nvPr/>
        </p:nvSpPr>
        <p:spPr>
          <a:xfrm>
            <a:off x="4940122" y="3565810"/>
            <a:ext cx="1331913" cy="173831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accent5"/>
                </a:solidFill>
                <a:latin typeface="Arial" panose="020B0604020202020204" pitchFamily="34" charset="0"/>
                <a:cs typeface="Arial" panose="020B0604020202020204" pitchFamily="34" charset="0"/>
              </a:rPr>
              <a:t>space heating</a:t>
            </a:r>
          </a:p>
          <a:p>
            <a:r>
              <a:rPr lang="en-US" sz="1000" b="1" dirty="0">
                <a:solidFill>
                  <a:schemeClr val="accent1"/>
                </a:solidFill>
                <a:latin typeface="Arial" panose="020B0604020202020204" pitchFamily="34" charset="0"/>
                <a:cs typeface="Arial" panose="020B0604020202020204" pitchFamily="34" charset="0"/>
              </a:rPr>
              <a:t>cooling</a:t>
            </a:r>
          </a:p>
          <a:p>
            <a:r>
              <a:rPr lang="en-US" sz="1000" b="1" dirty="0">
                <a:solidFill>
                  <a:schemeClr val="accent1">
                    <a:lumMod val="50000"/>
                  </a:schemeClr>
                </a:solidFill>
                <a:latin typeface="Arial" panose="020B0604020202020204" pitchFamily="34" charset="0"/>
                <a:cs typeface="Arial" panose="020B0604020202020204" pitchFamily="34" charset="0"/>
              </a:rPr>
              <a:t>ventilation</a:t>
            </a:r>
          </a:p>
          <a:p>
            <a:r>
              <a:rPr lang="en-US" sz="1000" b="1" dirty="0">
                <a:solidFill>
                  <a:schemeClr val="accent1">
                    <a:lumMod val="60000"/>
                    <a:lumOff val="40000"/>
                  </a:schemeClr>
                </a:solidFill>
                <a:latin typeface="Arial" panose="020B0604020202020204" pitchFamily="34" charset="0"/>
                <a:cs typeface="Arial" panose="020B0604020202020204" pitchFamily="34" charset="0"/>
              </a:rPr>
              <a:t>water</a:t>
            </a:r>
            <a:r>
              <a:rPr lang="en-US" sz="1000" b="1" baseline="0" dirty="0">
                <a:solidFill>
                  <a:schemeClr val="accent1">
                    <a:lumMod val="60000"/>
                    <a:lumOff val="40000"/>
                  </a:schemeClr>
                </a:solidFill>
                <a:latin typeface="Arial" panose="020B0604020202020204" pitchFamily="34" charset="0"/>
                <a:cs typeface="Arial" panose="020B0604020202020204" pitchFamily="34" charset="0"/>
              </a:rPr>
              <a:t> heating</a:t>
            </a:r>
          </a:p>
          <a:p>
            <a:r>
              <a:rPr lang="en-US" sz="1000" b="1" baseline="0" dirty="0">
                <a:solidFill>
                  <a:schemeClr val="accent4"/>
                </a:solidFill>
                <a:latin typeface="Arial" panose="020B0604020202020204" pitchFamily="34" charset="0"/>
                <a:cs typeface="Arial" panose="020B0604020202020204" pitchFamily="34" charset="0"/>
              </a:rPr>
              <a:t>lighting</a:t>
            </a:r>
          </a:p>
          <a:p>
            <a:r>
              <a:rPr lang="en-US" sz="1000" b="1" baseline="0" dirty="0">
                <a:solidFill>
                  <a:schemeClr val="accent5">
                    <a:lumMod val="60000"/>
                    <a:lumOff val="40000"/>
                  </a:schemeClr>
                </a:solidFill>
                <a:latin typeface="Arial" panose="020B0604020202020204" pitchFamily="34" charset="0"/>
                <a:cs typeface="Arial" panose="020B0604020202020204" pitchFamily="34" charset="0"/>
              </a:rPr>
              <a:t>cooking</a:t>
            </a:r>
          </a:p>
          <a:p>
            <a:r>
              <a:rPr lang="en-US" sz="1000" b="1" baseline="0" dirty="0">
                <a:solidFill>
                  <a:schemeClr val="accent3"/>
                </a:solidFill>
                <a:latin typeface="Arial" panose="020B0604020202020204" pitchFamily="34" charset="0"/>
                <a:cs typeface="Arial" panose="020B0604020202020204" pitchFamily="34" charset="0"/>
              </a:rPr>
              <a:t>refrigeration</a:t>
            </a:r>
          </a:p>
          <a:p>
            <a:r>
              <a:rPr lang="en-US" sz="1000" b="1" baseline="0" dirty="0">
                <a:solidFill>
                  <a:schemeClr val="accent3">
                    <a:lumMod val="50000"/>
                  </a:schemeClr>
                </a:solidFill>
                <a:latin typeface="Arial" panose="020B0604020202020204" pitchFamily="34" charset="0"/>
                <a:cs typeface="Arial" panose="020B0604020202020204" pitchFamily="34" charset="0"/>
              </a:rPr>
              <a:t>office equipment</a:t>
            </a:r>
          </a:p>
          <a:p>
            <a:r>
              <a:rPr lang="en-US" sz="1000" b="1" baseline="0" dirty="0">
                <a:solidFill>
                  <a:schemeClr val="accent2"/>
                </a:solidFill>
                <a:latin typeface="Arial" panose="020B0604020202020204" pitchFamily="34" charset="0"/>
                <a:cs typeface="Arial" panose="020B0604020202020204" pitchFamily="34" charset="0"/>
              </a:rPr>
              <a:t>computing</a:t>
            </a:r>
          </a:p>
          <a:p>
            <a:r>
              <a:rPr lang="en-US" sz="1000" b="1" baseline="0" dirty="0">
                <a:solidFill>
                  <a:schemeClr val="bg1">
                    <a:lumMod val="65000"/>
                  </a:schemeClr>
                </a:solidFill>
                <a:latin typeface="Arial" panose="020B0604020202020204" pitchFamily="34" charset="0"/>
                <a:cs typeface="Arial" panose="020B0604020202020204" pitchFamily="34" charset="0"/>
              </a:rPr>
              <a:t>other</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4857" y="5331108"/>
            <a:ext cx="301752" cy="230113"/>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769467371"/>
              </p:ext>
            </p:extLst>
          </p:nvPr>
        </p:nvGraphicFramePr>
        <p:xfrm>
          <a:off x="410712" y="1776627"/>
          <a:ext cx="4847087"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910328" y="2274431"/>
            <a:ext cx="362712"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Q</a:t>
            </a:r>
          </a:p>
        </p:txBody>
      </p:sp>
      <p:sp>
        <p:nvSpPr>
          <p:cNvPr id="14" name="TextBox 13"/>
          <p:cNvSpPr txBox="1"/>
          <p:nvPr/>
        </p:nvSpPr>
        <p:spPr>
          <a:xfrm>
            <a:off x="4904232" y="5346984"/>
            <a:ext cx="362712"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Q</a:t>
            </a:r>
          </a:p>
        </p:txBody>
      </p:sp>
    </p:spTree>
    <p:extLst>
      <p:ext uri="{BB962C8B-B14F-4D97-AF65-F5344CB8AC3E}">
        <p14:creationId xmlns:p14="http://schemas.microsoft.com/office/powerpoint/2010/main" val="4236460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share of energy for space heating was highest in the Midwest and Northeast</a:t>
            </a:r>
          </a:p>
        </p:txBody>
      </p:sp>
      <p:sp>
        <p:nvSpPr>
          <p:cNvPr id="3" name="Footer Placeholder 2"/>
          <p:cNvSpPr>
            <a:spLocks noGrp="1"/>
          </p:cNvSpPr>
          <p:nvPr>
            <p:ph type="ftr" sz="quarter" idx="11"/>
          </p:nvPr>
        </p:nvSpPr>
        <p:spPr/>
        <p:txBody>
          <a:bodyPr/>
          <a:lstStyle/>
          <a:p>
            <a:r>
              <a:rPr lang="en-US" dirty="0">
                <a:solidFill>
                  <a:schemeClr val="accent1"/>
                </a:solidFill>
              </a:rPr>
              <a:t>#CBECS2018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28</a:t>
            </a:fld>
            <a:endParaRPr lang="en-US" dirty="0"/>
          </a:p>
        </p:txBody>
      </p:sp>
      <p:sp>
        <p:nvSpPr>
          <p:cNvPr id="5" name="TextBox 4"/>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Major fuels consumption by region and end use, 2018</a:t>
            </a:r>
          </a:p>
          <a:p>
            <a:r>
              <a:rPr lang="en-US" sz="1200" dirty="0">
                <a:latin typeface="Arial" panose="020B0604020202020204" pitchFamily="34" charset="0"/>
                <a:cs typeface="Arial" panose="020B0604020202020204" pitchFamily="34" charset="0"/>
              </a:rPr>
              <a:t>percentage</a:t>
            </a:r>
          </a:p>
        </p:txBody>
      </p:sp>
      <p:sp>
        <p:nvSpPr>
          <p:cNvPr id="6" name="Rectangle 5"/>
          <p:cNvSpPr/>
          <p:nvPr/>
        </p:nvSpPr>
        <p:spPr>
          <a:xfrm>
            <a:off x="6910402" y="2011863"/>
            <a:ext cx="4434105" cy="2985433"/>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In both the Midwest and the Northeast, the share of energy used for space heating was more than 40%. In both the South and West, only about one-quarter of energy was for space heating.</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South had the largest share of energy used for cooling (15%). None of the other regions used more than 6% of energy for cooling.</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All regions used approximately one-tenth of energy for lighting.</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West had the largest share of energy used for cooking (10%).</a:t>
            </a:r>
          </a:p>
          <a:p>
            <a:pPr marL="285750" indent="-285750">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8" name="Rectangle 7"/>
          <p:cNvSpPr/>
          <p:nvPr/>
        </p:nvSpPr>
        <p:spPr>
          <a:xfrm>
            <a:off x="401550" y="5042134"/>
            <a:ext cx="5990105"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graphicFrame>
        <p:nvGraphicFramePr>
          <p:cNvPr id="11" name="Chart 10"/>
          <p:cNvGraphicFramePr>
            <a:graphicFrameLocks/>
          </p:cNvGraphicFramePr>
          <p:nvPr>
            <p:extLst>
              <p:ext uri="{D42A27DB-BD31-4B8C-83A1-F6EECF244321}">
                <p14:modId xmlns:p14="http://schemas.microsoft.com/office/powerpoint/2010/main" val="1070278567"/>
              </p:ext>
            </p:extLst>
          </p:nvPr>
        </p:nvGraphicFramePr>
        <p:xfrm>
          <a:off x="401550" y="2050429"/>
          <a:ext cx="5303520" cy="304482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2"/>
          <p:cNvSpPr txBox="1"/>
          <p:nvPr/>
        </p:nvSpPr>
        <p:spPr>
          <a:xfrm>
            <a:off x="5414018" y="3250402"/>
            <a:ext cx="1331913" cy="173831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accent5"/>
                </a:solidFill>
                <a:latin typeface="Arial" panose="020B0604020202020204" pitchFamily="34" charset="0"/>
                <a:cs typeface="Arial" panose="020B0604020202020204" pitchFamily="34" charset="0"/>
              </a:rPr>
              <a:t>space heating</a:t>
            </a:r>
          </a:p>
          <a:p>
            <a:r>
              <a:rPr lang="en-US" sz="1000" b="1" dirty="0">
                <a:solidFill>
                  <a:schemeClr val="accent1"/>
                </a:solidFill>
                <a:latin typeface="Arial" panose="020B0604020202020204" pitchFamily="34" charset="0"/>
                <a:cs typeface="Arial" panose="020B0604020202020204" pitchFamily="34" charset="0"/>
              </a:rPr>
              <a:t>cooling</a:t>
            </a:r>
          </a:p>
          <a:p>
            <a:r>
              <a:rPr lang="en-US" sz="1000" b="1" dirty="0">
                <a:solidFill>
                  <a:schemeClr val="accent1">
                    <a:lumMod val="50000"/>
                  </a:schemeClr>
                </a:solidFill>
                <a:latin typeface="Arial" panose="020B0604020202020204" pitchFamily="34" charset="0"/>
                <a:cs typeface="Arial" panose="020B0604020202020204" pitchFamily="34" charset="0"/>
              </a:rPr>
              <a:t>ventilation</a:t>
            </a:r>
          </a:p>
          <a:p>
            <a:r>
              <a:rPr lang="en-US" sz="1000" b="1" dirty="0">
                <a:solidFill>
                  <a:schemeClr val="accent1">
                    <a:lumMod val="60000"/>
                    <a:lumOff val="40000"/>
                  </a:schemeClr>
                </a:solidFill>
                <a:latin typeface="Arial" panose="020B0604020202020204" pitchFamily="34" charset="0"/>
                <a:cs typeface="Arial" panose="020B0604020202020204" pitchFamily="34" charset="0"/>
              </a:rPr>
              <a:t>water</a:t>
            </a:r>
            <a:r>
              <a:rPr lang="en-US" sz="1000" b="1" baseline="0" dirty="0">
                <a:solidFill>
                  <a:schemeClr val="accent1">
                    <a:lumMod val="60000"/>
                    <a:lumOff val="40000"/>
                  </a:schemeClr>
                </a:solidFill>
                <a:latin typeface="Arial" panose="020B0604020202020204" pitchFamily="34" charset="0"/>
                <a:cs typeface="Arial" panose="020B0604020202020204" pitchFamily="34" charset="0"/>
              </a:rPr>
              <a:t> heating</a:t>
            </a:r>
          </a:p>
          <a:p>
            <a:r>
              <a:rPr lang="en-US" sz="1000" b="1" baseline="0" dirty="0">
                <a:solidFill>
                  <a:schemeClr val="accent4"/>
                </a:solidFill>
                <a:latin typeface="Arial" panose="020B0604020202020204" pitchFamily="34" charset="0"/>
                <a:cs typeface="Arial" panose="020B0604020202020204" pitchFamily="34" charset="0"/>
              </a:rPr>
              <a:t>lighting</a:t>
            </a:r>
          </a:p>
          <a:p>
            <a:r>
              <a:rPr lang="en-US" sz="1000" b="1" baseline="0" dirty="0">
                <a:solidFill>
                  <a:schemeClr val="accent5">
                    <a:lumMod val="60000"/>
                    <a:lumOff val="40000"/>
                  </a:schemeClr>
                </a:solidFill>
                <a:latin typeface="Arial" panose="020B0604020202020204" pitchFamily="34" charset="0"/>
                <a:cs typeface="Arial" panose="020B0604020202020204" pitchFamily="34" charset="0"/>
              </a:rPr>
              <a:t>cooking</a:t>
            </a:r>
          </a:p>
          <a:p>
            <a:r>
              <a:rPr lang="en-US" sz="1000" b="1" baseline="0" dirty="0">
                <a:solidFill>
                  <a:schemeClr val="accent3"/>
                </a:solidFill>
                <a:latin typeface="Arial" panose="020B0604020202020204" pitchFamily="34" charset="0"/>
                <a:cs typeface="Arial" panose="020B0604020202020204" pitchFamily="34" charset="0"/>
              </a:rPr>
              <a:t>refrigeration</a:t>
            </a:r>
          </a:p>
          <a:p>
            <a:r>
              <a:rPr lang="en-US" sz="1000" b="1" baseline="0" dirty="0">
                <a:solidFill>
                  <a:schemeClr val="accent3">
                    <a:lumMod val="50000"/>
                  </a:schemeClr>
                </a:solidFill>
                <a:latin typeface="Arial" panose="020B0604020202020204" pitchFamily="34" charset="0"/>
                <a:cs typeface="Arial" panose="020B0604020202020204" pitchFamily="34" charset="0"/>
              </a:rPr>
              <a:t>office equipment</a:t>
            </a:r>
          </a:p>
          <a:p>
            <a:r>
              <a:rPr lang="en-US" sz="1000" b="1" baseline="0" dirty="0">
                <a:solidFill>
                  <a:schemeClr val="accent2"/>
                </a:solidFill>
                <a:latin typeface="Arial" panose="020B0604020202020204" pitchFamily="34" charset="0"/>
                <a:cs typeface="Arial" panose="020B0604020202020204" pitchFamily="34" charset="0"/>
              </a:rPr>
              <a:t>computing</a:t>
            </a:r>
          </a:p>
          <a:p>
            <a:r>
              <a:rPr lang="en-US" sz="1000" b="1" baseline="0" dirty="0">
                <a:solidFill>
                  <a:schemeClr val="bg1">
                    <a:lumMod val="65000"/>
                  </a:schemeClr>
                </a:solidFill>
                <a:latin typeface="Arial" panose="020B0604020202020204" pitchFamily="34" charset="0"/>
                <a:cs typeface="Arial" panose="020B0604020202020204" pitchFamily="34" charset="0"/>
              </a:rPr>
              <a:t>other</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1056" y="4663030"/>
            <a:ext cx="301752" cy="230113"/>
          </a:xfrm>
          <a:prstGeom prst="rect">
            <a:avLst/>
          </a:prstGeom>
        </p:spPr>
      </p:pic>
    </p:spTree>
    <p:extLst>
      <p:ext uri="{BB962C8B-B14F-4D97-AF65-F5344CB8AC3E}">
        <p14:creationId xmlns:p14="http://schemas.microsoft.com/office/powerpoint/2010/main" val="1455413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 heating was the most energy intensive end use, and office equipment was the least</a:t>
            </a:r>
          </a:p>
        </p:txBody>
      </p:sp>
      <p:sp>
        <p:nvSpPr>
          <p:cNvPr id="3" name="Footer Placeholder 2"/>
          <p:cNvSpPr>
            <a:spLocks noGrp="1"/>
          </p:cNvSpPr>
          <p:nvPr>
            <p:ph type="ftr" sz="quarter" idx="11"/>
          </p:nvPr>
        </p:nvSpPr>
        <p:spPr/>
        <p:txBody>
          <a:bodyPr/>
          <a:lstStyle/>
          <a:p>
            <a:r>
              <a:rPr lang="en-US" dirty="0">
                <a:solidFill>
                  <a:schemeClr val="accent1"/>
                </a:solidFill>
              </a:rPr>
              <a:t>#CBECS2018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29</a:t>
            </a:fld>
            <a:endParaRPr lang="en-US" dirty="0"/>
          </a:p>
        </p:txBody>
      </p:sp>
      <p:sp>
        <p:nvSpPr>
          <p:cNvPr id="7" name="Rectangle 6"/>
          <p:cNvSpPr/>
          <p:nvPr/>
        </p:nvSpPr>
        <p:spPr>
          <a:xfrm>
            <a:off x="401550" y="3556035"/>
            <a:ext cx="5633489"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3725" y="3556035"/>
            <a:ext cx="301752" cy="230113"/>
          </a:xfrm>
          <a:prstGeom prst="rect">
            <a:avLst/>
          </a:prstGeom>
        </p:spPr>
      </p:pic>
      <p:sp>
        <p:nvSpPr>
          <p:cNvPr id="9" name="TextBox 8"/>
          <p:cNvSpPr txBox="1"/>
          <p:nvPr/>
        </p:nvSpPr>
        <p:spPr>
          <a:xfrm>
            <a:off x="1984310" y="1951369"/>
            <a:ext cx="863029"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space heating</a:t>
            </a:r>
          </a:p>
        </p:txBody>
      </p:sp>
      <p:sp>
        <p:nvSpPr>
          <p:cNvPr id="10" name="TextBox 9"/>
          <p:cNvSpPr txBox="1"/>
          <p:nvPr/>
        </p:nvSpPr>
        <p:spPr>
          <a:xfrm>
            <a:off x="2871759" y="2028314"/>
            <a:ext cx="863029"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cooling</a:t>
            </a:r>
          </a:p>
        </p:txBody>
      </p:sp>
      <p:sp>
        <p:nvSpPr>
          <p:cNvPr id="11" name="TextBox 10"/>
          <p:cNvSpPr txBox="1"/>
          <p:nvPr/>
        </p:nvSpPr>
        <p:spPr>
          <a:xfrm>
            <a:off x="8895084" y="2028314"/>
            <a:ext cx="863029"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computing</a:t>
            </a:r>
          </a:p>
        </p:txBody>
      </p:sp>
      <p:sp>
        <p:nvSpPr>
          <p:cNvPr id="12" name="TextBox 11"/>
          <p:cNvSpPr txBox="1"/>
          <p:nvPr/>
        </p:nvSpPr>
        <p:spPr>
          <a:xfrm>
            <a:off x="4587981" y="1951369"/>
            <a:ext cx="863029"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water heating</a:t>
            </a:r>
          </a:p>
        </p:txBody>
      </p:sp>
      <p:sp>
        <p:nvSpPr>
          <p:cNvPr id="13" name="TextBox 12"/>
          <p:cNvSpPr txBox="1"/>
          <p:nvPr/>
        </p:nvSpPr>
        <p:spPr>
          <a:xfrm>
            <a:off x="5446051" y="2028314"/>
            <a:ext cx="863029"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lighting</a:t>
            </a:r>
          </a:p>
        </p:txBody>
      </p:sp>
      <p:sp>
        <p:nvSpPr>
          <p:cNvPr id="14" name="TextBox 13"/>
          <p:cNvSpPr txBox="1"/>
          <p:nvPr/>
        </p:nvSpPr>
        <p:spPr>
          <a:xfrm>
            <a:off x="6274490" y="2028314"/>
            <a:ext cx="863029"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cooking</a:t>
            </a:r>
          </a:p>
        </p:txBody>
      </p:sp>
      <p:sp>
        <p:nvSpPr>
          <p:cNvPr id="15" name="TextBox 14"/>
          <p:cNvSpPr txBox="1"/>
          <p:nvPr/>
        </p:nvSpPr>
        <p:spPr>
          <a:xfrm>
            <a:off x="7160444" y="2028314"/>
            <a:ext cx="863029"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refrigeration</a:t>
            </a:r>
          </a:p>
        </p:txBody>
      </p:sp>
      <p:sp>
        <p:nvSpPr>
          <p:cNvPr id="16" name="TextBox 15"/>
          <p:cNvSpPr txBox="1"/>
          <p:nvPr/>
        </p:nvSpPr>
        <p:spPr>
          <a:xfrm>
            <a:off x="8008705" y="1951369"/>
            <a:ext cx="863029"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office equipment</a:t>
            </a:r>
          </a:p>
        </p:txBody>
      </p:sp>
      <p:sp>
        <p:nvSpPr>
          <p:cNvPr id="17" name="TextBox 16"/>
          <p:cNvSpPr txBox="1"/>
          <p:nvPr/>
        </p:nvSpPr>
        <p:spPr>
          <a:xfrm>
            <a:off x="3742739" y="2028314"/>
            <a:ext cx="863029"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ventilation</a:t>
            </a:r>
          </a:p>
        </p:txBody>
      </p:sp>
      <p:sp>
        <p:nvSpPr>
          <p:cNvPr id="18" name="TextBox 17"/>
          <p:cNvSpPr txBox="1"/>
          <p:nvPr/>
        </p:nvSpPr>
        <p:spPr>
          <a:xfrm>
            <a:off x="9750667" y="2028314"/>
            <a:ext cx="863029"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other</a:t>
            </a:r>
          </a:p>
        </p:txBody>
      </p:sp>
      <p:sp>
        <p:nvSpPr>
          <p:cNvPr id="19" name="Rectangle 18"/>
          <p:cNvSpPr/>
          <p:nvPr/>
        </p:nvSpPr>
        <p:spPr>
          <a:xfrm>
            <a:off x="401551" y="4076268"/>
            <a:ext cx="11208698" cy="1031051"/>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Space heating was the most energy-intensive end use. It consumed 25.0 </a:t>
            </a:r>
            <a:r>
              <a:rPr lang="en-US" sz="1400" dirty="0" err="1">
                <a:latin typeface="Arial" panose="020B0604020202020204" pitchFamily="34" charset="0"/>
                <a:cs typeface="Arial" panose="020B0604020202020204" pitchFamily="34" charset="0"/>
              </a:rPr>
              <a:t>MBtu</a:t>
            </a:r>
            <a:r>
              <a:rPr lang="en-US" sz="1400" dirty="0">
                <a:latin typeface="Arial" panose="020B0604020202020204" pitchFamily="34" charset="0"/>
                <a:cs typeface="Arial" panose="020B0604020202020204" pitchFamily="34" charset="0"/>
              </a:rPr>
              <a:t>/sf in 2018. Other and cooking were the second and third most energy intensive end uses (11.4 MBtu/sf).</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Office equipment was the least energy intensive, consuming 0.5 MBtu/sf. The non-computer-based office equipment includes copiers, printers, fax machines, cash registers, and video displays.</a:t>
            </a:r>
          </a:p>
        </p:txBody>
      </p:sp>
      <p:sp>
        <p:nvSpPr>
          <p:cNvPr id="6" name="TextBox 5"/>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Major fuels energy intensity by end use, 2018</a:t>
            </a:r>
          </a:p>
          <a:p>
            <a:r>
              <a:rPr lang="en-US" sz="1200" dirty="0">
                <a:latin typeface="Arial" panose="020B0604020202020204" pitchFamily="34" charset="0"/>
                <a:cs typeface="Arial" panose="020B0604020202020204" pitchFamily="34" charset="0"/>
              </a:rPr>
              <a:t>thousand British thermal units per square foot</a:t>
            </a:r>
          </a:p>
        </p:txBody>
      </p:sp>
      <p:graphicFrame>
        <p:nvGraphicFramePr>
          <p:cNvPr id="21" name="Chart 20"/>
          <p:cNvGraphicFramePr>
            <a:graphicFrameLocks/>
          </p:cNvGraphicFramePr>
          <p:nvPr>
            <p:extLst>
              <p:ext uri="{D42A27DB-BD31-4B8C-83A1-F6EECF244321}">
                <p14:modId xmlns:p14="http://schemas.microsoft.com/office/powerpoint/2010/main" val="1799209933"/>
              </p:ext>
            </p:extLst>
          </p:nvPr>
        </p:nvGraphicFramePr>
        <p:xfrm>
          <a:off x="574045" y="1409019"/>
          <a:ext cx="10607040"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0714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Commercial Buildings Energy Consumption Survey </a:t>
            </a:r>
            <a:r>
              <a:rPr lang="en-US" dirty="0"/>
              <a:t>(CBECS)?</a:t>
            </a:r>
          </a:p>
        </p:txBody>
      </p:sp>
      <p:sp>
        <p:nvSpPr>
          <p:cNvPr id="3" name="Content Placeholder 2"/>
          <p:cNvSpPr>
            <a:spLocks noGrp="1"/>
          </p:cNvSpPr>
          <p:nvPr>
            <p:ph idx="1"/>
          </p:nvPr>
        </p:nvSpPr>
        <p:spPr/>
        <p:txBody>
          <a:bodyPr/>
          <a:lstStyle/>
          <a:p>
            <a:pPr marL="0" lvl="0" indent="0">
              <a:lnSpc>
                <a:spcPct val="100000"/>
              </a:lnSpc>
              <a:spcBef>
                <a:spcPts val="0"/>
              </a:spcBef>
              <a:spcAft>
                <a:spcPts val="600"/>
              </a:spcAft>
              <a:buNone/>
            </a:pPr>
            <a:r>
              <a:rPr lang="en-US" sz="1600" dirty="0"/>
              <a:t>CBECS is:</a:t>
            </a:r>
          </a:p>
          <a:p>
            <a:pPr lvl="0">
              <a:lnSpc>
                <a:spcPct val="100000"/>
              </a:lnSpc>
              <a:spcBef>
                <a:spcPts val="0"/>
              </a:spcBef>
              <a:spcAft>
                <a:spcPts val="600"/>
              </a:spcAft>
            </a:pPr>
            <a:r>
              <a:rPr lang="en-US" dirty="0"/>
              <a:t>The only independent, statistically representative source of national-level data on the characteristics</a:t>
            </a:r>
            <a:r>
              <a:rPr lang="en-US" i="1" dirty="0"/>
              <a:t> </a:t>
            </a:r>
            <a:r>
              <a:rPr lang="en-US" dirty="0"/>
              <a:t>and energy use of commercial buildings</a:t>
            </a:r>
          </a:p>
          <a:p>
            <a:pPr lvl="0">
              <a:lnSpc>
                <a:spcPct val="100000"/>
              </a:lnSpc>
              <a:spcBef>
                <a:spcPts val="0"/>
              </a:spcBef>
              <a:spcAft>
                <a:spcPts val="600"/>
              </a:spcAft>
            </a:pPr>
            <a:r>
              <a:rPr lang="en-US" dirty="0"/>
              <a:t>A snapshot of the commercial buildings stock and energy use for the reference year—in this case, 2018</a:t>
            </a:r>
          </a:p>
          <a:p>
            <a:pPr lvl="0">
              <a:lnSpc>
                <a:spcPct val="100000"/>
              </a:lnSpc>
              <a:spcBef>
                <a:spcPts val="0"/>
              </a:spcBef>
              <a:spcAft>
                <a:spcPts val="600"/>
              </a:spcAft>
            </a:pPr>
            <a:r>
              <a:rPr lang="en-US" dirty="0"/>
              <a:t>A sample survey where every commercial building has a known chance of being selected</a:t>
            </a:r>
          </a:p>
          <a:p>
            <a:pPr marL="0" indent="0">
              <a:lnSpc>
                <a:spcPct val="100000"/>
              </a:lnSpc>
              <a:spcBef>
                <a:spcPts val="0"/>
              </a:spcBef>
              <a:spcAft>
                <a:spcPts val="600"/>
              </a:spcAft>
              <a:buNone/>
            </a:pPr>
            <a:endParaRPr lang="en-US" dirty="0"/>
          </a:p>
          <a:p>
            <a:pPr marL="0" indent="0">
              <a:lnSpc>
                <a:spcPct val="100000"/>
              </a:lnSpc>
              <a:spcBef>
                <a:spcPts val="0"/>
              </a:spcBef>
              <a:spcAft>
                <a:spcPts val="600"/>
              </a:spcAft>
              <a:buNone/>
            </a:pPr>
            <a:r>
              <a:rPr lang="en-US" sz="1600" dirty="0"/>
              <a:t>EIA collects data for commercial buildings in two parts:</a:t>
            </a:r>
          </a:p>
          <a:p>
            <a:pPr lvl="0">
              <a:lnSpc>
                <a:spcPct val="100000"/>
              </a:lnSpc>
              <a:spcBef>
                <a:spcPts val="0"/>
              </a:spcBef>
              <a:spcAft>
                <a:spcPts val="600"/>
              </a:spcAft>
            </a:pPr>
            <a:r>
              <a:rPr lang="en-US" dirty="0"/>
              <a:t>We collect building characteristics through an in-person or web survey. Respondents, such as building owners and managers, completed the survey for 6,436 buildings for the 2018 CBECS, representing 5.9 million buildings in the United States.</a:t>
            </a:r>
          </a:p>
          <a:p>
            <a:pPr lvl="0">
              <a:lnSpc>
                <a:spcPct val="100000"/>
              </a:lnSpc>
              <a:spcBef>
                <a:spcPts val="0"/>
              </a:spcBef>
              <a:spcAft>
                <a:spcPts val="600"/>
              </a:spcAft>
            </a:pPr>
            <a:r>
              <a:rPr lang="en-US" dirty="0"/>
              <a:t>We collect energy usage data from suppliers of electricity, natural gas, fuel oil, and district heat.</a:t>
            </a:r>
          </a:p>
          <a:p>
            <a:pPr marL="0" lvl="0" indent="0">
              <a:lnSpc>
                <a:spcPct val="100000"/>
              </a:lnSpc>
              <a:spcBef>
                <a:spcPts val="0"/>
              </a:spcBef>
              <a:spcAft>
                <a:spcPts val="600"/>
              </a:spcAft>
              <a:buNone/>
            </a:pPr>
            <a:endParaRPr lang="en-US" dirty="0"/>
          </a:p>
          <a:p>
            <a:pPr marL="0" indent="0">
              <a:lnSpc>
                <a:spcPct val="100000"/>
              </a:lnSpc>
              <a:spcBef>
                <a:spcPts val="0"/>
              </a:spcBef>
              <a:spcAft>
                <a:spcPts val="600"/>
              </a:spcAft>
              <a:buNone/>
            </a:pPr>
            <a:r>
              <a:rPr lang="en-US" sz="1600" dirty="0"/>
              <a:t>We have conducted the CBECS periodically since 1979, as required by Congress.</a:t>
            </a:r>
          </a:p>
          <a:p>
            <a:pPr lvl="0">
              <a:lnSpc>
                <a:spcPct val="100000"/>
              </a:lnSpc>
              <a:spcBef>
                <a:spcPts val="0"/>
              </a:spcBef>
              <a:spcAft>
                <a:spcPts val="600"/>
              </a:spcAft>
            </a:pPr>
            <a:r>
              <a:rPr lang="en-US" dirty="0"/>
              <a:t>The 2018 CBECS is the 11</a:t>
            </a:r>
            <a:r>
              <a:rPr lang="en-US" baseline="30000" dirty="0"/>
              <a:t>th</a:t>
            </a:r>
            <a:r>
              <a:rPr lang="en-US" dirty="0"/>
              <a:t> iteration. </a:t>
            </a:r>
          </a:p>
        </p:txBody>
      </p:sp>
      <p:sp>
        <p:nvSpPr>
          <p:cNvPr id="4" name="Footer Placeholder 3"/>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5" name="Slide Number Placeholder 4"/>
          <p:cNvSpPr>
            <a:spLocks noGrp="1"/>
          </p:cNvSpPr>
          <p:nvPr>
            <p:ph type="sldNum" sz="quarter" idx="12"/>
          </p:nvPr>
        </p:nvSpPr>
        <p:spPr/>
        <p:txBody>
          <a:bodyPr/>
          <a:lstStyle/>
          <a:p>
            <a:fld id="{39B6C762-8557-4DA1-B8AC-C021AA8525D8}" type="slidenum">
              <a:rPr lang="en-US" smtClean="0"/>
              <a:pPr/>
              <a:t>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767" y="4328360"/>
            <a:ext cx="2226294" cy="1554480"/>
          </a:xfrm>
          <a:prstGeom prst="rect">
            <a:avLst/>
          </a:prstGeom>
        </p:spPr>
      </p:pic>
    </p:spTree>
    <p:extLst>
      <p:ext uri="{BB962C8B-B14F-4D97-AF65-F5344CB8AC3E}">
        <p14:creationId xmlns:p14="http://schemas.microsoft.com/office/powerpoint/2010/main" val="967508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9764050" y="1956533"/>
            <a:ext cx="1837944" cy="23231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507953" y="1953600"/>
            <a:ext cx="1687068" cy="23231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74069" y="1953600"/>
            <a:ext cx="1687068" cy="23231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For the smallest buildings, cooking was more energy intensive than space heating</a:t>
            </a:r>
          </a:p>
        </p:txBody>
      </p:sp>
      <p:sp>
        <p:nvSpPr>
          <p:cNvPr id="3" name="Footer Placeholder 2"/>
          <p:cNvSpPr>
            <a:spLocks noGrp="1"/>
          </p:cNvSpPr>
          <p:nvPr>
            <p:ph type="ftr" sz="quarter" idx="11"/>
          </p:nvPr>
        </p:nvSpPr>
        <p:spPr/>
        <p:txBody>
          <a:bodyPr/>
          <a:lstStyle/>
          <a:p>
            <a:r>
              <a:rPr lang="en-US" dirty="0">
                <a:solidFill>
                  <a:schemeClr val="accent1"/>
                </a:solidFill>
              </a:rPr>
              <a:t>#CBECS2018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30</a:t>
            </a:fld>
            <a:endParaRPr lang="en-US" dirty="0"/>
          </a:p>
        </p:txBody>
      </p:sp>
      <p:sp>
        <p:nvSpPr>
          <p:cNvPr id="10" name="TextBox 9"/>
          <p:cNvSpPr txBox="1"/>
          <p:nvPr/>
        </p:nvSpPr>
        <p:spPr>
          <a:xfrm>
            <a:off x="401550" y="1409019"/>
            <a:ext cx="6346721"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Major fuels energy intensity by square footage category and selected end uses, 2018</a:t>
            </a:r>
          </a:p>
          <a:p>
            <a:r>
              <a:rPr lang="en-US" sz="1200" dirty="0">
                <a:latin typeface="Arial" panose="020B0604020202020204" pitchFamily="34" charset="0"/>
                <a:cs typeface="Arial" panose="020B0604020202020204" pitchFamily="34" charset="0"/>
              </a:rPr>
              <a:t>thousand British thermal units per square foot</a:t>
            </a:r>
          </a:p>
        </p:txBody>
      </p:sp>
      <p:sp>
        <p:nvSpPr>
          <p:cNvPr id="27" name="Rectangle 26"/>
          <p:cNvSpPr/>
          <p:nvPr/>
        </p:nvSpPr>
        <p:spPr>
          <a:xfrm>
            <a:off x="294132" y="4571925"/>
            <a:ext cx="11208698" cy="1538883"/>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For buildings that were 1,001 sf to 5,000 sf, the cooking energy intensity was 37.7 </a:t>
            </a:r>
            <a:r>
              <a:rPr lang="en-US" sz="1400" dirty="0" err="1">
                <a:latin typeface="Arial" panose="020B0604020202020204" pitchFamily="34" charset="0"/>
                <a:cs typeface="Arial" panose="020B0604020202020204" pitchFamily="34" charset="0"/>
              </a:rPr>
              <a:t>MBtu</a:t>
            </a:r>
            <a:r>
              <a:rPr lang="en-US" sz="1400" dirty="0">
                <a:latin typeface="Arial" panose="020B0604020202020204" pitchFamily="34" charset="0"/>
                <a:cs typeface="Arial" panose="020B0604020202020204" pitchFamily="34" charset="0"/>
              </a:rPr>
              <a:t>/sf and space heating energy intensity was 27.0 </a:t>
            </a:r>
            <a:r>
              <a:rPr lang="en-US" sz="1400" dirty="0" err="1">
                <a:latin typeface="Arial" panose="020B0604020202020204" pitchFamily="34" charset="0"/>
                <a:cs typeface="Arial" panose="020B0604020202020204" pitchFamily="34" charset="0"/>
              </a:rPr>
              <a:t>MBtu</a:t>
            </a:r>
            <a:r>
              <a:rPr lang="en-US" sz="1400" dirty="0">
                <a:latin typeface="Arial" panose="020B0604020202020204" pitchFamily="34" charset="0"/>
                <a:cs typeface="Arial" panose="020B0604020202020204" pitchFamily="34" charset="0"/>
              </a:rPr>
              <a:t>/sf.</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Cooking energy intensity in smaller buildings (less than 10,000 sf) was at least twice as intensive than buildings in every other square footage category.</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Space heating energy intensities were similar across square footage categories. Energy intensities ranged from 22.8 MBtu/sf (5,001 sf to 10,000 sf) to 28.1 MBtu/sf (200,001 sf to 500,000 sf).</a:t>
            </a: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2628" y="4074226"/>
            <a:ext cx="301752" cy="230113"/>
          </a:xfrm>
          <a:prstGeom prst="rect">
            <a:avLst/>
          </a:prstGeom>
        </p:spPr>
      </p:pic>
      <p:sp>
        <p:nvSpPr>
          <p:cNvPr id="29" name="Rectangle 28"/>
          <p:cNvSpPr/>
          <p:nvPr/>
        </p:nvSpPr>
        <p:spPr>
          <a:xfrm>
            <a:off x="401550" y="4276796"/>
            <a:ext cx="6154697"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graphicFrame>
        <p:nvGraphicFramePr>
          <p:cNvPr id="7" name="Chart 6"/>
          <p:cNvGraphicFramePr>
            <a:graphicFrameLocks/>
          </p:cNvGraphicFramePr>
          <p:nvPr>
            <p:extLst>
              <p:ext uri="{D42A27DB-BD31-4B8C-83A1-F6EECF244321}">
                <p14:modId xmlns:p14="http://schemas.microsoft.com/office/powerpoint/2010/main" val="3456476282"/>
              </p:ext>
            </p:extLst>
          </p:nvPr>
        </p:nvGraphicFramePr>
        <p:xfrm>
          <a:off x="4926586" y="1945369"/>
          <a:ext cx="1920240"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p:cNvGraphicFramePr>
          <p:nvPr>
            <p:extLst>
              <p:ext uri="{D42A27DB-BD31-4B8C-83A1-F6EECF244321}">
                <p14:modId xmlns:p14="http://schemas.microsoft.com/office/powerpoint/2010/main" val="2699579813"/>
              </p:ext>
            </p:extLst>
          </p:nvPr>
        </p:nvGraphicFramePr>
        <p:xfrm>
          <a:off x="1493975" y="1945369"/>
          <a:ext cx="1920240" cy="2377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202880068"/>
              </p:ext>
            </p:extLst>
          </p:nvPr>
        </p:nvGraphicFramePr>
        <p:xfrm>
          <a:off x="6531774" y="1945369"/>
          <a:ext cx="1920240" cy="2377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1675945997"/>
              </p:ext>
            </p:extLst>
          </p:nvPr>
        </p:nvGraphicFramePr>
        <p:xfrm>
          <a:off x="8136962" y="1945369"/>
          <a:ext cx="1920240" cy="237744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411385" y="2468579"/>
            <a:ext cx="12382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1,001 to 5,000</a:t>
            </a:r>
          </a:p>
        </p:txBody>
      </p:sp>
      <p:sp>
        <p:nvSpPr>
          <p:cNvPr id="12" name="TextBox 11"/>
          <p:cNvSpPr txBox="1"/>
          <p:nvPr/>
        </p:nvSpPr>
        <p:spPr>
          <a:xfrm>
            <a:off x="516160" y="2679588"/>
            <a:ext cx="113347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5,001 to 10,000</a:t>
            </a:r>
          </a:p>
        </p:txBody>
      </p:sp>
      <p:sp>
        <p:nvSpPr>
          <p:cNvPr id="13" name="TextBox 13"/>
          <p:cNvSpPr txBox="1"/>
          <p:nvPr/>
        </p:nvSpPr>
        <p:spPr>
          <a:xfrm>
            <a:off x="487585" y="2890597"/>
            <a:ext cx="11620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10,001 to 25,000</a:t>
            </a:r>
          </a:p>
        </p:txBody>
      </p:sp>
      <p:sp>
        <p:nvSpPr>
          <p:cNvPr id="14" name="TextBox 14"/>
          <p:cNvSpPr txBox="1"/>
          <p:nvPr/>
        </p:nvSpPr>
        <p:spPr>
          <a:xfrm>
            <a:off x="439960" y="3101606"/>
            <a:ext cx="120967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25,001 to 50,000 </a:t>
            </a:r>
          </a:p>
        </p:txBody>
      </p:sp>
      <p:sp>
        <p:nvSpPr>
          <p:cNvPr id="15" name="TextBox 15"/>
          <p:cNvSpPr txBox="1"/>
          <p:nvPr/>
        </p:nvSpPr>
        <p:spPr>
          <a:xfrm>
            <a:off x="430435" y="3312615"/>
            <a:ext cx="12192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50,001 to 100,000 </a:t>
            </a:r>
          </a:p>
        </p:txBody>
      </p:sp>
      <p:sp>
        <p:nvSpPr>
          <p:cNvPr id="16" name="TextBox 16"/>
          <p:cNvSpPr txBox="1"/>
          <p:nvPr/>
        </p:nvSpPr>
        <p:spPr>
          <a:xfrm>
            <a:off x="306610" y="3523624"/>
            <a:ext cx="13430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100,001 to 200,000 </a:t>
            </a:r>
          </a:p>
        </p:txBody>
      </p:sp>
      <p:sp>
        <p:nvSpPr>
          <p:cNvPr id="17" name="TextBox 17"/>
          <p:cNvSpPr txBox="1"/>
          <p:nvPr/>
        </p:nvSpPr>
        <p:spPr>
          <a:xfrm>
            <a:off x="316135" y="3734633"/>
            <a:ext cx="13335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200,001 to 500,000</a:t>
            </a:r>
          </a:p>
        </p:txBody>
      </p:sp>
      <p:sp>
        <p:nvSpPr>
          <p:cNvPr id="18" name="TextBox 18"/>
          <p:cNvSpPr txBox="1"/>
          <p:nvPr/>
        </p:nvSpPr>
        <p:spPr>
          <a:xfrm>
            <a:off x="687610" y="3945639"/>
            <a:ext cx="9620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over 500,000</a:t>
            </a:r>
          </a:p>
        </p:txBody>
      </p:sp>
      <p:graphicFrame>
        <p:nvGraphicFramePr>
          <p:cNvPr id="23" name="Chart 22"/>
          <p:cNvGraphicFramePr>
            <a:graphicFrameLocks/>
          </p:cNvGraphicFramePr>
          <p:nvPr>
            <p:extLst>
              <p:ext uri="{D42A27DB-BD31-4B8C-83A1-F6EECF244321}">
                <p14:modId xmlns:p14="http://schemas.microsoft.com/office/powerpoint/2010/main" val="1385991948"/>
              </p:ext>
            </p:extLst>
          </p:nvPr>
        </p:nvGraphicFramePr>
        <p:xfrm>
          <a:off x="9695054" y="1945369"/>
          <a:ext cx="1920240" cy="23774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hart 23"/>
          <p:cNvGraphicFramePr>
            <a:graphicFrameLocks/>
          </p:cNvGraphicFramePr>
          <p:nvPr>
            <p:extLst>
              <p:ext uri="{D42A27DB-BD31-4B8C-83A1-F6EECF244321}">
                <p14:modId xmlns:p14="http://schemas.microsoft.com/office/powerpoint/2010/main" val="4214798807"/>
              </p:ext>
            </p:extLst>
          </p:nvPr>
        </p:nvGraphicFramePr>
        <p:xfrm>
          <a:off x="3274069" y="1953600"/>
          <a:ext cx="1920240" cy="2377440"/>
        </p:xfrm>
        <a:graphic>
          <a:graphicData uri="http://schemas.openxmlformats.org/drawingml/2006/chart">
            <c:chart xmlns:c="http://schemas.openxmlformats.org/drawingml/2006/chart" xmlns:r="http://schemas.openxmlformats.org/officeDocument/2006/relationships" r:id="rId8"/>
          </a:graphicData>
        </a:graphic>
      </p:graphicFrame>
      <p:sp>
        <p:nvSpPr>
          <p:cNvPr id="5" name="TextBox 4"/>
          <p:cNvSpPr txBox="1"/>
          <p:nvPr/>
        </p:nvSpPr>
        <p:spPr>
          <a:xfrm>
            <a:off x="3332880" y="2222358"/>
            <a:ext cx="111926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0           10</a:t>
            </a:r>
          </a:p>
        </p:txBody>
      </p:sp>
      <p:sp>
        <p:nvSpPr>
          <p:cNvPr id="25" name="TextBox 24"/>
          <p:cNvSpPr txBox="1"/>
          <p:nvPr/>
        </p:nvSpPr>
        <p:spPr>
          <a:xfrm>
            <a:off x="6578870" y="2222358"/>
            <a:ext cx="111926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0            10</a:t>
            </a:r>
          </a:p>
        </p:txBody>
      </p:sp>
      <p:sp>
        <p:nvSpPr>
          <p:cNvPr id="26" name="TextBox 25"/>
          <p:cNvSpPr txBox="1"/>
          <p:nvPr/>
        </p:nvSpPr>
        <p:spPr>
          <a:xfrm>
            <a:off x="8196706" y="2227663"/>
            <a:ext cx="111926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0           10</a:t>
            </a:r>
          </a:p>
        </p:txBody>
      </p:sp>
      <p:sp>
        <p:nvSpPr>
          <p:cNvPr id="30" name="TextBox 29"/>
          <p:cNvSpPr txBox="1"/>
          <p:nvPr/>
        </p:nvSpPr>
        <p:spPr>
          <a:xfrm>
            <a:off x="1548048" y="2227663"/>
            <a:ext cx="1613958"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0        10       20       30</a:t>
            </a:r>
          </a:p>
        </p:txBody>
      </p:sp>
      <p:sp>
        <p:nvSpPr>
          <p:cNvPr id="31" name="TextBox 30"/>
          <p:cNvSpPr txBox="1"/>
          <p:nvPr/>
        </p:nvSpPr>
        <p:spPr>
          <a:xfrm>
            <a:off x="4974437" y="2227663"/>
            <a:ext cx="135247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0            10          20</a:t>
            </a:r>
          </a:p>
        </p:txBody>
      </p:sp>
    </p:spTree>
    <p:extLst>
      <p:ext uri="{BB962C8B-B14F-4D97-AF65-F5344CB8AC3E}">
        <p14:creationId xmlns:p14="http://schemas.microsoft.com/office/powerpoint/2010/main" val="2623827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a:graphicFrameLocks/>
          </p:cNvGraphicFramePr>
          <p:nvPr>
            <p:extLst>
              <p:ext uri="{D42A27DB-BD31-4B8C-83A1-F6EECF244321}">
                <p14:modId xmlns:p14="http://schemas.microsoft.com/office/powerpoint/2010/main" val="3033938039"/>
              </p:ext>
            </p:extLst>
          </p:nvPr>
        </p:nvGraphicFramePr>
        <p:xfrm>
          <a:off x="1644444" y="1855888"/>
          <a:ext cx="4595189" cy="410803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Space heating was the most energy intensive for inpatient health care buildings </a:t>
            </a:r>
          </a:p>
        </p:txBody>
      </p:sp>
      <p:sp>
        <p:nvSpPr>
          <p:cNvPr id="3" name="Footer Placeholder 2"/>
          <p:cNvSpPr>
            <a:spLocks noGrp="1"/>
          </p:cNvSpPr>
          <p:nvPr>
            <p:ph type="ftr" sz="quarter" idx="11"/>
          </p:nvPr>
        </p:nvSpPr>
        <p:spPr/>
        <p:txBody>
          <a:bodyPr/>
          <a:lstStyle/>
          <a:p>
            <a:r>
              <a:rPr lang="en-US" dirty="0">
                <a:solidFill>
                  <a:schemeClr val="accent1"/>
                </a:solidFill>
              </a:rPr>
              <a:t>#CBECS2018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31</a:t>
            </a:fld>
            <a:endParaRPr lang="en-US" dirty="0"/>
          </a:p>
        </p:txBody>
      </p:sp>
      <p:sp>
        <p:nvSpPr>
          <p:cNvPr id="5" name="TextBox 4"/>
          <p:cNvSpPr txBox="1"/>
          <p:nvPr/>
        </p:nvSpPr>
        <p:spPr>
          <a:xfrm>
            <a:off x="401550" y="1409019"/>
            <a:ext cx="6516485"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Major fuels energy intensity by principal building activity and selected end uses, 2018</a:t>
            </a:r>
          </a:p>
          <a:p>
            <a:r>
              <a:rPr lang="en-US" sz="1200" dirty="0">
                <a:latin typeface="Arial" panose="020B0604020202020204" pitchFamily="34" charset="0"/>
                <a:cs typeface="Arial" panose="020B0604020202020204" pitchFamily="34" charset="0"/>
              </a:rPr>
              <a:t>thousand British thermal units per square foot</a:t>
            </a:r>
          </a:p>
        </p:txBody>
      </p:sp>
      <p:sp>
        <p:nvSpPr>
          <p:cNvPr id="6" name="Rectangle 5"/>
          <p:cNvSpPr/>
          <p:nvPr/>
        </p:nvSpPr>
        <p:spPr>
          <a:xfrm>
            <a:off x="6694812" y="1870683"/>
            <a:ext cx="4697659" cy="1461939"/>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At 62.6 </a:t>
            </a:r>
            <a:r>
              <a:rPr lang="en-US" sz="1400" dirty="0" err="1">
                <a:latin typeface="Arial" panose="020B0604020202020204" pitchFamily="34" charset="0"/>
                <a:cs typeface="Arial" panose="020B0604020202020204" pitchFamily="34" charset="0"/>
              </a:rPr>
              <a:t>MBtu</a:t>
            </a:r>
            <a:r>
              <a:rPr lang="en-US" sz="1400" dirty="0">
                <a:latin typeface="Arial" panose="020B0604020202020204" pitchFamily="34" charset="0"/>
                <a:cs typeface="Arial" panose="020B0604020202020204" pitchFamily="34" charset="0"/>
              </a:rPr>
              <a:t>/sf, space heating was the most energy intensive for inpatient health care buildings. Inpatient health care buildings also had the highest ventilation energy intensity (28.6 </a:t>
            </a:r>
            <a:r>
              <a:rPr lang="en-US" sz="1400" dirty="0" err="1">
                <a:latin typeface="Arial" panose="020B0604020202020204" pitchFamily="34" charset="0"/>
                <a:cs typeface="Arial" panose="020B0604020202020204" pitchFamily="34" charset="0"/>
              </a:rPr>
              <a:t>MBtu</a:t>
            </a:r>
            <a:r>
              <a:rPr lang="en-US" sz="1400" dirty="0">
                <a:latin typeface="Arial" panose="020B0604020202020204" pitchFamily="34" charset="0"/>
                <a:cs typeface="Arial" panose="020B0604020202020204" pitchFamily="34" charset="0"/>
              </a:rPr>
              <a:t>/sf).</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Food service buildings had the highest cooling energy intensity (19.1 MBtu/sf).</a:t>
            </a:r>
          </a:p>
        </p:txBody>
      </p:sp>
      <p:sp>
        <p:nvSpPr>
          <p:cNvPr id="8" name="TextBox 1"/>
          <p:cNvSpPr txBox="1"/>
          <p:nvPr/>
        </p:nvSpPr>
        <p:spPr>
          <a:xfrm>
            <a:off x="981373" y="2059887"/>
            <a:ext cx="7715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education</a:t>
            </a:r>
          </a:p>
        </p:txBody>
      </p:sp>
      <p:sp>
        <p:nvSpPr>
          <p:cNvPr id="9" name="TextBox 3"/>
          <p:cNvSpPr txBox="1"/>
          <p:nvPr/>
        </p:nvSpPr>
        <p:spPr>
          <a:xfrm>
            <a:off x="905173" y="2276392"/>
            <a:ext cx="847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food sales</a:t>
            </a:r>
          </a:p>
        </p:txBody>
      </p:sp>
      <p:sp>
        <p:nvSpPr>
          <p:cNvPr id="10" name="TextBox 4"/>
          <p:cNvSpPr txBox="1"/>
          <p:nvPr/>
        </p:nvSpPr>
        <p:spPr>
          <a:xfrm>
            <a:off x="848023" y="2478703"/>
            <a:ext cx="90487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food service</a:t>
            </a:r>
          </a:p>
        </p:txBody>
      </p:sp>
      <p:sp>
        <p:nvSpPr>
          <p:cNvPr id="11" name="TextBox 5"/>
          <p:cNvSpPr txBox="1"/>
          <p:nvPr/>
        </p:nvSpPr>
        <p:spPr>
          <a:xfrm>
            <a:off x="462484" y="2662712"/>
            <a:ext cx="129041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inpatient health care</a:t>
            </a:r>
          </a:p>
        </p:txBody>
      </p:sp>
      <p:sp>
        <p:nvSpPr>
          <p:cNvPr id="12" name="TextBox 6"/>
          <p:cNvSpPr txBox="1"/>
          <p:nvPr/>
        </p:nvSpPr>
        <p:spPr>
          <a:xfrm>
            <a:off x="1086148" y="3070427"/>
            <a:ext cx="6667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lodging</a:t>
            </a:r>
          </a:p>
        </p:txBody>
      </p:sp>
      <p:sp>
        <p:nvSpPr>
          <p:cNvPr id="13" name="TextBox 7"/>
          <p:cNvSpPr txBox="1"/>
          <p:nvPr/>
        </p:nvSpPr>
        <p:spPr>
          <a:xfrm>
            <a:off x="270868" y="3476519"/>
            <a:ext cx="148203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enclosed and strip malls</a:t>
            </a:r>
          </a:p>
        </p:txBody>
      </p:sp>
      <p:sp>
        <p:nvSpPr>
          <p:cNvPr id="14" name="TextBox 8"/>
          <p:cNvSpPr txBox="1"/>
          <p:nvPr/>
        </p:nvSpPr>
        <p:spPr>
          <a:xfrm>
            <a:off x="1114723" y="3682026"/>
            <a:ext cx="63817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office</a:t>
            </a:r>
          </a:p>
        </p:txBody>
      </p:sp>
      <p:sp>
        <p:nvSpPr>
          <p:cNvPr id="15" name="TextBox 9"/>
          <p:cNvSpPr txBox="1"/>
          <p:nvPr/>
        </p:nvSpPr>
        <p:spPr>
          <a:xfrm>
            <a:off x="590848" y="3880411"/>
            <a:ext cx="11620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public assembly</a:t>
            </a:r>
          </a:p>
        </p:txBody>
      </p:sp>
      <p:sp>
        <p:nvSpPr>
          <p:cNvPr id="16" name="TextBox 10"/>
          <p:cNvSpPr txBox="1"/>
          <p:nvPr/>
        </p:nvSpPr>
        <p:spPr>
          <a:xfrm>
            <a:off x="143173" y="4072764"/>
            <a:ext cx="1609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public order and safety</a:t>
            </a:r>
          </a:p>
        </p:txBody>
      </p:sp>
      <p:sp>
        <p:nvSpPr>
          <p:cNvPr id="17" name="TextBox 11"/>
          <p:cNvSpPr txBox="1"/>
          <p:nvPr/>
        </p:nvSpPr>
        <p:spPr>
          <a:xfrm>
            <a:off x="543223" y="4285205"/>
            <a:ext cx="120967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religious</a:t>
            </a:r>
            <a:r>
              <a:rPr lang="en-US" sz="1000" baseline="0" dirty="0">
                <a:latin typeface="Arial" panose="020B0604020202020204" pitchFamily="34" charset="0"/>
                <a:cs typeface="Arial" panose="020B0604020202020204" pitchFamily="34" charset="0"/>
              </a:rPr>
              <a:t> worship</a:t>
            </a:r>
            <a:endParaRPr lang="en-US" sz="1000" dirty="0">
              <a:latin typeface="Arial" panose="020B0604020202020204" pitchFamily="34" charset="0"/>
              <a:cs typeface="Arial" panose="020B0604020202020204" pitchFamily="34" charset="0"/>
            </a:endParaRPr>
          </a:p>
        </p:txBody>
      </p:sp>
      <p:sp>
        <p:nvSpPr>
          <p:cNvPr id="18" name="TextBox 12"/>
          <p:cNvSpPr txBox="1"/>
          <p:nvPr/>
        </p:nvSpPr>
        <p:spPr>
          <a:xfrm>
            <a:off x="1095673" y="4483345"/>
            <a:ext cx="6572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service</a:t>
            </a:r>
          </a:p>
        </p:txBody>
      </p:sp>
      <p:sp>
        <p:nvSpPr>
          <p:cNvPr id="19" name="TextBox 13"/>
          <p:cNvSpPr txBox="1"/>
          <p:nvPr/>
        </p:nvSpPr>
        <p:spPr>
          <a:xfrm>
            <a:off x="143173" y="4682960"/>
            <a:ext cx="16097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warehouse</a:t>
            </a:r>
            <a:r>
              <a:rPr lang="en-US" sz="1000" baseline="0" dirty="0">
                <a:latin typeface="Arial" panose="020B0604020202020204" pitchFamily="34" charset="0"/>
                <a:cs typeface="Arial" panose="020B0604020202020204" pitchFamily="34" charset="0"/>
              </a:rPr>
              <a:t> and storage</a:t>
            </a:r>
            <a:endParaRPr lang="en-US" sz="1000" dirty="0">
              <a:latin typeface="Arial" panose="020B0604020202020204" pitchFamily="34" charset="0"/>
              <a:cs typeface="Arial" panose="020B0604020202020204" pitchFamily="34" charset="0"/>
            </a:endParaRPr>
          </a:p>
        </p:txBody>
      </p:sp>
      <p:sp>
        <p:nvSpPr>
          <p:cNvPr id="20" name="TextBox 14"/>
          <p:cNvSpPr txBox="1"/>
          <p:nvPr/>
        </p:nvSpPr>
        <p:spPr>
          <a:xfrm>
            <a:off x="1095673" y="4879391"/>
            <a:ext cx="6572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other</a:t>
            </a:r>
          </a:p>
        </p:txBody>
      </p:sp>
      <p:sp>
        <p:nvSpPr>
          <p:cNvPr id="21" name="TextBox 15"/>
          <p:cNvSpPr txBox="1"/>
          <p:nvPr/>
        </p:nvSpPr>
        <p:spPr>
          <a:xfrm>
            <a:off x="743248" y="5078476"/>
            <a:ext cx="10096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vacant</a:t>
            </a:r>
          </a:p>
        </p:txBody>
      </p:sp>
      <p:sp>
        <p:nvSpPr>
          <p:cNvPr id="22" name="TextBox 5"/>
          <p:cNvSpPr txBox="1"/>
          <p:nvPr/>
        </p:nvSpPr>
        <p:spPr>
          <a:xfrm>
            <a:off x="355065" y="2868214"/>
            <a:ext cx="1397833"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outpatient health care</a:t>
            </a:r>
          </a:p>
        </p:txBody>
      </p:sp>
      <p:sp>
        <p:nvSpPr>
          <p:cNvPr id="23" name="TextBox 7"/>
          <p:cNvSpPr txBox="1"/>
          <p:nvPr/>
        </p:nvSpPr>
        <p:spPr>
          <a:xfrm>
            <a:off x="188034" y="3274679"/>
            <a:ext cx="156486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dirty="0">
                <a:latin typeface="Arial" panose="020B0604020202020204" pitchFamily="34" charset="0"/>
                <a:cs typeface="Arial" panose="020B0604020202020204" pitchFamily="34" charset="0"/>
              </a:rPr>
              <a:t>retail (other than mall)</a:t>
            </a:r>
          </a:p>
        </p:txBody>
      </p:sp>
      <p:sp>
        <p:nvSpPr>
          <p:cNvPr id="24" name="TextBox 2"/>
          <p:cNvSpPr txBox="1"/>
          <p:nvPr/>
        </p:nvSpPr>
        <p:spPr>
          <a:xfrm>
            <a:off x="6047830" y="4382977"/>
            <a:ext cx="1293024" cy="93743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accent5"/>
                </a:solidFill>
                <a:latin typeface="Arial" panose="020B0604020202020204" pitchFamily="34" charset="0"/>
                <a:cs typeface="Arial" panose="020B0604020202020204" pitchFamily="34" charset="0"/>
              </a:rPr>
              <a:t>space heating</a:t>
            </a:r>
          </a:p>
          <a:p>
            <a:r>
              <a:rPr lang="en-US" sz="1000" b="1" dirty="0">
                <a:solidFill>
                  <a:schemeClr val="accent1"/>
                </a:solidFill>
                <a:latin typeface="Arial" panose="020B0604020202020204" pitchFamily="34" charset="0"/>
                <a:cs typeface="Arial" panose="020B0604020202020204" pitchFamily="34" charset="0"/>
              </a:rPr>
              <a:t>cooling</a:t>
            </a:r>
          </a:p>
          <a:p>
            <a:r>
              <a:rPr lang="en-US" sz="1000" b="1" dirty="0">
                <a:solidFill>
                  <a:schemeClr val="accent1">
                    <a:lumMod val="50000"/>
                  </a:schemeClr>
                </a:solidFill>
                <a:latin typeface="Arial" panose="020B0604020202020204" pitchFamily="34" charset="0"/>
                <a:cs typeface="Arial" panose="020B0604020202020204" pitchFamily="34" charset="0"/>
              </a:rPr>
              <a:t>ventilation</a:t>
            </a:r>
            <a:endParaRPr lang="en-US" sz="1000" b="1" baseline="0" dirty="0">
              <a:solidFill>
                <a:schemeClr val="accent1">
                  <a:lumMod val="60000"/>
                  <a:lumOff val="40000"/>
                </a:schemeClr>
              </a:solidFill>
              <a:latin typeface="Arial" panose="020B0604020202020204" pitchFamily="34" charset="0"/>
              <a:cs typeface="Arial" panose="020B0604020202020204" pitchFamily="34" charset="0"/>
            </a:endParaRPr>
          </a:p>
          <a:p>
            <a:r>
              <a:rPr lang="en-US" sz="1000" b="1" baseline="0" dirty="0">
                <a:solidFill>
                  <a:schemeClr val="accent4"/>
                </a:solidFill>
                <a:latin typeface="Arial" panose="020B0604020202020204" pitchFamily="34" charset="0"/>
                <a:cs typeface="Arial" panose="020B0604020202020204" pitchFamily="34" charset="0"/>
              </a:rPr>
              <a:t>lighting</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1386" y="5160768"/>
            <a:ext cx="301752" cy="230113"/>
          </a:xfrm>
          <a:prstGeom prst="rect">
            <a:avLst/>
          </a:prstGeom>
        </p:spPr>
      </p:pic>
      <p:sp>
        <p:nvSpPr>
          <p:cNvPr id="26" name="Rectangle 25"/>
          <p:cNvSpPr/>
          <p:nvPr/>
        </p:nvSpPr>
        <p:spPr>
          <a:xfrm>
            <a:off x="401550" y="5838670"/>
            <a:ext cx="5838083" cy="507831"/>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a:p>
            <a:r>
              <a:rPr lang="en-US" sz="900" dirty="0">
                <a:latin typeface="Arial" panose="020B0604020202020204" pitchFamily="34" charset="0"/>
                <a:cs typeface="Arial" panose="020B0604020202020204" pitchFamily="34" charset="0"/>
              </a:rPr>
              <a:t>Note: Btu = British thermal units</a:t>
            </a:r>
          </a:p>
          <a:p>
            <a:endParaRPr lang="en-US"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651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7493889" y="1905188"/>
            <a:ext cx="1984248" cy="22973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16249" y="1909433"/>
            <a:ext cx="1984248" cy="22973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Space heating was the most energy-intensive end use, especially in colder climates</a:t>
            </a:r>
          </a:p>
        </p:txBody>
      </p:sp>
      <p:sp>
        <p:nvSpPr>
          <p:cNvPr id="3" name="Footer Placeholder 2"/>
          <p:cNvSpPr>
            <a:spLocks noGrp="1"/>
          </p:cNvSpPr>
          <p:nvPr>
            <p:ph type="ftr" sz="quarter" idx="11"/>
          </p:nvPr>
        </p:nvSpPr>
        <p:spPr/>
        <p:txBody>
          <a:bodyPr/>
          <a:lstStyle/>
          <a:p>
            <a:r>
              <a:rPr lang="en-US" dirty="0">
                <a:solidFill>
                  <a:schemeClr val="accent1"/>
                </a:solidFill>
              </a:rPr>
              <a:t>#CBECS2018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32</a:t>
            </a:fld>
            <a:endParaRPr lang="en-US" dirty="0"/>
          </a:p>
        </p:txBody>
      </p:sp>
      <p:sp>
        <p:nvSpPr>
          <p:cNvPr id="17" name="Rectangle 16"/>
          <p:cNvSpPr/>
          <p:nvPr/>
        </p:nvSpPr>
        <p:spPr>
          <a:xfrm>
            <a:off x="401551" y="4255169"/>
            <a:ext cx="7551824" cy="3693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Note: Climate affects energy consumption for the end uses selected. </a:t>
            </a:r>
          </a:p>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sp>
        <p:nvSpPr>
          <p:cNvPr id="18" name="TextBox 17"/>
          <p:cNvSpPr txBox="1"/>
          <p:nvPr/>
        </p:nvSpPr>
        <p:spPr>
          <a:xfrm>
            <a:off x="401550" y="1409019"/>
            <a:ext cx="7910345"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Major fuels energy intensity by climate zone and selected end uses, 2018</a:t>
            </a:r>
          </a:p>
          <a:p>
            <a:r>
              <a:rPr lang="en-US" sz="1200" dirty="0">
                <a:latin typeface="Arial" panose="020B0604020202020204" pitchFamily="34" charset="0"/>
                <a:cs typeface="Arial" panose="020B0604020202020204" pitchFamily="34" charset="0"/>
              </a:rPr>
              <a:t>thousand British thermal units per square foot</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4441" y="4073452"/>
            <a:ext cx="301752" cy="230113"/>
          </a:xfrm>
          <a:prstGeom prst="rect">
            <a:avLst/>
          </a:prstGeom>
        </p:spPr>
      </p:pic>
      <p:sp>
        <p:nvSpPr>
          <p:cNvPr id="20" name="Rectangle 19"/>
          <p:cNvSpPr/>
          <p:nvPr/>
        </p:nvSpPr>
        <p:spPr>
          <a:xfrm>
            <a:off x="294132" y="4743373"/>
            <a:ext cx="11208698" cy="1323439"/>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Buildings in cold and very cold climates were more than five times more energy intensive for space heating (36.1 MBtu/sf) than buildings in hot or very hot climates (6.3 MBtu/sf).</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Cooling energy intensity was higher in warmer climates. Buildings in hot or very hot climates consumed more than six times more energy for cooling (14.2 MBtu/sf) than buildings in cold or very cold climates (2.3 MBtu/sf).</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Ventilation and water heating energy intensities were similar across climate zones. </a:t>
            </a:r>
          </a:p>
        </p:txBody>
      </p:sp>
      <p:graphicFrame>
        <p:nvGraphicFramePr>
          <p:cNvPr id="7" name="Chart 6"/>
          <p:cNvGraphicFramePr>
            <a:graphicFrameLocks/>
          </p:cNvGraphicFramePr>
          <p:nvPr>
            <p:extLst>
              <p:ext uri="{D42A27DB-BD31-4B8C-83A1-F6EECF244321}">
                <p14:modId xmlns:p14="http://schemas.microsoft.com/office/powerpoint/2010/main" val="1055961088"/>
              </p:ext>
            </p:extLst>
          </p:nvPr>
        </p:nvGraphicFramePr>
        <p:xfrm>
          <a:off x="1422273" y="1891145"/>
          <a:ext cx="2011680"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256633965"/>
              </p:ext>
            </p:extLst>
          </p:nvPr>
        </p:nvGraphicFramePr>
        <p:xfrm>
          <a:off x="3516249" y="1891145"/>
          <a:ext cx="2011680" cy="2377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527422461"/>
              </p:ext>
            </p:extLst>
          </p:nvPr>
        </p:nvGraphicFramePr>
        <p:xfrm>
          <a:off x="5500497" y="1891145"/>
          <a:ext cx="2011680" cy="2377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3319657471"/>
              </p:ext>
            </p:extLst>
          </p:nvPr>
        </p:nvGraphicFramePr>
        <p:xfrm>
          <a:off x="7484745" y="1891145"/>
          <a:ext cx="2011680" cy="2377440"/>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11"/>
          <p:cNvSpPr/>
          <p:nvPr/>
        </p:nvSpPr>
        <p:spPr>
          <a:xfrm>
            <a:off x="227737" y="2496973"/>
            <a:ext cx="1371600" cy="246221"/>
          </a:xfrm>
          <a:prstGeom prst="rect">
            <a:avLst/>
          </a:prstGeom>
        </p:spPr>
        <p:txBody>
          <a:bodyPr>
            <a:spAutoFit/>
          </a:bodyPr>
          <a:lstStyle/>
          <a:p>
            <a:pPr algn="r"/>
            <a:r>
              <a:rPr lang="en-US" sz="1000" dirty="0">
                <a:latin typeface="Arial" panose="020B0604020202020204" pitchFamily="34" charset="0"/>
                <a:cs typeface="Arial" panose="020B0604020202020204" pitchFamily="34" charset="0"/>
              </a:rPr>
              <a:t>Cold or very cold</a:t>
            </a:r>
          </a:p>
        </p:txBody>
      </p:sp>
      <p:sp>
        <p:nvSpPr>
          <p:cNvPr id="13" name="Rectangle 12"/>
          <p:cNvSpPr/>
          <p:nvPr/>
        </p:nvSpPr>
        <p:spPr>
          <a:xfrm>
            <a:off x="867817" y="2836150"/>
            <a:ext cx="731520" cy="246221"/>
          </a:xfrm>
          <a:prstGeom prst="rect">
            <a:avLst/>
          </a:prstGeom>
        </p:spPr>
        <p:txBody>
          <a:bodyPr>
            <a:spAutoFit/>
          </a:bodyPr>
          <a:lstStyle/>
          <a:p>
            <a:pPr algn="r"/>
            <a:r>
              <a:rPr lang="en-US" sz="1000" dirty="0">
                <a:latin typeface="Arial" panose="020B0604020202020204" pitchFamily="34" charset="0"/>
                <a:cs typeface="Arial" panose="020B0604020202020204" pitchFamily="34" charset="0"/>
              </a:rPr>
              <a:t>Cool</a:t>
            </a:r>
          </a:p>
        </p:txBody>
      </p:sp>
      <p:sp>
        <p:nvSpPr>
          <p:cNvPr id="14" name="Rectangle 13"/>
          <p:cNvSpPr/>
          <p:nvPr/>
        </p:nvSpPr>
        <p:spPr>
          <a:xfrm>
            <a:off x="227737" y="3177746"/>
            <a:ext cx="1371600" cy="246221"/>
          </a:xfrm>
          <a:prstGeom prst="rect">
            <a:avLst/>
          </a:prstGeom>
        </p:spPr>
        <p:txBody>
          <a:bodyPr>
            <a:spAutoFit/>
          </a:bodyPr>
          <a:lstStyle/>
          <a:p>
            <a:pPr algn="r"/>
            <a:r>
              <a:rPr lang="en-US" sz="1000" dirty="0">
                <a:latin typeface="Arial" panose="020B0604020202020204" pitchFamily="34" charset="0"/>
                <a:cs typeface="Arial" panose="020B0604020202020204" pitchFamily="34" charset="0"/>
              </a:rPr>
              <a:t>Mixed mild</a:t>
            </a:r>
          </a:p>
        </p:txBody>
      </p:sp>
      <p:sp>
        <p:nvSpPr>
          <p:cNvPr id="15" name="Rectangle 14"/>
          <p:cNvSpPr/>
          <p:nvPr/>
        </p:nvSpPr>
        <p:spPr>
          <a:xfrm>
            <a:off x="593497" y="3501054"/>
            <a:ext cx="1005840" cy="246221"/>
          </a:xfrm>
          <a:prstGeom prst="rect">
            <a:avLst/>
          </a:prstGeom>
        </p:spPr>
        <p:txBody>
          <a:bodyPr>
            <a:spAutoFit/>
          </a:bodyPr>
          <a:lstStyle/>
          <a:p>
            <a:pPr algn="r"/>
            <a:r>
              <a:rPr lang="en-US" sz="1000" dirty="0">
                <a:latin typeface="Arial" panose="020B0604020202020204" pitchFamily="34" charset="0"/>
                <a:cs typeface="Arial" panose="020B0604020202020204" pitchFamily="34" charset="0"/>
              </a:rPr>
              <a:t>Warm</a:t>
            </a:r>
          </a:p>
        </p:txBody>
      </p:sp>
      <p:sp>
        <p:nvSpPr>
          <p:cNvPr id="16" name="Rectangle 15"/>
          <p:cNvSpPr/>
          <p:nvPr/>
        </p:nvSpPr>
        <p:spPr>
          <a:xfrm>
            <a:off x="577904" y="3842650"/>
            <a:ext cx="1021433" cy="246221"/>
          </a:xfrm>
          <a:prstGeom prst="rect">
            <a:avLst/>
          </a:prstGeom>
        </p:spPr>
        <p:txBody>
          <a:bodyPr wrap="none">
            <a:spAutoFit/>
          </a:bodyPr>
          <a:lstStyle/>
          <a:p>
            <a:pPr algn="r"/>
            <a:r>
              <a:rPr lang="en-US" sz="1000" dirty="0">
                <a:latin typeface="Arial" panose="020B0604020202020204" pitchFamily="34" charset="0"/>
                <a:cs typeface="Arial" panose="020B0604020202020204" pitchFamily="34" charset="0"/>
              </a:rPr>
              <a:t>Hot or very hot</a:t>
            </a:r>
          </a:p>
        </p:txBody>
      </p:sp>
      <p:sp>
        <p:nvSpPr>
          <p:cNvPr id="21" name="TextBox 20"/>
          <p:cNvSpPr txBox="1"/>
          <p:nvPr/>
        </p:nvSpPr>
        <p:spPr>
          <a:xfrm>
            <a:off x="3560165" y="2172615"/>
            <a:ext cx="135247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0         10       20</a:t>
            </a:r>
          </a:p>
        </p:txBody>
      </p:sp>
      <p:sp>
        <p:nvSpPr>
          <p:cNvPr id="22" name="TextBox 21"/>
          <p:cNvSpPr txBox="1"/>
          <p:nvPr/>
        </p:nvSpPr>
        <p:spPr>
          <a:xfrm>
            <a:off x="5544413" y="2172614"/>
            <a:ext cx="96611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0         10</a:t>
            </a:r>
          </a:p>
        </p:txBody>
      </p:sp>
      <p:sp>
        <p:nvSpPr>
          <p:cNvPr id="23" name="TextBox 22"/>
          <p:cNvSpPr txBox="1"/>
          <p:nvPr/>
        </p:nvSpPr>
        <p:spPr>
          <a:xfrm>
            <a:off x="7528661" y="2172614"/>
            <a:ext cx="89296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0         10</a:t>
            </a:r>
          </a:p>
        </p:txBody>
      </p:sp>
    </p:spTree>
    <p:extLst>
      <p:ext uri="{BB962C8B-B14F-4D97-AF65-F5344CB8AC3E}">
        <p14:creationId xmlns:p14="http://schemas.microsoft.com/office/powerpoint/2010/main" val="388258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482301270"/>
              </p:ext>
            </p:extLst>
          </p:nvPr>
        </p:nvGraphicFramePr>
        <p:xfrm>
          <a:off x="401551" y="1979475"/>
          <a:ext cx="5760720"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Space heating was the most prevalent end use for all fuels except electricity</a:t>
            </a:r>
          </a:p>
        </p:txBody>
      </p:sp>
      <p:sp>
        <p:nvSpPr>
          <p:cNvPr id="3" name="Footer Placeholder 2"/>
          <p:cNvSpPr>
            <a:spLocks noGrp="1"/>
          </p:cNvSpPr>
          <p:nvPr>
            <p:ph type="ftr" sz="quarter" idx="11"/>
          </p:nvPr>
        </p:nvSpPr>
        <p:spPr/>
        <p:txBody>
          <a:bodyPr/>
          <a:lstStyle/>
          <a:p>
            <a:r>
              <a:rPr lang="en-US" dirty="0">
                <a:solidFill>
                  <a:schemeClr val="accent1"/>
                </a:solidFill>
              </a:rPr>
              <a:t>#CBECS2018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33</a:t>
            </a:fld>
            <a:endParaRPr lang="en-US" dirty="0"/>
          </a:p>
        </p:txBody>
      </p:sp>
      <p:sp>
        <p:nvSpPr>
          <p:cNvPr id="5" name="TextBox 4"/>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Energy consumption by major fuel and end use, 2018</a:t>
            </a:r>
          </a:p>
          <a:p>
            <a:r>
              <a:rPr lang="en-US" sz="1200" dirty="0">
                <a:latin typeface="Arial" panose="020B0604020202020204" pitchFamily="34" charset="0"/>
                <a:cs typeface="Arial" panose="020B0604020202020204" pitchFamily="34" charset="0"/>
              </a:rPr>
              <a:t>trillion British thermal units</a:t>
            </a:r>
          </a:p>
        </p:txBody>
      </p:sp>
      <p:sp>
        <p:nvSpPr>
          <p:cNvPr id="6" name="Rectangle 5"/>
          <p:cNvSpPr/>
          <p:nvPr/>
        </p:nvSpPr>
        <p:spPr>
          <a:xfrm>
            <a:off x="6694812" y="1870684"/>
            <a:ext cx="4697659" cy="2400657"/>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Although electricity was the most-used energy source (4,081 </a:t>
            </a:r>
            <a:r>
              <a:rPr lang="en-US" sz="1400" dirty="0" err="1">
                <a:latin typeface="Arial" panose="020B0604020202020204" pitchFamily="34" charset="0"/>
                <a:cs typeface="Arial" panose="020B0604020202020204" pitchFamily="34" charset="0"/>
              </a:rPr>
              <a:t>TBtu</a:t>
            </a:r>
            <a:r>
              <a:rPr lang="en-US" sz="1400" dirty="0">
                <a:latin typeface="Arial" panose="020B0604020202020204" pitchFamily="34" charset="0"/>
                <a:cs typeface="Arial" panose="020B0604020202020204" pitchFamily="34" charset="0"/>
              </a:rPr>
              <a:t>), only 239 </a:t>
            </a:r>
            <a:r>
              <a:rPr lang="en-US" sz="1400" dirty="0" err="1">
                <a:latin typeface="Arial" panose="020B0604020202020204" pitchFamily="34" charset="0"/>
                <a:cs typeface="Arial" panose="020B0604020202020204" pitchFamily="34" charset="0"/>
              </a:rPr>
              <a:t>TBtu</a:t>
            </a:r>
            <a:r>
              <a:rPr lang="en-US" sz="1400" dirty="0">
                <a:latin typeface="Arial" panose="020B0604020202020204" pitchFamily="34" charset="0"/>
                <a:cs typeface="Arial" panose="020B0604020202020204" pitchFamily="34" charset="0"/>
              </a:rPr>
              <a:t> (6%) of electricity was used for space heating.</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Electricity was consumed most for cooling, ventilation, lighting, and other end uses, each accounting for over 14% of electricity consumption.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Natural gas, district heat, and fuel oil had fewer end uses, and space heating made up at least two-thirds of end-use consumption for each fuel except electricity.</a:t>
            </a:r>
          </a:p>
        </p:txBody>
      </p:sp>
      <p:sp>
        <p:nvSpPr>
          <p:cNvPr id="10" name="Rectangle 9"/>
          <p:cNvSpPr/>
          <p:nvPr/>
        </p:nvSpPr>
        <p:spPr>
          <a:xfrm>
            <a:off x="401551" y="4960122"/>
            <a:ext cx="5852160" cy="646331"/>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a:p>
            <a:r>
              <a:rPr lang="en-US" sz="900" dirty="0">
                <a:latin typeface="Arial" panose="020B0604020202020204" pitchFamily="34" charset="0"/>
                <a:cs typeface="Arial" panose="020B0604020202020204" pitchFamily="34" charset="0"/>
              </a:rPr>
              <a:t>Note: The </a:t>
            </a:r>
            <a:r>
              <a:rPr lang="en-US" sz="900" i="1" dirty="0">
                <a:latin typeface="Arial" panose="020B0604020202020204" pitchFamily="34" charset="0"/>
                <a:cs typeface="Arial" panose="020B0604020202020204" pitchFamily="34" charset="0"/>
              </a:rPr>
              <a:t>other</a:t>
            </a:r>
            <a:r>
              <a:rPr lang="en-US" sz="900" dirty="0">
                <a:latin typeface="Arial" panose="020B0604020202020204" pitchFamily="34" charset="0"/>
                <a:cs typeface="Arial" panose="020B0604020202020204" pitchFamily="34" charset="0"/>
              </a:rPr>
              <a:t> end use category is shown differently here for natural gas, district heat, and fuel oil than for electricity. For natural gas and district heat, the other category includes cooling and all other end uses. For fuel oil, it includes cooling, cooking, and all other end uses.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496" y="4730009"/>
            <a:ext cx="301752" cy="230113"/>
          </a:xfrm>
          <a:prstGeom prst="rect">
            <a:avLst/>
          </a:prstGeom>
        </p:spPr>
      </p:pic>
      <p:sp>
        <p:nvSpPr>
          <p:cNvPr id="13" name="TextBox 2"/>
          <p:cNvSpPr txBox="1"/>
          <p:nvPr/>
        </p:nvSpPr>
        <p:spPr>
          <a:xfrm>
            <a:off x="4643527" y="3071012"/>
            <a:ext cx="1198498" cy="173831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accent5"/>
                </a:solidFill>
                <a:latin typeface="Arial" panose="020B0604020202020204" pitchFamily="34" charset="0"/>
                <a:cs typeface="Arial" panose="020B0604020202020204" pitchFamily="34" charset="0"/>
              </a:rPr>
              <a:t>space heating</a:t>
            </a:r>
          </a:p>
          <a:p>
            <a:r>
              <a:rPr lang="en-US" sz="1000" b="1" dirty="0">
                <a:solidFill>
                  <a:schemeClr val="accent1"/>
                </a:solidFill>
                <a:latin typeface="Arial" panose="020B0604020202020204" pitchFamily="34" charset="0"/>
                <a:cs typeface="Arial" panose="020B0604020202020204" pitchFamily="34" charset="0"/>
              </a:rPr>
              <a:t>cooling</a:t>
            </a:r>
          </a:p>
          <a:p>
            <a:r>
              <a:rPr lang="en-US" sz="1000" b="1" dirty="0">
                <a:solidFill>
                  <a:schemeClr val="accent1">
                    <a:lumMod val="50000"/>
                  </a:schemeClr>
                </a:solidFill>
                <a:latin typeface="Arial" panose="020B0604020202020204" pitchFamily="34" charset="0"/>
                <a:cs typeface="Arial" panose="020B0604020202020204" pitchFamily="34" charset="0"/>
              </a:rPr>
              <a:t>ventilation</a:t>
            </a:r>
          </a:p>
          <a:p>
            <a:r>
              <a:rPr lang="en-US" sz="1000" b="1" dirty="0">
                <a:solidFill>
                  <a:schemeClr val="accent1">
                    <a:lumMod val="60000"/>
                    <a:lumOff val="40000"/>
                  </a:schemeClr>
                </a:solidFill>
                <a:latin typeface="Arial" panose="020B0604020202020204" pitchFamily="34" charset="0"/>
                <a:cs typeface="Arial" panose="020B0604020202020204" pitchFamily="34" charset="0"/>
              </a:rPr>
              <a:t>water</a:t>
            </a:r>
            <a:r>
              <a:rPr lang="en-US" sz="1000" b="1" baseline="0" dirty="0">
                <a:solidFill>
                  <a:schemeClr val="accent1">
                    <a:lumMod val="60000"/>
                    <a:lumOff val="40000"/>
                  </a:schemeClr>
                </a:solidFill>
                <a:latin typeface="Arial" panose="020B0604020202020204" pitchFamily="34" charset="0"/>
                <a:cs typeface="Arial" panose="020B0604020202020204" pitchFamily="34" charset="0"/>
              </a:rPr>
              <a:t> heating</a:t>
            </a:r>
          </a:p>
          <a:p>
            <a:r>
              <a:rPr lang="en-US" sz="1000" b="1" baseline="0" dirty="0">
                <a:solidFill>
                  <a:schemeClr val="accent4"/>
                </a:solidFill>
                <a:latin typeface="Arial" panose="020B0604020202020204" pitchFamily="34" charset="0"/>
                <a:cs typeface="Arial" panose="020B0604020202020204" pitchFamily="34" charset="0"/>
              </a:rPr>
              <a:t>lighting</a:t>
            </a:r>
          </a:p>
          <a:p>
            <a:r>
              <a:rPr lang="en-US" sz="1000" b="1" baseline="0" dirty="0">
                <a:solidFill>
                  <a:schemeClr val="accent5">
                    <a:lumMod val="60000"/>
                    <a:lumOff val="40000"/>
                  </a:schemeClr>
                </a:solidFill>
                <a:latin typeface="Arial" panose="020B0604020202020204" pitchFamily="34" charset="0"/>
                <a:cs typeface="Arial" panose="020B0604020202020204" pitchFamily="34" charset="0"/>
              </a:rPr>
              <a:t>cooking</a:t>
            </a:r>
          </a:p>
          <a:p>
            <a:r>
              <a:rPr lang="en-US" sz="1000" b="1" baseline="0" dirty="0">
                <a:solidFill>
                  <a:schemeClr val="accent3"/>
                </a:solidFill>
                <a:latin typeface="Arial" panose="020B0604020202020204" pitchFamily="34" charset="0"/>
                <a:cs typeface="Arial" panose="020B0604020202020204" pitchFamily="34" charset="0"/>
              </a:rPr>
              <a:t>refrigeration</a:t>
            </a:r>
          </a:p>
          <a:p>
            <a:r>
              <a:rPr lang="en-US" sz="1000" b="1" baseline="0" dirty="0">
                <a:solidFill>
                  <a:schemeClr val="accent3">
                    <a:lumMod val="50000"/>
                  </a:schemeClr>
                </a:solidFill>
                <a:latin typeface="Arial" panose="020B0604020202020204" pitchFamily="34" charset="0"/>
                <a:cs typeface="Arial" panose="020B0604020202020204" pitchFamily="34" charset="0"/>
              </a:rPr>
              <a:t>office equipment</a:t>
            </a:r>
          </a:p>
          <a:p>
            <a:r>
              <a:rPr lang="en-US" sz="1000" b="1" baseline="0" dirty="0">
                <a:solidFill>
                  <a:schemeClr val="accent2"/>
                </a:solidFill>
                <a:latin typeface="Arial" panose="020B0604020202020204" pitchFamily="34" charset="0"/>
                <a:cs typeface="Arial" panose="020B0604020202020204" pitchFamily="34" charset="0"/>
              </a:rPr>
              <a:t>computing</a:t>
            </a:r>
          </a:p>
          <a:p>
            <a:r>
              <a:rPr lang="en-US" sz="1000" b="1" baseline="0" dirty="0">
                <a:solidFill>
                  <a:schemeClr val="bg1">
                    <a:lumMod val="65000"/>
                  </a:schemeClr>
                </a:solidFill>
                <a:latin typeface="Arial" panose="020B0604020202020204" pitchFamily="34" charset="0"/>
                <a:cs typeface="Arial" panose="020B0604020202020204" pitchFamily="34" charset="0"/>
              </a:rPr>
              <a:t>other</a:t>
            </a:r>
          </a:p>
        </p:txBody>
      </p:sp>
    </p:spTree>
    <p:extLst>
      <p:ext uri="{BB962C8B-B14F-4D97-AF65-F5344CB8AC3E}">
        <p14:creationId xmlns:p14="http://schemas.microsoft.com/office/powerpoint/2010/main" val="1274815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00" y="415396"/>
            <a:ext cx="11759627" cy="758952"/>
          </a:xfrm>
        </p:spPr>
        <p:txBody>
          <a:bodyPr>
            <a:normAutofit fontScale="90000"/>
          </a:bodyPr>
          <a:lstStyle/>
          <a:p>
            <a:r>
              <a:rPr lang="en-US" dirty="0"/>
              <a:t>Cooling was mostly powered by electricity, while natural gas was used most for heat-related end uses</a:t>
            </a:r>
          </a:p>
        </p:txBody>
      </p:sp>
      <p:sp>
        <p:nvSpPr>
          <p:cNvPr id="3" name="Footer Placeholder 2"/>
          <p:cNvSpPr>
            <a:spLocks noGrp="1"/>
          </p:cNvSpPr>
          <p:nvPr>
            <p:ph type="ftr" sz="quarter" idx="11"/>
          </p:nvPr>
        </p:nvSpPr>
        <p:spPr/>
        <p:txBody>
          <a:bodyPr/>
          <a:lstStyle/>
          <a:p>
            <a:r>
              <a:rPr lang="en-US" dirty="0">
                <a:solidFill>
                  <a:schemeClr val="accent1"/>
                </a:solidFill>
              </a:rPr>
              <a:t>#CBECS2018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34</a:t>
            </a:fld>
            <a:endParaRPr lang="en-US" dirty="0"/>
          </a:p>
        </p:txBody>
      </p:sp>
      <p:sp>
        <p:nvSpPr>
          <p:cNvPr id="5" name="TextBox 4"/>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Energy consumption by major fuel and selected end uses, 2018</a:t>
            </a:r>
          </a:p>
          <a:p>
            <a:r>
              <a:rPr lang="en-US" sz="1200" dirty="0">
                <a:latin typeface="Arial" panose="020B0604020202020204" pitchFamily="34" charset="0"/>
                <a:cs typeface="Arial" panose="020B0604020202020204" pitchFamily="34" charset="0"/>
              </a:rPr>
              <a:t>share of total</a:t>
            </a:r>
          </a:p>
        </p:txBody>
      </p:sp>
      <p:graphicFrame>
        <p:nvGraphicFramePr>
          <p:cNvPr id="6" name="Chart 5"/>
          <p:cNvGraphicFramePr>
            <a:graphicFrameLocks/>
          </p:cNvGraphicFramePr>
          <p:nvPr>
            <p:extLst>
              <p:ext uri="{D42A27DB-BD31-4B8C-83A1-F6EECF244321}">
                <p14:modId xmlns:p14="http://schemas.microsoft.com/office/powerpoint/2010/main" val="1699564239"/>
              </p:ext>
            </p:extLst>
          </p:nvPr>
        </p:nvGraphicFramePr>
        <p:xfrm>
          <a:off x="3506808" y="1877486"/>
          <a:ext cx="22860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760111377"/>
              </p:ext>
            </p:extLst>
          </p:nvPr>
        </p:nvGraphicFramePr>
        <p:xfrm>
          <a:off x="6037730" y="1877486"/>
          <a:ext cx="22860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429802428"/>
              </p:ext>
            </p:extLst>
          </p:nvPr>
        </p:nvGraphicFramePr>
        <p:xfrm>
          <a:off x="8568652" y="1877486"/>
          <a:ext cx="22860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401551" y="4493459"/>
            <a:ext cx="5852160" cy="3693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a:p>
            <a:r>
              <a:rPr lang="en-US" sz="900" dirty="0">
                <a:latin typeface="Arial" panose="020B0604020202020204" pitchFamily="34" charset="0"/>
                <a:cs typeface="Arial" panose="020B0604020202020204" pitchFamily="34" charset="0"/>
              </a:rPr>
              <a:t>Note: Btu = British thermal units</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96116" y="4484241"/>
            <a:ext cx="301752" cy="230113"/>
          </a:xfrm>
          <a:prstGeom prst="rect">
            <a:avLst/>
          </a:prstGeom>
        </p:spPr>
      </p:pic>
      <p:sp>
        <p:nvSpPr>
          <p:cNvPr id="12" name="TextBox 11"/>
          <p:cNvSpPr txBox="1"/>
          <p:nvPr/>
        </p:nvSpPr>
        <p:spPr>
          <a:xfrm>
            <a:off x="4055448" y="4110206"/>
            <a:ext cx="1188720"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space heating</a:t>
            </a:r>
          </a:p>
        </p:txBody>
      </p:sp>
      <p:sp>
        <p:nvSpPr>
          <p:cNvPr id="13" name="TextBox 12"/>
          <p:cNvSpPr txBox="1"/>
          <p:nvPr/>
        </p:nvSpPr>
        <p:spPr>
          <a:xfrm>
            <a:off x="1524526" y="4106517"/>
            <a:ext cx="1188720"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cooling</a:t>
            </a:r>
          </a:p>
        </p:txBody>
      </p:sp>
      <p:sp>
        <p:nvSpPr>
          <p:cNvPr id="14" name="TextBox 13"/>
          <p:cNvSpPr txBox="1"/>
          <p:nvPr/>
        </p:nvSpPr>
        <p:spPr>
          <a:xfrm>
            <a:off x="6586370" y="4110206"/>
            <a:ext cx="1188720"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water heating</a:t>
            </a:r>
          </a:p>
        </p:txBody>
      </p:sp>
      <p:sp>
        <p:nvSpPr>
          <p:cNvPr id="15" name="TextBox 14"/>
          <p:cNvSpPr txBox="1"/>
          <p:nvPr/>
        </p:nvSpPr>
        <p:spPr>
          <a:xfrm>
            <a:off x="9117292" y="4106517"/>
            <a:ext cx="1188720"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cooking</a:t>
            </a:r>
          </a:p>
        </p:txBody>
      </p:sp>
      <p:sp>
        <p:nvSpPr>
          <p:cNvPr id="16" name="TextBox 10"/>
          <p:cNvSpPr txBox="1"/>
          <p:nvPr/>
        </p:nvSpPr>
        <p:spPr>
          <a:xfrm>
            <a:off x="10854652" y="2656874"/>
            <a:ext cx="1095375" cy="7353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000" b="1" dirty="0">
                <a:solidFill>
                  <a:schemeClr val="tx2"/>
                </a:solidFill>
                <a:latin typeface="Arial" panose="020B0604020202020204" pitchFamily="34" charset="0"/>
                <a:cs typeface="Arial" panose="020B0604020202020204" pitchFamily="34" charset="0"/>
              </a:rPr>
              <a:t>electricity</a:t>
            </a:r>
          </a:p>
          <a:p>
            <a:pPr algn="l"/>
            <a:r>
              <a:rPr lang="en-US" sz="1000" b="1" dirty="0">
                <a:solidFill>
                  <a:schemeClr val="accent1"/>
                </a:solidFill>
                <a:latin typeface="Arial" panose="020B0604020202020204" pitchFamily="34" charset="0"/>
                <a:cs typeface="Arial" panose="020B0604020202020204" pitchFamily="34" charset="0"/>
              </a:rPr>
              <a:t>natural gas</a:t>
            </a:r>
          </a:p>
          <a:p>
            <a:pPr algn="l"/>
            <a:r>
              <a:rPr lang="en-US" sz="1000" b="1" dirty="0">
                <a:solidFill>
                  <a:schemeClr val="accent2">
                    <a:lumMod val="60000"/>
                    <a:lumOff val="40000"/>
                  </a:schemeClr>
                </a:solidFill>
                <a:latin typeface="Arial" panose="020B0604020202020204" pitchFamily="34" charset="0"/>
                <a:cs typeface="Arial" panose="020B0604020202020204" pitchFamily="34" charset="0"/>
              </a:rPr>
              <a:t>fuel oil</a:t>
            </a:r>
          </a:p>
          <a:p>
            <a:pPr algn="l"/>
            <a:r>
              <a:rPr lang="en-US" sz="1000" b="1" dirty="0">
                <a:solidFill>
                  <a:schemeClr val="accent5">
                    <a:lumMod val="60000"/>
                    <a:lumOff val="40000"/>
                  </a:schemeClr>
                </a:solidFill>
                <a:latin typeface="Arial" panose="020B0604020202020204" pitchFamily="34" charset="0"/>
                <a:cs typeface="Arial" panose="020B0604020202020204" pitchFamily="34" charset="0"/>
              </a:rPr>
              <a:t>district heat</a:t>
            </a:r>
          </a:p>
        </p:txBody>
      </p:sp>
      <p:sp>
        <p:nvSpPr>
          <p:cNvPr id="18" name="TextBox 17"/>
          <p:cNvSpPr txBox="1"/>
          <p:nvPr/>
        </p:nvSpPr>
        <p:spPr>
          <a:xfrm>
            <a:off x="3750819" y="2790085"/>
            <a:ext cx="1797978"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2,167 </a:t>
            </a:r>
          </a:p>
          <a:p>
            <a:pPr algn="ctr"/>
            <a:r>
              <a:rPr lang="en-US" sz="1200" dirty="0">
                <a:latin typeface="Arial" panose="020B0604020202020204" pitchFamily="34" charset="0"/>
                <a:cs typeface="Arial" panose="020B0604020202020204" pitchFamily="34" charset="0"/>
              </a:rPr>
              <a:t>trillion Btu</a:t>
            </a:r>
          </a:p>
        </p:txBody>
      </p:sp>
      <p:sp>
        <p:nvSpPr>
          <p:cNvPr id="19" name="TextBox 18"/>
          <p:cNvSpPr txBox="1"/>
          <p:nvPr/>
        </p:nvSpPr>
        <p:spPr>
          <a:xfrm>
            <a:off x="1219897" y="2747999"/>
            <a:ext cx="1797978"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589 </a:t>
            </a:r>
          </a:p>
          <a:p>
            <a:pPr algn="ctr"/>
            <a:r>
              <a:rPr lang="en-US" sz="1200" dirty="0">
                <a:latin typeface="Arial" panose="020B0604020202020204" pitchFamily="34" charset="0"/>
                <a:cs typeface="Arial" panose="020B0604020202020204" pitchFamily="34" charset="0"/>
              </a:rPr>
              <a:t>trillion Btu</a:t>
            </a:r>
          </a:p>
        </p:txBody>
      </p:sp>
      <p:sp>
        <p:nvSpPr>
          <p:cNvPr id="20" name="TextBox 19"/>
          <p:cNvSpPr txBox="1"/>
          <p:nvPr/>
        </p:nvSpPr>
        <p:spPr>
          <a:xfrm>
            <a:off x="6281741" y="2749031"/>
            <a:ext cx="1797978"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343 </a:t>
            </a:r>
          </a:p>
          <a:p>
            <a:pPr algn="ctr"/>
            <a:r>
              <a:rPr lang="en-US" sz="1200" dirty="0">
                <a:latin typeface="Arial" panose="020B0604020202020204" pitchFamily="34" charset="0"/>
                <a:cs typeface="Arial" panose="020B0604020202020204" pitchFamily="34" charset="0"/>
              </a:rPr>
              <a:t>trillion Btu</a:t>
            </a:r>
          </a:p>
        </p:txBody>
      </p:sp>
      <p:sp>
        <p:nvSpPr>
          <p:cNvPr id="21" name="TextBox 20"/>
          <p:cNvSpPr txBox="1"/>
          <p:nvPr/>
        </p:nvSpPr>
        <p:spPr>
          <a:xfrm>
            <a:off x="8812663" y="2749031"/>
            <a:ext cx="1797978"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485 </a:t>
            </a:r>
          </a:p>
          <a:p>
            <a:pPr algn="ctr"/>
            <a:r>
              <a:rPr lang="en-US" sz="1200" dirty="0">
                <a:latin typeface="Arial" panose="020B0604020202020204" pitchFamily="34" charset="0"/>
                <a:cs typeface="Arial" panose="020B0604020202020204" pitchFamily="34" charset="0"/>
              </a:rPr>
              <a:t>trillion Btu</a:t>
            </a:r>
          </a:p>
        </p:txBody>
      </p:sp>
      <p:sp>
        <p:nvSpPr>
          <p:cNvPr id="22" name="Rectangle 21"/>
          <p:cNvSpPr/>
          <p:nvPr/>
        </p:nvSpPr>
        <p:spPr>
          <a:xfrm>
            <a:off x="294132" y="4968388"/>
            <a:ext cx="11208698" cy="600164"/>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Electricity accounted for most of the energy used for cooling (98%).</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Natural gas accounted for at least two-thirds of space heating (73%), water heating (67%), and cooking (81%) end-use consumption.</a:t>
            </a:r>
          </a:p>
        </p:txBody>
      </p:sp>
      <p:sp>
        <p:nvSpPr>
          <p:cNvPr id="23" name="Rectangle 22"/>
          <p:cNvSpPr/>
          <p:nvPr/>
        </p:nvSpPr>
        <p:spPr>
          <a:xfrm>
            <a:off x="235500" y="5808701"/>
            <a:ext cx="11662367"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Note: 2018 CBECS did not collect energy consumption data for propane or district chilled water. Propane was reported for space heating in 7% of buildings, accounting for 4% of floorspace. District chilled water was reported for cooling in 1% of buildings, accounting for 4% of floorspace.</a:t>
            </a:r>
          </a:p>
        </p:txBody>
      </p:sp>
      <p:graphicFrame>
        <p:nvGraphicFramePr>
          <p:cNvPr id="24" name="Chart 23"/>
          <p:cNvGraphicFramePr>
            <a:graphicFrameLocks/>
          </p:cNvGraphicFramePr>
          <p:nvPr>
            <p:extLst>
              <p:ext uri="{D42A27DB-BD31-4B8C-83A1-F6EECF244321}">
                <p14:modId xmlns:p14="http://schemas.microsoft.com/office/powerpoint/2010/main" val="4214771452"/>
              </p:ext>
            </p:extLst>
          </p:nvPr>
        </p:nvGraphicFramePr>
        <p:xfrm>
          <a:off x="975886" y="1877486"/>
          <a:ext cx="22860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p:cNvSpPr txBox="1"/>
          <p:nvPr/>
        </p:nvSpPr>
        <p:spPr>
          <a:xfrm>
            <a:off x="436390" y="1842944"/>
            <a:ext cx="1088136" cy="400110"/>
          </a:xfrm>
          <a:prstGeom prst="rect">
            <a:avLst/>
          </a:prstGeom>
          <a:noFill/>
        </p:spPr>
        <p:txBody>
          <a:bodyPr wrap="square" rtlCol="0">
            <a:spAutoFit/>
          </a:bodyPr>
          <a:lstStyle/>
          <a:p>
            <a:r>
              <a:rPr lang="en-US" sz="1000" b="1" dirty="0">
                <a:solidFill>
                  <a:schemeClr val="tx2"/>
                </a:solidFill>
                <a:latin typeface="Arial" panose="020B0604020202020204" pitchFamily="34" charset="0"/>
                <a:cs typeface="Arial" panose="020B0604020202020204" pitchFamily="34" charset="0"/>
              </a:rPr>
              <a:t>electricity</a:t>
            </a:r>
          </a:p>
          <a:p>
            <a:r>
              <a:rPr lang="en-US" sz="1000" b="1" dirty="0">
                <a:solidFill>
                  <a:srgbClr val="8CCA5E"/>
                </a:solidFill>
                <a:latin typeface="Arial" panose="020B0604020202020204" pitchFamily="34" charset="0"/>
                <a:cs typeface="Arial" panose="020B0604020202020204" pitchFamily="34" charset="0"/>
              </a:rPr>
              <a:t>all other fuels</a:t>
            </a:r>
          </a:p>
        </p:txBody>
      </p:sp>
    </p:spTree>
    <p:extLst>
      <p:ext uri="{BB962C8B-B14F-4D97-AF65-F5344CB8AC3E}">
        <p14:creationId xmlns:p14="http://schemas.microsoft.com/office/powerpoint/2010/main" val="2221782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Space heating energy intensities were highest for district heat and natural gas</a:t>
            </a:r>
          </a:p>
        </p:txBody>
      </p:sp>
      <p:sp>
        <p:nvSpPr>
          <p:cNvPr id="3" name="Footer Placeholder 2"/>
          <p:cNvSpPr>
            <a:spLocks noGrp="1"/>
          </p:cNvSpPr>
          <p:nvPr>
            <p:ph type="ftr" sz="quarter" idx="11"/>
          </p:nvPr>
        </p:nvSpPr>
        <p:spPr/>
        <p:txBody>
          <a:bodyPr/>
          <a:lstStyle/>
          <a:p>
            <a:r>
              <a:rPr lang="en-US" dirty="0">
                <a:solidFill>
                  <a:schemeClr val="accent1"/>
                </a:solidFill>
              </a:rPr>
              <a:t>#CBECS2018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35</a:t>
            </a:fld>
            <a:endParaRPr lang="en-US" dirty="0"/>
          </a:p>
        </p:txBody>
      </p:sp>
      <p:sp>
        <p:nvSpPr>
          <p:cNvPr id="10" name="TextBox 9"/>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Energy intensity by fuel and selected end uses, 2018</a:t>
            </a:r>
          </a:p>
          <a:p>
            <a:r>
              <a:rPr lang="en-US" sz="1200" dirty="0">
                <a:latin typeface="Arial" panose="020B0604020202020204" pitchFamily="34" charset="0"/>
                <a:cs typeface="Arial" panose="020B0604020202020204" pitchFamily="34" charset="0"/>
              </a:rPr>
              <a:t>thousand British thermal units per square foot</a:t>
            </a:r>
          </a:p>
        </p:txBody>
      </p:sp>
      <p:sp>
        <p:nvSpPr>
          <p:cNvPr id="11" name="Rectangle 10"/>
          <p:cNvSpPr/>
          <p:nvPr/>
        </p:nvSpPr>
        <p:spPr>
          <a:xfrm>
            <a:off x="6951108" y="1870684"/>
            <a:ext cx="4697659" cy="2831544"/>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Buildings that used district heat for space heating consumed 41.2 MBtu/sf and were approximately 50% more energy intensive than buildings that heated with natural gas (27.2 MBtu/sf).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Space heating intensity was the lowest for electricity (5.2 MBtu/sf for electricity as it enters a building and 15.1 MBtu/sf when also including the energy consumed to produce and deliver electricity).</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Energy intensities for cooking were the highest for natural gas (14.2 MBtu/sf ). Cooking intensities for electricity were second highest (2.9 MBtu/sf for site electricity and 8.4 MBtu/sf for primary electricity).</a:t>
            </a:r>
          </a:p>
        </p:txBody>
      </p:sp>
      <p:sp>
        <p:nvSpPr>
          <p:cNvPr id="13" name="TextBox 10"/>
          <p:cNvSpPr txBox="1"/>
          <p:nvPr/>
        </p:nvSpPr>
        <p:spPr>
          <a:xfrm>
            <a:off x="5276629" y="3639809"/>
            <a:ext cx="1404667" cy="8584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tx2"/>
                </a:solidFill>
                <a:latin typeface="Arial" panose="020B0604020202020204" pitchFamily="34" charset="0"/>
                <a:cs typeface="Arial" panose="020B0604020202020204" pitchFamily="34" charset="0"/>
              </a:rPr>
              <a:t>site electricity</a:t>
            </a:r>
          </a:p>
          <a:p>
            <a:pPr algn="l"/>
            <a:r>
              <a:rPr lang="en-US" sz="1000" b="1" dirty="0">
                <a:solidFill>
                  <a:schemeClr val="tx1">
                    <a:lumMod val="50000"/>
                    <a:lumOff val="50000"/>
                  </a:schemeClr>
                </a:solidFill>
                <a:latin typeface="Arial" panose="020B0604020202020204" pitchFamily="34" charset="0"/>
                <a:cs typeface="Arial" panose="020B0604020202020204" pitchFamily="34" charset="0"/>
              </a:rPr>
              <a:t>primary electricity</a:t>
            </a:r>
          </a:p>
          <a:p>
            <a:pPr algn="l"/>
            <a:r>
              <a:rPr lang="en-US" sz="1000" b="1" dirty="0">
                <a:solidFill>
                  <a:schemeClr val="accent1"/>
                </a:solidFill>
                <a:latin typeface="Arial" panose="020B0604020202020204" pitchFamily="34" charset="0"/>
                <a:cs typeface="Arial" panose="020B0604020202020204" pitchFamily="34" charset="0"/>
              </a:rPr>
              <a:t>natural gas</a:t>
            </a:r>
          </a:p>
          <a:p>
            <a:pPr algn="l"/>
            <a:r>
              <a:rPr lang="en-US" sz="1000" b="1" dirty="0">
                <a:solidFill>
                  <a:schemeClr val="accent2">
                    <a:lumMod val="60000"/>
                    <a:lumOff val="40000"/>
                  </a:schemeClr>
                </a:solidFill>
                <a:latin typeface="Arial" panose="020B0604020202020204" pitchFamily="34" charset="0"/>
                <a:cs typeface="Arial" panose="020B0604020202020204" pitchFamily="34" charset="0"/>
              </a:rPr>
              <a:t>fuel oil</a:t>
            </a:r>
          </a:p>
          <a:p>
            <a:pPr algn="l"/>
            <a:r>
              <a:rPr lang="en-US" sz="1000" b="1" dirty="0">
                <a:solidFill>
                  <a:schemeClr val="accent5">
                    <a:lumMod val="60000"/>
                    <a:lumOff val="40000"/>
                  </a:schemeClr>
                </a:solidFill>
                <a:latin typeface="Arial" panose="020B0604020202020204" pitchFamily="34" charset="0"/>
                <a:cs typeface="Arial" panose="020B0604020202020204" pitchFamily="34" charset="0"/>
              </a:rPr>
              <a:t>district heat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9544" y="4544279"/>
            <a:ext cx="301752" cy="230113"/>
          </a:xfrm>
          <a:prstGeom prst="rect">
            <a:avLst/>
          </a:prstGeom>
        </p:spPr>
      </p:pic>
      <p:sp>
        <p:nvSpPr>
          <p:cNvPr id="16" name="TextBox 6"/>
          <p:cNvSpPr txBox="1"/>
          <p:nvPr/>
        </p:nvSpPr>
        <p:spPr>
          <a:xfrm>
            <a:off x="318417" y="2607032"/>
            <a:ext cx="1010980" cy="2952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b="0" dirty="0">
                <a:latin typeface="Arial" panose="020B0604020202020204" pitchFamily="34" charset="0"/>
                <a:cs typeface="Arial" panose="020B0604020202020204" pitchFamily="34" charset="0"/>
              </a:rPr>
              <a:t>space heating</a:t>
            </a:r>
          </a:p>
        </p:txBody>
      </p:sp>
      <p:sp>
        <p:nvSpPr>
          <p:cNvPr id="17" name="TextBox 7"/>
          <p:cNvSpPr txBox="1"/>
          <p:nvPr/>
        </p:nvSpPr>
        <p:spPr>
          <a:xfrm>
            <a:off x="294132" y="3149353"/>
            <a:ext cx="1035265" cy="2952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b="0" dirty="0">
                <a:latin typeface="Arial" panose="020B0604020202020204" pitchFamily="34" charset="0"/>
                <a:cs typeface="Arial" panose="020B0604020202020204" pitchFamily="34" charset="0"/>
              </a:rPr>
              <a:t>water heating</a:t>
            </a:r>
          </a:p>
        </p:txBody>
      </p:sp>
      <p:sp>
        <p:nvSpPr>
          <p:cNvPr id="18" name="TextBox 8"/>
          <p:cNvSpPr txBox="1"/>
          <p:nvPr/>
        </p:nvSpPr>
        <p:spPr>
          <a:xfrm>
            <a:off x="491323" y="3694819"/>
            <a:ext cx="838074" cy="3143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b="0" dirty="0">
                <a:latin typeface="Arial" panose="020B0604020202020204" pitchFamily="34" charset="0"/>
                <a:cs typeface="Arial" panose="020B0604020202020204" pitchFamily="34" charset="0"/>
              </a:rPr>
              <a:t>cooking</a:t>
            </a:r>
          </a:p>
        </p:txBody>
      </p:sp>
      <p:sp>
        <p:nvSpPr>
          <p:cNvPr id="20" name="Rectangle 19"/>
          <p:cNvSpPr/>
          <p:nvPr/>
        </p:nvSpPr>
        <p:spPr>
          <a:xfrm>
            <a:off x="401550" y="4830035"/>
            <a:ext cx="5724929" cy="923330"/>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a:p>
            <a:r>
              <a:rPr lang="en-US" sz="900" dirty="0">
                <a:latin typeface="Arial" panose="020B0604020202020204" pitchFamily="34" charset="0"/>
                <a:cs typeface="Arial" panose="020B0604020202020204" pitchFamily="34" charset="0"/>
              </a:rPr>
              <a:t>Note: Intensity calculation is conditional on the presence of the energy source and end use. Energy intensity is calculated as the consumption of the fuel for the end use divided by the floorspace in buildings that use the fuel for the particular end use. Site electricity is the amount of electricity that enters a building. Primary electricity is site electricity plus the energy used to produce and deliver that electricity. </a:t>
            </a:r>
          </a:p>
          <a:p>
            <a:endParaRPr lang="en-US" sz="900" dirty="0">
              <a:latin typeface="Arial" panose="020B0604020202020204" pitchFamily="34" charset="0"/>
              <a:cs typeface="Arial" panose="020B0604020202020204" pitchFamily="34" charset="0"/>
            </a:endParaRPr>
          </a:p>
        </p:txBody>
      </p:sp>
      <p:graphicFrame>
        <p:nvGraphicFramePr>
          <p:cNvPr id="21" name="Chart 20"/>
          <p:cNvGraphicFramePr>
            <a:graphicFrameLocks/>
          </p:cNvGraphicFramePr>
          <p:nvPr>
            <p:extLst>
              <p:ext uri="{D42A27DB-BD31-4B8C-83A1-F6EECF244321}">
                <p14:modId xmlns:p14="http://schemas.microsoft.com/office/powerpoint/2010/main" val="3780510968"/>
              </p:ext>
            </p:extLst>
          </p:nvPr>
        </p:nvGraphicFramePr>
        <p:xfrm>
          <a:off x="1133071" y="2050429"/>
          <a:ext cx="4389120" cy="2651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2697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44" y="352461"/>
            <a:ext cx="10589227" cy="1490472"/>
          </a:xfrm>
        </p:spPr>
        <p:txBody>
          <a:bodyPr/>
          <a:lstStyle/>
          <a:p>
            <a:r>
              <a:rPr lang="en-US" b="1" dirty="0"/>
              <a:t>References and Additional Information</a:t>
            </a:r>
          </a:p>
        </p:txBody>
      </p:sp>
    </p:spTree>
    <p:extLst>
      <p:ext uri="{BB962C8B-B14F-4D97-AF65-F5344CB8AC3E}">
        <p14:creationId xmlns:p14="http://schemas.microsoft.com/office/powerpoint/2010/main" val="4166795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CBECS information</a:t>
            </a:r>
          </a:p>
        </p:txBody>
      </p:sp>
      <p:sp>
        <p:nvSpPr>
          <p:cNvPr id="3" name="Content Placeholder 2"/>
          <p:cNvSpPr>
            <a:spLocks noGrp="1"/>
          </p:cNvSpPr>
          <p:nvPr>
            <p:ph idx="1"/>
          </p:nvPr>
        </p:nvSpPr>
        <p:spPr/>
        <p:txBody>
          <a:bodyPr>
            <a:normAutofit/>
          </a:bodyPr>
          <a:lstStyle/>
          <a:p>
            <a:r>
              <a:rPr lang="en-US" sz="1800" dirty="0">
                <a:hlinkClick r:id="rId3"/>
              </a:rPr>
              <a:t>2018 building characteristics tables</a:t>
            </a:r>
            <a:endParaRPr lang="en-US" sz="1800" dirty="0"/>
          </a:p>
          <a:p>
            <a:pPr marL="233363" lvl="1" indent="0">
              <a:spcBef>
                <a:spcPts val="1000"/>
              </a:spcBef>
              <a:buNone/>
            </a:pPr>
            <a:r>
              <a:rPr lang="en-US" dirty="0"/>
              <a:t>https://www.eia.gov/consumption/commercial/data/2018/index.php?view=characteristics</a:t>
            </a:r>
          </a:p>
          <a:p>
            <a:r>
              <a:rPr lang="en-US" sz="1800" dirty="0">
                <a:hlinkClick r:id="rId4"/>
              </a:rPr>
              <a:t>2018 building characteristics flipbook</a:t>
            </a:r>
            <a:endParaRPr lang="en-US" sz="1800" dirty="0"/>
          </a:p>
          <a:p>
            <a:pPr marL="230188" indent="0">
              <a:buNone/>
            </a:pPr>
            <a:r>
              <a:rPr lang="en-US" dirty="0"/>
              <a:t>https://www.eia.gov/consumption/commercial/data/2018/pdf/CBECS_2018_Building_Characteristics_Flipbook.pdf</a:t>
            </a:r>
          </a:p>
          <a:p>
            <a:r>
              <a:rPr lang="en-US" sz="1800" dirty="0">
                <a:hlinkClick r:id="rId5"/>
              </a:rPr>
              <a:t>Guide to the tables</a:t>
            </a:r>
            <a:endParaRPr lang="en-US" sz="1800" dirty="0"/>
          </a:p>
          <a:p>
            <a:pPr marL="233363" indent="0">
              <a:buNone/>
            </a:pPr>
            <a:r>
              <a:rPr lang="en-US" dirty="0"/>
              <a:t>https://www.eia.gov/consumption/commercial/data/2018/guide.php</a:t>
            </a:r>
          </a:p>
          <a:p>
            <a:r>
              <a:rPr lang="en-US" sz="1800" dirty="0">
                <a:hlinkClick r:id="rId6"/>
              </a:rPr>
              <a:t>CBECS terminology</a:t>
            </a:r>
            <a:endParaRPr lang="en-US" sz="1800" dirty="0"/>
          </a:p>
          <a:p>
            <a:pPr marL="233363" indent="0">
              <a:buNone/>
            </a:pPr>
            <a:r>
              <a:rPr lang="en-US" dirty="0"/>
              <a:t>https://www.eia.gov/consumption/commercial/terminology.php</a:t>
            </a:r>
          </a:p>
          <a:p>
            <a:r>
              <a:rPr lang="en-US" sz="1800" dirty="0">
                <a:hlinkClick r:id="rId7"/>
              </a:rPr>
              <a:t>CBECS building type definitions</a:t>
            </a:r>
            <a:endParaRPr lang="en-US" sz="1800" dirty="0"/>
          </a:p>
          <a:p>
            <a:pPr marL="233363" indent="0">
              <a:buNone/>
            </a:pPr>
            <a:r>
              <a:rPr lang="en-US" dirty="0"/>
              <a:t>https://www.eia.gov/consumption/commercial/building-type-definitions.php</a:t>
            </a:r>
          </a:p>
          <a:p>
            <a:r>
              <a:rPr lang="en-US" sz="1800" dirty="0">
                <a:hlinkClick r:id="rId8"/>
              </a:rPr>
              <a:t>Frequently asked questions (FAQs)</a:t>
            </a:r>
            <a:endParaRPr lang="en-US" sz="1800" dirty="0"/>
          </a:p>
          <a:p>
            <a:pPr marL="233363" indent="0">
              <a:buNone/>
            </a:pPr>
            <a:r>
              <a:rPr lang="en-US" dirty="0"/>
              <a:t>https://www.eia.gov/consumption/commercial/faq.php</a:t>
            </a:r>
          </a:p>
          <a:p>
            <a:endParaRPr lang="en-US" sz="1600" dirty="0"/>
          </a:p>
        </p:txBody>
      </p:sp>
      <p:sp>
        <p:nvSpPr>
          <p:cNvPr id="4" name="Footer Placeholder 3"/>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5" name="Slide Number Placeholder 4"/>
          <p:cNvSpPr>
            <a:spLocks noGrp="1"/>
          </p:cNvSpPr>
          <p:nvPr>
            <p:ph type="sldNum" sz="quarter" idx="12"/>
          </p:nvPr>
        </p:nvSpPr>
        <p:spPr/>
        <p:txBody>
          <a:bodyPr/>
          <a:lstStyle/>
          <a:p>
            <a:fld id="{39B6C762-8557-4DA1-B8AC-C021AA8525D8}" type="slidenum">
              <a:rPr lang="en-US" smtClean="0"/>
              <a:pPr/>
              <a:t>37</a:t>
            </a:fld>
            <a:endParaRPr lang="en-US" dirty="0"/>
          </a:p>
        </p:txBody>
      </p:sp>
    </p:spTree>
    <p:extLst>
      <p:ext uri="{BB962C8B-B14F-4D97-AF65-F5344CB8AC3E}">
        <p14:creationId xmlns:p14="http://schemas.microsoft.com/office/powerpoint/2010/main" val="556613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a:xfrm>
            <a:off x="294132" y="1509209"/>
            <a:ext cx="11603736" cy="3740883"/>
          </a:xfrm>
        </p:spPr>
        <p:txBody>
          <a:bodyPr/>
          <a:lstStyle/>
          <a:p>
            <a:pPr marL="0" indent="0">
              <a:buNone/>
            </a:pPr>
            <a:r>
              <a:rPr lang="en-US" sz="1800" dirty="0"/>
              <a:t>U.S. Energy Information Administration homepage | </a:t>
            </a:r>
            <a:r>
              <a:rPr lang="en-US" sz="1800" dirty="0">
                <a:hlinkClick r:id="rId2"/>
              </a:rPr>
              <a:t>www.eia.gov</a:t>
            </a:r>
            <a:endParaRPr lang="en-US" sz="1800" dirty="0"/>
          </a:p>
          <a:p>
            <a:pPr marL="0" indent="0">
              <a:buNone/>
            </a:pPr>
            <a:endParaRPr lang="en-US" sz="1800" dirty="0"/>
          </a:p>
          <a:p>
            <a:pPr marL="0" indent="0">
              <a:buNone/>
            </a:pPr>
            <a:r>
              <a:rPr lang="en-US" sz="1800" dirty="0"/>
              <a:t>Commercial Buildings Energy Consumption Survey | </a:t>
            </a:r>
            <a:r>
              <a:rPr lang="en-US" sz="1800" dirty="0">
                <a:hlinkClick r:id="rId3"/>
              </a:rPr>
              <a:t>www.eia.gov/cbecs</a:t>
            </a:r>
            <a:endParaRPr lang="en-US" sz="1800" dirty="0"/>
          </a:p>
          <a:p>
            <a:pPr marL="0" indent="0">
              <a:buNone/>
            </a:pPr>
            <a:endParaRPr lang="en-US" sz="1800" dirty="0"/>
          </a:p>
          <a:p>
            <a:pPr marL="0" indent="0">
              <a:buNone/>
            </a:pPr>
            <a:r>
              <a:rPr lang="en-US" sz="1800" dirty="0"/>
              <a:t>Today in Energy | </a:t>
            </a:r>
            <a:r>
              <a:rPr lang="en-US" sz="1800" dirty="0">
                <a:hlinkClick r:id="rId4"/>
              </a:rPr>
              <a:t>www.eia.gov/todayinenergy</a:t>
            </a:r>
            <a:endParaRPr lang="en-US" sz="1800" dirty="0"/>
          </a:p>
          <a:p>
            <a:pPr marL="0" indent="0">
              <a:buNone/>
            </a:pPr>
            <a:endParaRPr lang="en-US" dirty="0"/>
          </a:p>
        </p:txBody>
      </p:sp>
      <p:sp>
        <p:nvSpPr>
          <p:cNvPr id="4" name="Footer Placeholder 3"/>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5" name="Slide Number Placeholder 4"/>
          <p:cNvSpPr>
            <a:spLocks noGrp="1"/>
          </p:cNvSpPr>
          <p:nvPr>
            <p:ph type="sldNum" sz="quarter" idx="12"/>
          </p:nvPr>
        </p:nvSpPr>
        <p:spPr/>
        <p:txBody>
          <a:bodyPr/>
          <a:lstStyle/>
          <a:p>
            <a:fld id="{39B6C762-8557-4DA1-B8AC-C021AA8525D8}" type="slidenum">
              <a:rPr lang="en-US" smtClean="0"/>
              <a:pPr/>
              <a:t>38</a:t>
            </a:fld>
            <a:endParaRPr lang="en-US" dirty="0"/>
          </a:p>
        </p:txBody>
      </p:sp>
    </p:spTree>
    <p:extLst>
      <p:ext uri="{BB962C8B-B14F-4D97-AF65-F5344CB8AC3E}">
        <p14:creationId xmlns:p14="http://schemas.microsoft.com/office/powerpoint/2010/main" val="29949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32" y="791432"/>
            <a:ext cx="11603736" cy="548853"/>
          </a:xfrm>
        </p:spPr>
        <p:txBody>
          <a:bodyPr>
            <a:normAutofit/>
          </a:bodyPr>
          <a:lstStyle/>
          <a:p>
            <a:r>
              <a:rPr lang="en-US" dirty="0"/>
              <a:t>Key takeaways from 2018 CBECS consumption and expenditures results</a:t>
            </a:r>
          </a:p>
        </p:txBody>
      </p:sp>
      <p:sp>
        <p:nvSpPr>
          <p:cNvPr id="4" name="Footer Placeholder 3"/>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5" name="Slide Number Placeholder 4"/>
          <p:cNvSpPr>
            <a:spLocks noGrp="1"/>
          </p:cNvSpPr>
          <p:nvPr>
            <p:ph type="sldNum" sz="quarter" idx="12"/>
          </p:nvPr>
        </p:nvSpPr>
        <p:spPr/>
        <p:txBody>
          <a:bodyPr/>
          <a:lstStyle/>
          <a:p>
            <a:fld id="{39B6C762-8557-4DA1-B8AC-C021AA8525D8}" type="slidenum">
              <a:rPr lang="en-US" smtClean="0"/>
              <a:pPr/>
              <a:t>4</a:t>
            </a:fld>
            <a:endParaRPr lang="en-US" dirty="0"/>
          </a:p>
        </p:txBody>
      </p:sp>
      <p:sp>
        <p:nvSpPr>
          <p:cNvPr id="6" name="Rectangle 5"/>
          <p:cNvSpPr/>
          <p:nvPr/>
        </p:nvSpPr>
        <p:spPr>
          <a:xfrm>
            <a:off x="294132" y="5677046"/>
            <a:ext cx="11759627" cy="553998"/>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Notes: These data are for reference year 2018 and do not reflect the impact of the COVID-19 pandemic. All data referenced in this document are available in the </a:t>
            </a:r>
            <a:r>
              <a:rPr lang="en-US" sz="1000" u="sng" dirty="0">
                <a:latin typeface="Arial" panose="020B0604020202020204" pitchFamily="34" charset="0"/>
                <a:cs typeface="Arial" panose="020B0604020202020204" pitchFamily="34" charset="0"/>
                <a:hlinkClick r:id="rId3"/>
              </a:rPr>
              <a:t>CBECS consumption and expenditures tables</a:t>
            </a:r>
            <a:r>
              <a:rPr lang="en-US" sz="1000" dirty="0">
                <a:latin typeface="Arial" panose="020B0604020202020204" pitchFamily="34" charset="0"/>
                <a:cs typeface="Arial" panose="020B0604020202020204" pitchFamily="34" charset="0"/>
              </a:rPr>
              <a:t>. Unless otherwise noted, all differences are statistically significant at the 10% significance level or lower. A lower significance level indicates a lower likelihood of incorrectly concluding a difference exists between two values when no difference actually exists.</a:t>
            </a:r>
          </a:p>
        </p:txBody>
      </p:sp>
      <p:sp>
        <p:nvSpPr>
          <p:cNvPr id="7" name="Rectangle 6"/>
          <p:cNvSpPr/>
          <p:nvPr/>
        </p:nvSpPr>
        <p:spPr>
          <a:xfrm>
            <a:off x="428156" y="1431173"/>
            <a:ext cx="11469712" cy="3939540"/>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Despite no significant changes in energy consumption, commercial buildings overall consumed 12% less energy per square foot of floorspace in 2018 than in 2012.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Buildings used primarily for inpatient health care, outpatient health care, offices, and education had statistically significant decreases in energy intensity.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Electricity and natural gas continued to be the main energy sources for commercial buildings. Electricity accounted for 60% of energy consumed and natural gas for 34%.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Electricity accounted for the most energy consumed in every census region, and its share of energy consumption was highest in the South.</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Large buildings (over 100,000 square feet) were 2% of buildings but consumed over one-third of total energy in commercial buildings.</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Food service, food sales, and inpatient health care buildings were the most energy intensive; vacant, warehouse and storage, and religious worship buildings were the least energy intensive.</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Energy expenditures per British thermal unit of energy consumed were lowest for natural gas.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Space heating made up at least two-thirds of end-use consumption for natural gas, district heat, and fuel oil. Electricity was consumed most for cooling, ventilation, lighting, and other end uses.</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Space heating was the most energy-intensive end use, especially in colder climates. Office equipment and computing were the least intensive end uses.</a:t>
            </a:r>
          </a:p>
        </p:txBody>
      </p:sp>
    </p:spTree>
    <p:extLst>
      <p:ext uri="{BB962C8B-B14F-4D97-AF65-F5344CB8AC3E}">
        <p14:creationId xmlns:p14="http://schemas.microsoft.com/office/powerpoint/2010/main" val="392796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45" y="352461"/>
            <a:ext cx="11319065" cy="1490472"/>
          </a:xfrm>
        </p:spPr>
        <p:txBody>
          <a:bodyPr>
            <a:normAutofit/>
          </a:bodyPr>
          <a:lstStyle/>
          <a:p>
            <a:r>
              <a:rPr lang="en-US" dirty="0"/>
              <a:t>Trends: Commercial Building Energy Consumption Over CBECS Survey Years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540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1304912957"/>
              </p:ext>
            </p:extLst>
          </p:nvPr>
        </p:nvGraphicFramePr>
        <p:xfrm>
          <a:off x="471075" y="1838393"/>
          <a:ext cx="6217920" cy="384048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6</a:t>
            </a:fld>
            <a:endParaRPr lang="en-US" dirty="0"/>
          </a:p>
        </p:txBody>
      </p:sp>
      <p:sp>
        <p:nvSpPr>
          <p:cNvPr id="5" name="Rectangle 4"/>
          <p:cNvSpPr/>
          <p:nvPr/>
        </p:nvSpPr>
        <p:spPr>
          <a:xfrm>
            <a:off x="6926782" y="1794003"/>
            <a:ext cx="4130859" cy="3046988"/>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U.S. commercial buildings used 6,787 trillion British thermal units (</a:t>
            </a:r>
            <a:r>
              <a:rPr lang="en-US" sz="1400" dirty="0" err="1">
                <a:latin typeface="Arial" panose="020B0604020202020204" pitchFamily="34" charset="0"/>
                <a:cs typeface="Arial" panose="020B0604020202020204" pitchFamily="34" charset="0"/>
              </a:rPr>
              <a:t>TBtu</a:t>
            </a:r>
            <a:r>
              <a:rPr lang="en-US" sz="1400" dirty="0">
                <a:latin typeface="Arial" panose="020B0604020202020204" pitchFamily="34" charset="0"/>
                <a:cs typeface="Arial" panose="020B0604020202020204" pitchFamily="34" charset="0"/>
              </a:rPr>
              <a:t>) of all major fuels: 4,081 </a:t>
            </a:r>
            <a:r>
              <a:rPr lang="en-US" sz="1400" dirty="0" err="1">
                <a:latin typeface="Arial" panose="020B0604020202020204" pitchFamily="34" charset="0"/>
                <a:cs typeface="Arial" panose="020B0604020202020204" pitchFamily="34" charset="0"/>
              </a:rPr>
              <a:t>TBtu</a:t>
            </a:r>
            <a:r>
              <a:rPr lang="en-US" sz="1400" dirty="0">
                <a:latin typeface="Arial" panose="020B0604020202020204" pitchFamily="34" charset="0"/>
                <a:cs typeface="Arial" panose="020B0604020202020204" pitchFamily="34" charset="0"/>
              </a:rPr>
              <a:t> of electricity, 2,300 </a:t>
            </a:r>
            <a:r>
              <a:rPr lang="en-US" sz="1400" dirty="0" err="1">
                <a:latin typeface="Arial" panose="020B0604020202020204" pitchFamily="34" charset="0"/>
                <a:cs typeface="Arial" panose="020B0604020202020204" pitchFamily="34" charset="0"/>
              </a:rPr>
              <a:t>TBtu</a:t>
            </a:r>
            <a:r>
              <a:rPr lang="en-US" sz="1400" dirty="0">
                <a:latin typeface="Arial" panose="020B0604020202020204" pitchFamily="34" charset="0"/>
                <a:cs typeface="Arial" panose="020B0604020202020204" pitchFamily="34" charset="0"/>
              </a:rPr>
              <a:t> of natural gas, 305 </a:t>
            </a:r>
            <a:r>
              <a:rPr lang="en-US" sz="1400" dirty="0" err="1">
                <a:latin typeface="Arial" panose="020B0604020202020204" pitchFamily="34" charset="0"/>
                <a:cs typeface="Arial" panose="020B0604020202020204" pitchFamily="34" charset="0"/>
              </a:rPr>
              <a:t>TBtu</a:t>
            </a:r>
            <a:r>
              <a:rPr lang="en-US" sz="1400" dirty="0">
                <a:latin typeface="Arial" panose="020B0604020202020204" pitchFamily="34" charset="0"/>
                <a:cs typeface="Arial" panose="020B0604020202020204" pitchFamily="34" charset="0"/>
              </a:rPr>
              <a:t> of district heat, and 101 </a:t>
            </a:r>
            <a:r>
              <a:rPr lang="en-US" sz="1400" dirty="0" err="1">
                <a:latin typeface="Arial" panose="020B0604020202020204" pitchFamily="34" charset="0"/>
                <a:cs typeface="Arial" panose="020B0604020202020204" pitchFamily="34" charset="0"/>
              </a:rPr>
              <a:t>TBtu</a:t>
            </a:r>
            <a:r>
              <a:rPr lang="en-US" sz="1400" dirty="0">
                <a:latin typeface="Arial" panose="020B0604020202020204" pitchFamily="34" charset="0"/>
                <a:cs typeface="Arial" panose="020B0604020202020204" pitchFamily="34" charset="0"/>
              </a:rPr>
              <a:t> of fuel oil.</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None of the changes in energy consumption between 2012 and 2018 were statistically significant.</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Since the first CBECS in 1979, consumption of all major fuels increased by 17%, electricity increased by 82%, and fuel oil decreased by 87%. Neither natural gas nor district heat showed statistically significant changes.</a:t>
            </a:r>
          </a:p>
        </p:txBody>
      </p:sp>
      <p:sp>
        <p:nvSpPr>
          <p:cNvPr id="6" name="TextBox 5"/>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Energy consumption by major fuel, 1979–2018</a:t>
            </a:r>
          </a:p>
          <a:p>
            <a:r>
              <a:rPr lang="en-US" sz="1200" dirty="0">
                <a:latin typeface="Arial" panose="020B0604020202020204" pitchFamily="34" charset="0"/>
                <a:cs typeface="Arial" panose="020B0604020202020204" pitchFamily="34" charset="0"/>
              </a:rPr>
              <a:t>trillion British thermal units</a:t>
            </a:r>
          </a:p>
        </p:txBody>
      </p:sp>
      <p:sp>
        <p:nvSpPr>
          <p:cNvPr id="8" name="TextBox 7"/>
          <p:cNvSpPr txBox="1"/>
          <p:nvPr/>
        </p:nvSpPr>
        <p:spPr>
          <a:xfrm>
            <a:off x="4729655" y="2196653"/>
            <a:ext cx="1721553" cy="246221"/>
          </a:xfrm>
          <a:prstGeom prst="rect">
            <a:avLst/>
          </a:prstGeom>
          <a:noFill/>
        </p:spPr>
        <p:txBody>
          <a:bodyPr wrap="square" rtlCol="0">
            <a:spAutoFit/>
          </a:bodyPr>
          <a:lstStyle/>
          <a:p>
            <a:pPr algn="r"/>
            <a:r>
              <a:rPr lang="en-US" sz="1000" b="1" dirty="0">
                <a:solidFill>
                  <a:schemeClr val="accent6"/>
                </a:solidFill>
                <a:latin typeface="Arial" panose="020B0604020202020204" pitchFamily="34" charset="0"/>
                <a:cs typeface="Arial" panose="020B0604020202020204" pitchFamily="34" charset="0"/>
              </a:rPr>
              <a:t>all major fuels</a:t>
            </a:r>
          </a:p>
        </p:txBody>
      </p:sp>
      <p:sp>
        <p:nvSpPr>
          <p:cNvPr id="9" name="TextBox 8"/>
          <p:cNvSpPr txBox="1"/>
          <p:nvPr/>
        </p:nvSpPr>
        <p:spPr>
          <a:xfrm>
            <a:off x="5628248" y="3342760"/>
            <a:ext cx="822960" cy="246221"/>
          </a:xfrm>
          <a:prstGeom prst="rect">
            <a:avLst/>
          </a:prstGeom>
          <a:noFill/>
        </p:spPr>
        <p:txBody>
          <a:bodyPr wrap="square" rtlCol="0">
            <a:spAutoFit/>
          </a:bodyPr>
          <a:lstStyle/>
          <a:p>
            <a:pPr algn="r"/>
            <a:r>
              <a:rPr lang="en-US" sz="1000" b="1" dirty="0">
                <a:solidFill>
                  <a:schemeClr val="tx2"/>
                </a:solidFill>
                <a:latin typeface="Arial" panose="020B0604020202020204" pitchFamily="34" charset="0"/>
                <a:cs typeface="Arial" panose="020B0604020202020204" pitchFamily="34" charset="0"/>
              </a:rPr>
              <a:t>electricity</a:t>
            </a:r>
          </a:p>
        </p:txBody>
      </p:sp>
      <p:sp>
        <p:nvSpPr>
          <p:cNvPr id="10" name="TextBox 9"/>
          <p:cNvSpPr txBox="1"/>
          <p:nvPr/>
        </p:nvSpPr>
        <p:spPr>
          <a:xfrm>
            <a:off x="5536808" y="3994563"/>
            <a:ext cx="914400" cy="246221"/>
          </a:xfrm>
          <a:prstGeom prst="rect">
            <a:avLst/>
          </a:prstGeom>
          <a:noFill/>
        </p:spPr>
        <p:txBody>
          <a:bodyPr wrap="square" rtlCol="0">
            <a:spAutoFit/>
          </a:bodyPr>
          <a:lstStyle/>
          <a:p>
            <a:pPr algn="r"/>
            <a:r>
              <a:rPr lang="en-US" sz="1000" b="1" dirty="0">
                <a:solidFill>
                  <a:schemeClr val="accent1"/>
                </a:solidFill>
                <a:latin typeface="Arial" panose="020B0604020202020204" pitchFamily="34" charset="0"/>
                <a:cs typeface="Arial" panose="020B0604020202020204" pitchFamily="34" charset="0"/>
              </a:rPr>
              <a:t>natural gas</a:t>
            </a:r>
          </a:p>
        </p:txBody>
      </p:sp>
      <p:sp>
        <p:nvSpPr>
          <p:cNvPr id="11" name="TextBox 10"/>
          <p:cNvSpPr txBox="1"/>
          <p:nvPr/>
        </p:nvSpPr>
        <p:spPr>
          <a:xfrm>
            <a:off x="5536808" y="4524491"/>
            <a:ext cx="914400" cy="246221"/>
          </a:xfrm>
          <a:prstGeom prst="rect">
            <a:avLst/>
          </a:prstGeom>
          <a:noFill/>
        </p:spPr>
        <p:txBody>
          <a:bodyPr wrap="square" rtlCol="0">
            <a:spAutoFit/>
          </a:bodyPr>
          <a:lstStyle/>
          <a:p>
            <a:pPr algn="r"/>
            <a:r>
              <a:rPr lang="en-US" sz="1000" b="1" dirty="0">
                <a:solidFill>
                  <a:schemeClr val="accent5">
                    <a:lumMod val="60000"/>
                    <a:lumOff val="40000"/>
                  </a:schemeClr>
                </a:solidFill>
                <a:latin typeface="Arial" panose="020B0604020202020204" pitchFamily="34" charset="0"/>
                <a:cs typeface="Arial" panose="020B0604020202020204" pitchFamily="34" charset="0"/>
              </a:rPr>
              <a:t>district heat</a:t>
            </a:r>
          </a:p>
        </p:txBody>
      </p:sp>
      <p:sp>
        <p:nvSpPr>
          <p:cNvPr id="12" name="TextBox 11"/>
          <p:cNvSpPr txBox="1"/>
          <p:nvPr/>
        </p:nvSpPr>
        <p:spPr>
          <a:xfrm>
            <a:off x="5811128" y="4750128"/>
            <a:ext cx="640080" cy="246221"/>
          </a:xfrm>
          <a:prstGeom prst="rect">
            <a:avLst/>
          </a:prstGeom>
          <a:noFill/>
        </p:spPr>
        <p:txBody>
          <a:bodyPr wrap="square" rtlCol="0">
            <a:spAutoFit/>
          </a:bodyPr>
          <a:lstStyle/>
          <a:p>
            <a:pPr algn="r"/>
            <a:r>
              <a:rPr lang="en-US" sz="1000" b="1" dirty="0">
                <a:solidFill>
                  <a:schemeClr val="accent2">
                    <a:lumMod val="60000"/>
                    <a:lumOff val="40000"/>
                  </a:schemeClr>
                </a:solidFill>
                <a:latin typeface="Arial" panose="020B0604020202020204" pitchFamily="34" charset="0"/>
                <a:cs typeface="Arial" panose="020B0604020202020204" pitchFamily="34" charset="0"/>
              </a:rPr>
              <a:t>fuel oil</a:t>
            </a:r>
          </a:p>
        </p:txBody>
      </p:sp>
      <p:sp>
        <p:nvSpPr>
          <p:cNvPr id="14" name="Title 1"/>
          <p:cNvSpPr txBox="1">
            <a:spLocks/>
          </p:cNvSpPr>
          <p:nvPr/>
        </p:nvSpPr>
        <p:spPr>
          <a:xfrm>
            <a:off x="329300" y="368006"/>
            <a:ext cx="11603736" cy="75895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2400" b="0" kern="1200">
                <a:solidFill>
                  <a:schemeClr val="accent1"/>
                </a:solidFill>
                <a:latin typeface="Times New Roman" panose="02020603050405020304" pitchFamily="18" charset="0"/>
                <a:ea typeface="+mj-ea"/>
                <a:cs typeface="Times New Roman" panose="02020603050405020304" pitchFamily="18" charset="0"/>
              </a:defRPr>
            </a:lvl1pPr>
          </a:lstStyle>
          <a:p>
            <a:r>
              <a:rPr lang="en-US" dirty="0"/>
              <a:t>No significant changes in energy consumption of any source occurred from 2012 to 2018</a:t>
            </a:r>
          </a:p>
        </p:txBody>
      </p:sp>
      <p:sp>
        <p:nvSpPr>
          <p:cNvPr id="15" name="Rectangle 14"/>
          <p:cNvSpPr/>
          <p:nvPr/>
        </p:nvSpPr>
        <p:spPr>
          <a:xfrm>
            <a:off x="401551" y="5650832"/>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2468" y="5198415"/>
            <a:ext cx="301752" cy="230113"/>
          </a:xfrm>
          <a:prstGeom prst="rect">
            <a:avLst/>
          </a:prstGeom>
        </p:spPr>
      </p:pic>
    </p:spTree>
    <p:extLst>
      <p:ext uri="{BB962C8B-B14F-4D97-AF65-F5344CB8AC3E}">
        <p14:creationId xmlns:p14="http://schemas.microsoft.com/office/powerpoint/2010/main" val="256132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1541828739"/>
              </p:ext>
            </p:extLst>
          </p:nvPr>
        </p:nvGraphicFramePr>
        <p:xfrm>
          <a:off x="401551" y="1817639"/>
          <a:ext cx="6035040" cy="393192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Energy intensity continued to decrease in commercial buildings</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7</a:t>
            </a:fld>
            <a:endParaRPr lang="en-US" dirty="0"/>
          </a:p>
        </p:txBody>
      </p:sp>
      <p:sp>
        <p:nvSpPr>
          <p:cNvPr id="5" name="Rectangle 4"/>
          <p:cNvSpPr/>
          <p:nvPr/>
        </p:nvSpPr>
        <p:spPr>
          <a:xfrm>
            <a:off x="6926782" y="1794003"/>
            <a:ext cx="3904616" cy="2831544"/>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Total floorspace in commercial buildings increased but energy consumption did not, meaning intensity (consumption per square foot) decreased.</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major fuels energy intensity in commercial buildings decreased by 12% from the 2012 CBECS, from 80.0 thousand British thermal units per square foot (MBtu/sf) to 70.4 MBtu/sf.</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Electricity intensity decreased by 14%, and natural gas intensity decreased by 11% from 2012 to 2018.</a:t>
            </a:r>
          </a:p>
        </p:txBody>
      </p:sp>
      <p:sp>
        <p:nvSpPr>
          <p:cNvPr id="7" name="TextBox 6"/>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Energy intensity by select fuels, 1979–2018</a:t>
            </a:r>
          </a:p>
          <a:p>
            <a:r>
              <a:rPr lang="en-US" sz="1200" dirty="0">
                <a:latin typeface="Arial" pitchFamily="34" charset="0"/>
                <a:cs typeface="Arial" pitchFamily="34" charset="0"/>
              </a:rPr>
              <a:t>thousand British thermal units per square foot</a:t>
            </a:r>
            <a:endParaRPr lang="en-US" sz="1200" dirty="0"/>
          </a:p>
        </p:txBody>
      </p:sp>
      <p:sp>
        <p:nvSpPr>
          <p:cNvPr id="8" name="Rectangle 7"/>
          <p:cNvSpPr/>
          <p:nvPr/>
        </p:nvSpPr>
        <p:spPr>
          <a:xfrm>
            <a:off x="401551" y="5696513"/>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186" y="5298999"/>
            <a:ext cx="301752" cy="230113"/>
          </a:xfrm>
          <a:prstGeom prst="rect">
            <a:avLst/>
          </a:prstGeom>
        </p:spPr>
      </p:pic>
      <p:sp>
        <p:nvSpPr>
          <p:cNvPr id="11" name="Text Box 38"/>
          <p:cNvSpPr txBox="1">
            <a:spLocks noChangeArrowheads="1"/>
          </p:cNvSpPr>
          <p:nvPr/>
        </p:nvSpPr>
        <p:spPr bwMode="auto">
          <a:xfrm>
            <a:off x="1244726" y="2333015"/>
            <a:ext cx="876074" cy="176972"/>
          </a:xfrm>
          <a:prstGeom prst="rect">
            <a:avLst/>
          </a:prstGeom>
          <a:noFill/>
          <a:ln w="9525">
            <a:noFill/>
            <a:miter lim="800000"/>
            <a:headEnd/>
            <a:tailEnd/>
          </a:ln>
        </p:spPr>
        <p:txBody>
          <a:bodyPr wrap="none" lIns="18288" tIns="22860" rIns="0" bIns="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1" dirty="0">
                <a:solidFill>
                  <a:schemeClr val="accent6"/>
                </a:solidFill>
                <a:latin typeface="Arial"/>
                <a:cs typeface="Arial"/>
              </a:rPr>
              <a:t>all major fuels</a:t>
            </a:r>
            <a:endParaRPr lang="en-US" sz="1000" b="1" i="0" u="none" strike="noStrike" baseline="0" dirty="0">
              <a:solidFill>
                <a:schemeClr val="accent6"/>
              </a:solidFill>
              <a:latin typeface="Arial"/>
              <a:cs typeface="Arial"/>
            </a:endParaRPr>
          </a:p>
        </p:txBody>
      </p:sp>
      <p:sp>
        <p:nvSpPr>
          <p:cNvPr id="12" name="Text Box 40"/>
          <p:cNvSpPr txBox="1">
            <a:spLocks noChangeArrowheads="1"/>
          </p:cNvSpPr>
          <p:nvPr/>
        </p:nvSpPr>
        <p:spPr bwMode="auto">
          <a:xfrm>
            <a:off x="1517934" y="3349484"/>
            <a:ext cx="699763" cy="164321"/>
          </a:xfrm>
          <a:prstGeom prst="rect">
            <a:avLst/>
          </a:prstGeom>
          <a:noFill/>
          <a:ln w="9525">
            <a:noFill/>
            <a:miter lim="800000"/>
            <a:headEnd/>
            <a:tailEnd/>
          </a:ln>
        </p:spPr>
        <p:txBody>
          <a:bodyPr wrap="none" lIns="18288" tIns="22860" rIns="0" bIns="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1" i="0" u="none" strike="noStrike" baseline="0" dirty="0">
                <a:solidFill>
                  <a:schemeClr val="accent1"/>
                </a:solidFill>
                <a:latin typeface="Arial"/>
                <a:cs typeface="Arial"/>
              </a:rPr>
              <a:t>natural gas</a:t>
            </a:r>
          </a:p>
        </p:txBody>
      </p:sp>
      <p:sp>
        <p:nvSpPr>
          <p:cNvPr id="13" name="Text Box 39"/>
          <p:cNvSpPr txBox="1">
            <a:spLocks noChangeArrowheads="1"/>
          </p:cNvSpPr>
          <p:nvPr/>
        </p:nvSpPr>
        <p:spPr bwMode="auto">
          <a:xfrm>
            <a:off x="818082" y="4111286"/>
            <a:ext cx="613231" cy="164321"/>
          </a:xfrm>
          <a:prstGeom prst="rect">
            <a:avLst/>
          </a:prstGeom>
          <a:noFill/>
          <a:ln w="9525">
            <a:noFill/>
            <a:miter lim="800000"/>
            <a:headEnd/>
            <a:tailEnd/>
          </a:ln>
        </p:spPr>
        <p:txBody>
          <a:bodyPr wrap="none" lIns="18288" tIns="22860" rIns="0" bIns="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1" dirty="0">
                <a:solidFill>
                  <a:schemeClr val="tx2"/>
                </a:solidFill>
                <a:latin typeface="Arial"/>
                <a:cs typeface="Arial"/>
              </a:rPr>
              <a:t>e</a:t>
            </a:r>
            <a:r>
              <a:rPr lang="en-US" sz="1000" b="1" i="0" u="none" strike="noStrike" baseline="0" dirty="0">
                <a:solidFill>
                  <a:schemeClr val="tx2"/>
                </a:solidFill>
                <a:latin typeface="Arial"/>
                <a:cs typeface="Arial"/>
              </a:rPr>
              <a:t>lectricity</a:t>
            </a:r>
          </a:p>
        </p:txBody>
      </p:sp>
    </p:spTree>
    <p:extLst>
      <p:ext uri="{BB962C8B-B14F-4D97-AF65-F5344CB8AC3E}">
        <p14:creationId xmlns:p14="http://schemas.microsoft.com/office/powerpoint/2010/main" val="331948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623536263"/>
              </p:ext>
            </p:extLst>
          </p:nvPr>
        </p:nvGraphicFramePr>
        <p:xfrm>
          <a:off x="397148" y="1710948"/>
          <a:ext cx="5502854" cy="384048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23982" y="385162"/>
            <a:ext cx="11603736" cy="758952"/>
          </a:xfrm>
        </p:spPr>
        <p:txBody>
          <a:bodyPr/>
          <a:lstStyle/>
          <a:p>
            <a:r>
              <a:rPr lang="en-US" dirty="0"/>
              <a:t>Energy intensity decreased in several building types from 2012 to 2018</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8</a:t>
            </a:fld>
            <a:endParaRPr lang="en-US" dirty="0"/>
          </a:p>
        </p:txBody>
      </p:sp>
      <p:sp>
        <p:nvSpPr>
          <p:cNvPr id="6" name="TextBox 5"/>
          <p:cNvSpPr txBox="1"/>
          <p:nvPr/>
        </p:nvSpPr>
        <p:spPr>
          <a:xfrm>
            <a:off x="401551" y="1193430"/>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Major fuels intensity by principal building activity, 2012–2018</a:t>
            </a:r>
          </a:p>
          <a:p>
            <a:r>
              <a:rPr lang="en-US" sz="1200" dirty="0">
                <a:latin typeface="Arial" pitchFamily="34" charset="0"/>
                <a:cs typeface="Arial" pitchFamily="34" charset="0"/>
              </a:rPr>
              <a:t>thousand British thermal units per square foot</a:t>
            </a:r>
            <a:endParaRPr lang="en-US" sz="1200" dirty="0"/>
          </a:p>
        </p:txBody>
      </p:sp>
      <p:sp>
        <p:nvSpPr>
          <p:cNvPr id="7" name="Rectangle 6"/>
          <p:cNvSpPr/>
          <p:nvPr/>
        </p:nvSpPr>
        <p:spPr>
          <a:xfrm>
            <a:off x="6493148" y="1710948"/>
            <a:ext cx="4201746" cy="2908489"/>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Inpatient health care, outpatient health care, office, and education buildings showed statistically significant decreases in the energy use per square foot of major fuels (electricity, natural gas, fuel oil, and district heat).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Energy intensity in inpatient health care buildings decreased by 16% from 2012 to 2018, the largest intensity decrease of all the building types.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There were no statistically significant increases in energy intensity for any of the building types. </a:t>
            </a:r>
          </a:p>
          <a:p>
            <a:pPr marL="285750" indent="-285750">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5" name="TextBox 4"/>
          <p:cNvSpPr txBox="1"/>
          <p:nvPr/>
        </p:nvSpPr>
        <p:spPr>
          <a:xfrm>
            <a:off x="5143682" y="5056594"/>
            <a:ext cx="525293" cy="400110"/>
          </a:xfrm>
          <a:prstGeom prst="rect">
            <a:avLst/>
          </a:prstGeom>
          <a:noFill/>
        </p:spPr>
        <p:txBody>
          <a:bodyPr wrap="square" rtlCol="0">
            <a:spAutoFit/>
          </a:bodyPr>
          <a:lstStyle/>
          <a:p>
            <a:r>
              <a:rPr lang="en-US" sz="1000" b="1" dirty="0">
                <a:solidFill>
                  <a:schemeClr val="accent2">
                    <a:lumMod val="60000"/>
                    <a:lumOff val="40000"/>
                  </a:schemeClr>
                </a:solidFill>
                <a:latin typeface="Arial" panose="020B0604020202020204" pitchFamily="34" charset="0"/>
                <a:cs typeface="Arial" panose="020B0604020202020204" pitchFamily="34" charset="0"/>
              </a:rPr>
              <a:t>2012</a:t>
            </a:r>
          </a:p>
          <a:p>
            <a:r>
              <a:rPr lang="en-US" sz="1000" b="1" dirty="0">
                <a:solidFill>
                  <a:schemeClr val="tx2">
                    <a:lumMod val="75000"/>
                    <a:lumOff val="25000"/>
                  </a:schemeClr>
                </a:solidFill>
                <a:latin typeface="Arial" panose="020B0604020202020204" pitchFamily="34" charset="0"/>
                <a:cs typeface="Arial" panose="020B0604020202020204" pitchFamily="34" charset="0"/>
              </a:rPr>
              <a:t>2018</a:t>
            </a:r>
          </a:p>
        </p:txBody>
      </p:sp>
      <p:sp>
        <p:nvSpPr>
          <p:cNvPr id="10" name="Rectangle 9"/>
          <p:cNvSpPr/>
          <p:nvPr/>
        </p:nvSpPr>
        <p:spPr>
          <a:xfrm>
            <a:off x="397148" y="5448498"/>
            <a:ext cx="5728702" cy="923330"/>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a:p>
            <a:r>
              <a:rPr lang="en-US" sz="900" dirty="0">
                <a:latin typeface="Arial" panose="020B0604020202020204" pitchFamily="34" charset="0"/>
                <a:cs typeface="Arial" panose="020B0604020202020204" pitchFamily="34" charset="0"/>
              </a:rPr>
              <a:t>* Change is statistically significant at the 10% significance level.</a:t>
            </a:r>
          </a:p>
          <a:p>
            <a:r>
              <a:rPr lang="en-US" sz="900" dirty="0">
                <a:latin typeface="Arial" panose="020B0604020202020204" pitchFamily="34" charset="0"/>
                <a:cs typeface="Arial" panose="020B0604020202020204" pitchFamily="34" charset="0"/>
              </a:rPr>
              <a:t>** Change is statistically significant at the 5% significance level.</a:t>
            </a:r>
          </a:p>
          <a:p>
            <a:r>
              <a:rPr lang="en-US" sz="900" dirty="0">
                <a:latin typeface="Arial" panose="020B0604020202020204" pitchFamily="34" charset="0"/>
                <a:cs typeface="Arial" panose="020B0604020202020204" pitchFamily="34" charset="0"/>
              </a:rPr>
              <a:t>Note: </a:t>
            </a:r>
            <a:r>
              <a:rPr lang="en-US" sz="900" dirty="0">
                <a:solidFill>
                  <a:schemeClr val="accent1"/>
                </a:solidFill>
                <a:latin typeface="Arial" panose="020B0604020202020204" pitchFamily="34" charset="0"/>
                <a:cs typeface="Arial" panose="020B0604020202020204" pitchFamily="34" charset="0"/>
                <a:hlinkClick r:id="rId3"/>
              </a:rPr>
              <a:t>Building Type Definitions</a:t>
            </a:r>
            <a:r>
              <a:rPr lang="en-US" sz="900" dirty="0">
                <a:solidFill>
                  <a:schemeClr val="accent1"/>
                </a:solidFill>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on the CBECS web page provides more information about the principal building activities.</a:t>
            </a:r>
          </a:p>
          <a:p>
            <a:endParaRPr lang="en-US" sz="9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4098" y="5202506"/>
            <a:ext cx="301752" cy="230113"/>
          </a:xfrm>
          <a:prstGeom prst="rect">
            <a:avLst/>
          </a:prstGeom>
        </p:spPr>
      </p:pic>
    </p:spTree>
    <p:extLst>
      <p:ext uri="{BB962C8B-B14F-4D97-AF65-F5344CB8AC3E}">
        <p14:creationId xmlns:p14="http://schemas.microsoft.com/office/powerpoint/2010/main" val="247014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31" y="678730"/>
            <a:ext cx="11759627" cy="550544"/>
          </a:xfrm>
        </p:spPr>
        <p:txBody>
          <a:bodyPr>
            <a:normAutofit/>
          </a:bodyPr>
          <a:lstStyle/>
          <a:p>
            <a:r>
              <a:rPr lang="en-US" dirty="0"/>
              <a:t>Electricity and natural gas continued to be the main energy sources for commercial buildings</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9</a:t>
            </a:fld>
            <a:endParaRPr lang="en-US" dirty="0"/>
          </a:p>
        </p:txBody>
      </p:sp>
      <p:sp>
        <p:nvSpPr>
          <p:cNvPr id="5" name="Rectangle 4"/>
          <p:cNvSpPr/>
          <p:nvPr/>
        </p:nvSpPr>
        <p:spPr>
          <a:xfrm>
            <a:off x="6983343" y="1870684"/>
            <a:ext cx="4079104" cy="2693045"/>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Together, electricity and natural gas accounted for about 94% of energy consumed in 2018.</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Electricity increased its share of energy consumed from 38% in 1979 to 60% in 2018.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Natural gas continued to account for approximately one-third of energy consumption.</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Fuel oil’s share of energy consumption was 1% in 2018, its smallest share since 1979, when CBECS began collecting data. </a:t>
            </a:r>
          </a:p>
        </p:txBody>
      </p:sp>
      <p:sp>
        <p:nvSpPr>
          <p:cNvPr id="6" name="TextBox 5"/>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Energy consumption by major fuel, 1979–2018</a:t>
            </a:r>
          </a:p>
          <a:p>
            <a:r>
              <a:rPr lang="en-US" sz="1200" dirty="0">
                <a:latin typeface="Arial" panose="020B0604020202020204" pitchFamily="34" charset="0"/>
                <a:cs typeface="Arial" panose="020B0604020202020204" pitchFamily="34" charset="0"/>
              </a:rPr>
              <a:t>percentage</a:t>
            </a:r>
          </a:p>
        </p:txBody>
      </p:sp>
      <p:sp>
        <p:nvSpPr>
          <p:cNvPr id="8" name="TextBox 2"/>
          <p:cNvSpPr txBox="1"/>
          <p:nvPr/>
        </p:nvSpPr>
        <p:spPr>
          <a:xfrm>
            <a:off x="5910171" y="4711394"/>
            <a:ext cx="1171575" cy="69398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chemeClr val="accent5">
                    <a:lumMod val="60000"/>
                    <a:lumOff val="40000"/>
                  </a:schemeClr>
                </a:solidFill>
                <a:latin typeface="Arial" panose="020B0604020202020204" pitchFamily="34" charset="0"/>
                <a:cs typeface="Arial" panose="020B0604020202020204" pitchFamily="34" charset="0"/>
              </a:rPr>
              <a:t>district heat</a:t>
            </a:r>
          </a:p>
          <a:p>
            <a:pPr marL="0" marR="0" lvl="0" indent="0" defTabSz="914400" eaLnBrk="1" fontAlgn="auto" latinLnBrk="0" hangingPunct="1">
              <a:lnSpc>
                <a:spcPct val="100000"/>
              </a:lnSpc>
              <a:spcBef>
                <a:spcPts val="0"/>
              </a:spcBef>
              <a:spcAft>
                <a:spcPts val="0"/>
              </a:spcAft>
              <a:buClrTx/>
              <a:buSzTx/>
              <a:buFontTx/>
              <a:buNone/>
              <a:tabLst/>
              <a:defRPr/>
            </a:pPr>
            <a:r>
              <a:rPr lang="en-US" sz="1000" b="1" dirty="0">
                <a:solidFill>
                  <a:schemeClr val="accent2">
                    <a:lumMod val="60000"/>
                    <a:lumOff val="40000"/>
                  </a:schemeClr>
                </a:solidFill>
                <a:effectLst/>
                <a:latin typeface="Arial" panose="020B0604020202020204" pitchFamily="34" charset="0"/>
                <a:ea typeface="+mn-ea"/>
                <a:cs typeface="Arial" panose="020B0604020202020204" pitchFamily="34" charset="0"/>
              </a:rPr>
              <a:t>fuel oil</a:t>
            </a:r>
            <a:endParaRPr lang="en-US" sz="1000" b="1" dirty="0">
              <a:solidFill>
                <a:schemeClr val="accent2">
                  <a:lumMod val="60000"/>
                  <a:lumOff val="40000"/>
                </a:schemeClr>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000" b="1" dirty="0">
                <a:solidFill>
                  <a:schemeClr val="accent1"/>
                </a:solidFill>
                <a:effectLst/>
                <a:latin typeface="Arial" panose="020B0604020202020204" pitchFamily="34" charset="0"/>
                <a:ea typeface="+mn-ea"/>
                <a:cs typeface="Arial" panose="020B0604020202020204" pitchFamily="34" charset="0"/>
              </a:rPr>
              <a:t>natural gas</a:t>
            </a:r>
            <a:endParaRPr lang="en-US" sz="1000" b="1" dirty="0">
              <a:solidFill>
                <a:schemeClr val="accent1"/>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000" b="1" dirty="0">
                <a:solidFill>
                  <a:schemeClr val="tx2"/>
                </a:solidFill>
                <a:effectLst/>
                <a:latin typeface="Arial" panose="020B0604020202020204" pitchFamily="34" charset="0"/>
                <a:cs typeface="Arial" panose="020B0604020202020204" pitchFamily="34" charset="0"/>
              </a:rPr>
              <a:t>electricity</a:t>
            </a:r>
          </a:p>
        </p:txBody>
      </p:sp>
      <p:sp>
        <p:nvSpPr>
          <p:cNvPr id="10" name="Rectangle 9"/>
          <p:cNvSpPr/>
          <p:nvPr/>
        </p:nvSpPr>
        <p:spPr>
          <a:xfrm>
            <a:off x="401551" y="5870576"/>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Data 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0402" y="5527599"/>
            <a:ext cx="301752" cy="230113"/>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2856528318"/>
              </p:ext>
            </p:extLst>
          </p:nvPr>
        </p:nvGraphicFramePr>
        <p:xfrm>
          <a:off x="401551" y="1849458"/>
          <a:ext cx="5669280" cy="39646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4944418"/>
      </p:ext>
    </p:extLst>
  </p:cSld>
  <p:clrMapOvr>
    <a:masterClrMapping/>
  </p:clrMapOvr>
</p:sld>
</file>

<file path=ppt/theme/theme1.xml><?xml version="1.0" encoding="utf-8"?>
<a:theme xmlns:a="http://schemas.openxmlformats.org/drawingml/2006/main" name="Office Them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21200</TotalTime>
  <Words>5761</Words>
  <Application>Microsoft Office PowerPoint</Application>
  <PresentationFormat>Widescreen</PresentationFormat>
  <Paragraphs>672</Paragraphs>
  <Slides>38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Black</vt:lpstr>
      <vt:lpstr>Calibri</vt:lpstr>
      <vt:lpstr>Calibri Light</vt:lpstr>
      <vt:lpstr>Times New Roman</vt:lpstr>
      <vt:lpstr>Office Theme</vt:lpstr>
      <vt:lpstr>PowerPoint Presentation</vt:lpstr>
      <vt:lpstr>2018 Commercial Buildings Energy Consumption Survey Consumption and Expenditures Highlights  December 2022</vt:lpstr>
      <vt:lpstr>What is the Commercial Buildings Energy Consumption Survey (CBECS)?</vt:lpstr>
      <vt:lpstr>Key takeaways from 2018 CBECS consumption and expenditures results</vt:lpstr>
      <vt:lpstr>Trends: Commercial Building Energy Consumption Over CBECS Survey Years</vt:lpstr>
      <vt:lpstr>PowerPoint Presentation</vt:lpstr>
      <vt:lpstr>Energy intensity continued to decrease in commercial buildings</vt:lpstr>
      <vt:lpstr>Energy intensity decreased in several building types from 2012 to 2018</vt:lpstr>
      <vt:lpstr>Electricity and natural gas continued to be the main energy sources for commercial buildings</vt:lpstr>
      <vt:lpstr>Snapshot: Commercial Building Energy Consumption in 2018</vt:lpstr>
      <vt:lpstr>Large buildings were fewer but consumed over one-third of energy </vt:lpstr>
      <vt:lpstr>The smallest buildings were more energy intensive than some larger buildings</vt:lpstr>
      <vt:lpstr>Food service, food sales, and inpatient health care buildings were the most energy intensive</vt:lpstr>
      <vt:lpstr>The newest buildings were the most energy intensive</vt:lpstr>
      <vt:lpstr>Electricity accounted for the most energy consumed across all census regions</vt:lpstr>
      <vt:lpstr>The smallest and largest buildings had about the same electricity intensity</vt:lpstr>
      <vt:lpstr>Offices consumed the most electricity, and education buildings consumed the most natural gas </vt:lpstr>
      <vt:lpstr>The difference in average electricity and natural gas intensities varied across building types</vt:lpstr>
      <vt:lpstr>Electricity intensity was higher in hotter climates, and natural gas intensity was higher in colder climates</vt:lpstr>
      <vt:lpstr>Snapshot: Commercial Building Energy Expenditures in 2018</vt:lpstr>
      <vt:lpstr>Commercial buildings spent $141 billion on energy in 2018, averaging $1.46 per square foot</vt:lpstr>
      <vt:lpstr>With primary electricity, shares of consumption and expenditures by fuel were similar</vt:lpstr>
      <vt:lpstr>Energy expenditures per unit of consumption were lowest for natural gas</vt:lpstr>
      <vt:lpstr>Snapshot: Commercial Building End-Use Energy Consumption in 2018 </vt:lpstr>
      <vt:lpstr>Space heating accounted for close to one-third of end-use consumption in 2018</vt:lpstr>
      <vt:lpstr>The share of consumption by end use varied by the size of the building</vt:lpstr>
      <vt:lpstr>End-use consumption varies greatly among building activities</vt:lpstr>
      <vt:lpstr>The share of energy for space heating was highest in the Midwest and Northeast</vt:lpstr>
      <vt:lpstr>Space heating was the most energy intensive end use, and office equipment was the least</vt:lpstr>
      <vt:lpstr>For the smallest buildings, cooking was more energy intensive than space heating</vt:lpstr>
      <vt:lpstr>Space heating was the most energy intensive for inpatient health care buildings </vt:lpstr>
      <vt:lpstr>Space heating was the most energy-intensive end use, especially in colder climates</vt:lpstr>
      <vt:lpstr>Space heating was the most prevalent end use for all fuels except electricity</vt:lpstr>
      <vt:lpstr>Cooling was mostly powered by electricity, while natural gas was used most for heat-related end uses</vt:lpstr>
      <vt:lpstr>Space heating energy intensities were highest for district heat and natural gas</vt:lpstr>
      <vt:lpstr>References and Additional Information</vt:lpstr>
      <vt:lpstr>Additional CBECS information</vt:lpstr>
      <vt:lpstr>For more information</vt:lpstr>
    </vt:vector>
  </TitlesOfParts>
  <Company>EIA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Lawrence, Chrishelle</dc:creator>
  <cp:lastModifiedBy>Michaels, Joelle</cp:lastModifiedBy>
  <cp:revision>1279</cp:revision>
  <dcterms:created xsi:type="dcterms:W3CDTF">2020-09-03T16:26:32Z</dcterms:created>
  <dcterms:modified xsi:type="dcterms:W3CDTF">2023-07-27T17:40:22Z</dcterms:modified>
</cp:coreProperties>
</file>