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notesSlides/notesSlide6.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2.xml" ContentType="application/vnd.openxmlformats-officedocument.drawingml.chartshapes+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3.xml" ContentType="application/vnd.openxmlformats-officedocument.drawingml.chartshapes+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4.xml" ContentType="application/vnd.openxmlformats-officedocument.drawingml.chartshapes+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5.xml" ContentType="application/vnd.openxmlformats-officedocument.drawingml.chartshapes+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6.xml" ContentType="application/vnd.openxmlformats-officedocument.drawingml.chartshapes+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7.xml" ContentType="application/vnd.openxmlformats-officedocument.drawingml.chartshapes+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8.xml" ContentType="application/vnd.openxmlformats-officedocument.drawingml.chartshapes+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9.xml" ContentType="application/vnd.openxmlformats-officedocument.drawingml.chartshapes+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10.xml" ContentType="application/vnd.openxmlformats-officedocument.drawingml.chartshapes+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11.xml" ContentType="application/vnd.openxmlformats-officedocument.drawingml.chartshapes+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12.xml" ContentType="application/vnd.openxmlformats-officedocument.drawingml.chartshapes+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13.xml" ContentType="application/vnd.openxmlformats-officedocument.drawingml.chartshapes+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14.xml" ContentType="application/vnd.openxmlformats-officedocument.drawingml.chartshapes+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15.xml" ContentType="application/vnd.openxmlformats-officedocument.drawingml.chartshapes+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7.xml" ContentType="application/vnd.openxmlformats-officedocument.presentationml.notesSlid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8.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9.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0.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8.xml" ContentType="application/vnd.openxmlformats-officedocument.presentationml.notesSlide+xml"/>
  <Override PartName="/ppt/charts/chart4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5.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6.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91" r:id="rId2"/>
    <p:sldId id="270" r:id="rId3"/>
    <p:sldId id="288" r:id="rId4"/>
    <p:sldId id="259" r:id="rId5"/>
    <p:sldId id="269" r:id="rId6"/>
    <p:sldId id="262" r:id="rId7"/>
    <p:sldId id="290" r:id="rId8"/>
    <p:sldId id="310" r:id="rId9"/>
    <p:sldId id="272" r:id="rId10"/>
    <p:sldId id="316" r:id="rId11"/>
    <p:sldId id="292" r:id="rId12"/>
    <p:sldId id="268" r:id="rId13"/>
    <p:sldId id="271" r:id="rId14"/>
    <p:sldId id="276" r:id="rId15"/>
    <p:sldId id="299" r:id="rId16"/>
    <p:sldId id="308" r:id="rId17"/>
    <p:sldId id="267" r:id="rId18"/>
    <p:sldId id="280" r:id="rId19"/>
    <p:sldId id="273" r:id="rId20"/>
    <p:sldId id="274" r:id="rId21"/>
    <p:sldId id="293" r:id="rId22"/>
    <p:sldId id="295" r:id="rId23"/>
    <p:sldId id="277" r:id="rId24"/>
    <p:sldId id="296" r:id="rId25"/>
    <p:sldId id="297" r:id="rId26"/>
    <p:sldId id="318" r:id="rId27"/>
    <p:sldId id="311" r:id="rId28"/>
    <p:sldId id="314" r:id="rId29"/>
    <p:sldId id="317" r:id="rId30"/>
    <p:sldId id="302" r:id="rId31"/>
    <p:sldId id="303" r:id="rId32"/>
    <p:sldId id="304" r:id="rId33"/>
    <p:sldId id="298" r:id="rId34"/>
    <p:sldId id="305" r:id="rId35"/>
    <p:sldId id="306" r:id="rId36"/>
    <p:sldId id="309" r:id="rId37"/>
    <p:sldId id="307" r:id="rId38"/>
    <p:sldId id="283" r:id="rId39"/>
    <p:sldId id="313" r:id="rId40"/>
    <p:sldId id="28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ady, Sarah K." initials="GSK" lastIdx="27" clrIdx="6">
    <p:extLst>
      <p:ext uri="{19B8F6BF-5375-455C-9EA6-DF929625EA0E}">
        <p15:presenceInfo xmlns:p15="http://schemas.microsoft.com/office/powerpoint/2012/main" userId="S-1-5-21-2005352356-2018378189-366286951-43826" providerId="AD"/>
      </p:ext>
    </p:extLst>
  </p:cmAuthor>
  <p:cmAuthor id="1" name="Marohl, Zachary T." initials="MZT" lastIdx="10" clrIdx="0">
    <p:extLst>
      <p:ext uri="{19B8F6BF-5375-455C-9EA6-DF929625EA0E}">
        <p15:presenceInfo xmlns:p15="http://schemas.microsoft.com/office/powerpoint/2012/main" userId="S-1-5-21-2005352356-2018378189-366286951-42901" providerId="AD"/>
      </p:ext>
    </p:extLst>
  </p:cmAuthor>
  <p:cmAuthor id="8" name="Sourmehi, Courtney" initials="SC" lastIdx="33" clrIdx="7">
    <p:extLst>
      <p:ext uri="{19B8F6BF-5375-455C-9EA6-DF929625EA0E}">
        <p15:presenceInfo xmlns:p15="http://schemas.microsoft.com/office/powerpoint/2012/main" userId="S-1-5-21-2005352356-2018378189-366286951-40372" providerId="AD"/>
      </p:ext>
    </p:extLst>
  </p:cmAuthor>
  <p:cmAuthor id="2" name="Angel, Stacy" initials="AS" lastIdx="21" clrIdx="1">
    <p:extLst>
      <p:ext uri="{19B8F6BF-5375-455C-9EA6-DF929625EA0E}">
        <p15:presenceInfo xmlns:p15="http://schemas.microsoft.com/office/powerpoint/2012/main" userId="S-1-5-21-2005352356-2018378189-366286951-34289" providerId="AD"/>
      </p:ext>
    </p:extLst>
  </p:cmAuthor>
  <p:cmAuthor id="9" name="Boedecker, Erin " initials="EBE" lastIdx="7" clrIdx="8">
    <p:extLst>
      <p:ext uri="{19B8F6BF-5375-455C-9EA6-DF929625EA0E}">
        <p15:presenceInfo xmlns:p15="http://schemas.microsoft.com/office/powerpoint/2012/main" userId="Boedecker, Erin " providerId="None"/>
      </p:ext>
    </p:extLst>
  </p:cmAuthor>
  <p:cmAuthor id="3" name="Michaels, Joelle" initials="MJ" lastIdx="91" clrIdx="2">
    <p:extLst>
      <p:ext uri="{19B8F6BF-5375-455C-9EA6-DF929625EA0E}">
        <p15:presenceInfo xmlns:p15="http://schemas.microsoft.com/office/powerpoint/2012/main" userId="S-1-5-21-2005352356-2018378189-366286951-1598" providerId="AD"/>
      </p:ext>
    </p:extLst>
  </p:cmAuthor>
  <p:cmAuthor id="10" name="Jarzomski, Kevin" initials="JK" lastIdx="32" clrIdx="9">
    <p:extLst>
      <p:ext uri="{19B8F6BF-5375-455C-9EA6-DF929625EA0E}">
        <p15:presenceInfo xmlns:p15="http://schemas.microsoft.com/office/powerpoint/2012/main" userId="S-1-5-21-2005352356-2018378189-366286951-12795" providerId="AD"/>
      </p:ext>
    </p:extLst>
  </p:cmAuthor>
  <p:cmAuthor id="4" name="Lawrence, Chrishelle" initials="LC" lastIdx="26" clrIdx="3">
    <p:extLst>
      <p:ext uri="{19B8F6BF-5375-455C-9EA6-DF929625EA0E}">
        <p15:presenceInfo xmlns:p15="http://schemas.microsoft.com/office/powerpoint/2012/main" userId="S-1-5-21-2005352356-2018378189-366286951-35970" providerId="AD"/>
      </p:ext>
    </p:extLst>
  </p:cmAuthor>
  <p:cmAuthor id="11" name="Mead, Ian" initials="MI" lastIdx="10" clrIdx="10">
    <p:extLst>
      <p:ext uri="{19B8F6BF-5375-455C-9EA6-DF929625EA0E}">
        <p15:presenceInfo xmlns:p15="http://schemas.microsoft.com/office/powerpoint/2012/main" userId="S-1-5-21-2005352356-2018378189-366286951-36035" providerId="AD"/>
      </p:ext>
    </p:extLst>
  </p:cmAuthor>
  <p:cmAuthor id="5" name="Olsen, Jay" initials="OJ" lastIdx="6" clrIdx="4">
    <p:extLst>
      <p:ext uri="{19B8F6BF-5375-455C-9EA6-DF929625EA0E}">
        <p15:presenceInfo xmlns:p15="http://schemas.microsoft.com/office/powerpoint/2012/main" userId="S-1-5-21-2005352356-2018378189-366286951-1637" providerId="AD"/>
      </p:ext>
    </p:extLst>
  </p:cmAuthor>
  <p:cmAuthor id="6" name="Lewis, Katie" initials="LK" lastIdx="8" clrIdx="5">
    <p:extLst>
      <p:ext uri="{19B8F6BF-5375-455C-9EA6-DF929625EA0E}">
        <p15:presenceInfo xmlns:p15="http://schemas.microsoft.com/office/powerpoint/2012/main" userId="S-1-5-21-2005352356-2018378189-366286951-105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A7373F"/>
    <a:srgbClr val="FF990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51" autoAdjust="0"/>
    <p:restoredTop sz="95301" autoAdjust="0"/>
  </p:normalViewPr>
  <p:slideViewPr>
    <p:cSldViewPr snapToGrid="0">
      <p:cViewPr varScale="1">
        <p:scale>
          <a:sx n="109" d="100"/>
          <a:sy n="109" d="100"/>
        </p:scale>
        <p:origin x="474" y="96"/>
      </p:cViewPr>
      <p:guideLst>
        <p:guide orient="horz" pos="259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138"/>
    </p:cViewPr>
  </p:sorterViewPr>
  <p:notesViewPr>
    <p:cSldViewPr snapToGrid="0">
      <p:cViewPr varScale="1">
        <p:scale>
          <a:sx n="67" d="100"/>
          <a:sy n="67" d="100"/>
        </p:scale>
        <p:origin x="234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fs-f3\oes\ECES\ECES\CBECS\2018%20CBECS\11%20-%20Publication\Flipbooks\BC%20Release%202\BC2%20Data%20Flipbook%20Figures.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1\BC1%20Data%20Flipbook%20Figures%20-%20Updated.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2\BC2%20Data%20Flipbook%20Figures.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2\BC2%20Data%20Flipbook%20Figures.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2\BC2%20Data%20Flipbook%20Figures.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1\BC1%20Data%20Flipbook%20Figures%20-%20Updated.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1" Type="http://schemas.openxmlformats.org/officeDocument/2006/relationships/oleObject" Target="file:///\\fs-f3\oes\ECES\ECES\CBECS\2018%20CBECS\11%20-%20Publication\Flipbooks\BC%20Release%201\BC1%20Data%20Flipbook%20Figures%20-%20Updated.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2\BC2%20Data%20Flipbook%20Figures.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1\BC1%20Data%20Flipbook%20Figures%20-%20Updated.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2\BC2%20Data%20Flipbook%20Figure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2.xml"/></Relationships>
</file>

<file path=ppt/charts/_rels/chart21.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3.xml"/></Relationships>
</file>

<file path=ppt/charts/_rels/chart22.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4.xml"/></Relationships>
</file>

<file path=ppt/charts/_rels/chart23.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5.xml"/></Relationships>
</file>

<file path=ppt/charts/_rels/chart24.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6.xml"/></Relationships>
</file>

<file path=ppt/charts/_rels/chart25.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7.xml"/></Relationships>
</file>

<file path=ppt/charts/_rels/chart26.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8.xml"/></Relationships>
</file>

<file path=ppt/charts/_rels/chart27.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9.xml"/></Relationships>
</file>

<file path=ppt/charts/_rels/chart28.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10.xml"/></Relationships>
</file>

<file path=ppt/charts/_rels/chart29.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11.xml"/></Relationships>
</file>

<file path=ppt/charts/_rels/chart3.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2\BC2%20Data%20Flipbook%20Figures.xlsx" TargetMode="External"/><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12.xml"/></Relationships>
</file>

<file path=ppt/charts/_rels/chart31.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13.xml"/></Relationships>
</file>

<file path=ppt/charts/_rels/chart32.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14.xml"/></Relationships>
</file>

<file path=ppt/charts/_rels/chart33.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1\BC1%20Data%20Flipbook%20Figures%20-%20Updated.xlsx" TargetMode="Externa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15.xml"/></Relationships>
</file>

<file path=ppt/charts/_rels/chart34.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1\BC1%20Data%20Flipbook%20Figures%20-%20Updated.xlsx" TargetMode="External"/><Relationship Id="rId2" Type="http://schemas.microsoft.com/office/2011/relationships/chartColorStyle" Target="colors32.xml"/><Relationship Id="rId1" Type="http://schemas.microsoft.com/office/2011/relationships/chartStyle" Target="style32.xml"/></Relationships>
</file>

<file path=ppt/charts/_rels/chart36.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1\BC1%20Data%20Flipbook%20Figures%20-%20Updated.xlsx" TargetMode="External"/><Relationship Id="rId2" Type="http://schemas.microsoft.com/office/2011/relationships/chartColorStyle" Target="colors33.xml"/><Relationship Id="rId1" Type="http://schemas.microsoft.com/office/2011/relationships/chartStyle" Target="style33.xml"/></Relationships>
</file>

<file path=ppt/charts/_rels/chart37.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2\BC2%20Data%20Flipbook%20Figures.xlsx" TargetMode="External"/><Relationship Id="rId2" Type="http://schemas.microsoft.com/office/2011/relationships/chartColorStyle" Target="colors34.xml"/><Relationship Id="rId1" Type="http://schemas.microsoft.com/office/2011/relationships/chartStyle" Target="style34.xml"/></Relationships>
</file>

<file path=ppt/charts/_rels/chart38.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35.xml"/><Relationship Id="rId1" Type="http://schemas.microsoft.com/office/2011/relationships/chartStyle" Target="style35.xml"/></Relationships>
</file>

<file path=ppt/charts/_rels/chart39.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2\BC2%20Data%20Flipbook%20Figures.xlsx" TargetMode="External"/><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2\BC2%20Data%20Flipbook%20Figures.xlsx" TargetMode="External"/><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2\BC2%20Data%20Flipbook%20Figures.xlsx" TargetMode="External"/><Relationship Id="rId2" Type="http://schemas.microsoft.com/office/2011/relationships/chartColorStyle" Target="colors37.xml"/><Relationship Id="rId1" Type="http://schemas.microsoft.com/office/2011/relationships/chartStyle" Target="style37.xml"/></Relationships>
</file>

<file path=ppt/charts/_rels/chart41.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38.xml"/><Relationship Id="rId1" Type="http://schemas.microsoft.com/office/2011/relationships/chartStyle" Target="style38.xml"/></Relationships>
</file>

<file path=ppt/charts/_rels/chart42.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1\BC1%20Data%20Flipbook%20Figures.xlsx" TargetMode="External"/><Relationship Id="rId2" Type="http://schemas.microsoft.com/office/2011/relationships/chartColorStyle" Target="colors39.xml"/><Relationship Id="rId1" Type="http://schemas.microsoft.com/office/2011/relationships/chartStyle" Target="style39.xml"/></Relationships>
</file>

<file path=ppt/charts/_rels/chart43.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2\BC2%20Data%20Flipbook%20Figures.xlsx" TargetMode="External"/><Relationship Id="rId2" Type="http://schemas.microsoft.com/office/2011/relationships/chartColorStyle" Target="colors40.xml"/><Relationship Id="rId1" Type="http://schemas.microsoft.com/office/2011/relationships/chartStyle" Target="style40.xml"/></Relationships>
</file>

<file path=ppt/charts/_rels/chart44.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1\BC1%20Data%20Flipbook%20Figures%20-%20Updated.xlsx" TargetMode="External"/><Relationship Id="rId2" Type="http://schemas.microsoft.com/office/2011/relationships/chartColorStyle" Target="colors41.xml"/><Relationship Id="rId1" Type="http://schemas.microsoft.com/office/2011/relationships/chartStyle" Target="style41.xml"/></Relationships>
</file>

<file path=ppt/charts/_rels/chart45.xml.rels><?xml version="1.0" encoding="UTF-8" standalone="yes"?>
<Relationships xmlns="http://schemas.openxmlformats.org/package/2006/relationships"><Relationship Id="rId3" Type="http://schemas.openxmlformats.org/officeDocument/2006/relationships/oleObject" Target="file:///\\eianas01\OES\CHL\Documents\CBECS\2018\BC%20Results%20Data%20&amp;%20Figures.xlsx" TargetMode="External"/><Relationship Id="rId2" Type="http://schemas.microsoft.com/office/2011/relationships/chartColorStyle" Target="colors42.xml"/><Relationship Id="rId1" Type="http://schemas.microsoft.com/office/2011/relationships/chartStyle" Target="style42.xml"/></Relationships>
</file>

<file path=ppt/charts/_rels/chart46.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1\BC1%20Data%20Flipbook%20Figures%20-%20Updated.xlsx" TargetMode="External"/><Relationship Id="rId2" Type="http://schemas.microsoft.com/office/2011/relationships/chartColorStyle" Target="colors43.xml"/><Relationship Id="rId1" Type="http://schemas.microsoft.com/office/2011/relationships/chartStyle" Target="style43.xml"/></Relationships>
</file>

<file path=ppt/charts/_rels/chart5.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2\BC2%20Data%20Flipbook%20Figure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2\BC2%20Data%20Flipbook%20Figure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2\BC2%20Data%20Flipbook%20Figure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1" Type="http://schemas.openxmlformats.org/officeDocument/2006/relationships/oleObject" Target="file:///\\fs-f3\oes\ECES\ECES\CBECS\2018%20CBECS\11%20-%20Publication\Flipbooks\BC%20Release%202\BC2%20Data%20Flipbook%20Figures.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fs-f3\oes\ECES\ECES\CBECS\2018%20CBECS\11%20-%20Publication\Flipbooks\BC%20Release%202\BC2%20Data%20Flipbook%20Figure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531218730381873E-2"/>
          <c:y val="5.334502131528096E-2"/>
          <c:w val="0.88237024281856891"/>
          <c:h val="0.83750650960296624"/>
        </c:manualLayout>
      </c:layout>
      <c:lineChart>
        <c:grouping val="standard"/>
        <c:varyColors val="0"/>
        <c:ser>
          <c:idx val="2"/>
          <c:order val="1"/>
          <c:spPr>
            <a:ln w="12700">
              <a:solidFill>
                <a:schemeClr val="accent1">
                  <a:lumMod val="75000"/>
                </a:schemeClr>
              </a:solidFill>
              <a:prstDash val="lgDash"/>
            </a:ln>
          </c:spPr>
          <c:marker>
            <c:symbol val="circle"/>
            <c:size val="10"/>
            <c:spPr>
              <a:solidFill>
                <a:schemeClr val="accent1"/>
              </a:solidFill>
              <a:ln>
                <a:solidFill>
                  <a:schemeClr val="accent1">
                    <a:lumMod val="75000"/>
                  </a:schemeClr>
                </a:solidFill>
                <a:prstDash val="solid"/>
              </a:ln>
            </c:spPr>
          </c:marker>
          <c:cat>
            <c:numRef>
              <c:f>'7. Trends'!$A$4:$A$43</c:f>
              <c:numCache>
                <c:formatCode>General</c:formatCode>
                <c:ptCount val="40"/>
                <c:pt idx="0">
                  <c:v>1979</c:v>
                </c:pt>
                <c:pt idx="4">
                  <c:v>1983</c:v>
                </c:pt>
                <c:pt idx="7">
                  <c:v>1986</c:v>
                </c:pt>
                <c:pt idx="10">
                  <c:v>1989</c:v>
                </c:pt>
                <c:pt idx="13">
                  <c:v>1992</c:v>
                </c:pt>
                <c:pt idx="16">
                  <c:v>1995</c:v>
                </c:pt>
                <c:pt idx="20">
                  <c:v>1999</c:v>
                </c:pt>
                <c:pt idx="24">
                  <c:v>2003</c:v>
                </c:pt>
                <c:pt idx="33">
                  <c:v>2012</c:v>
                </c:pt>
                <c:pt idx="39">
                  <c:v>2018</c:v>
                </c:pt>
              </c:numCache>
            </c:numRef>
          </c:cat>
          <c:val>
            <c:numRef>
              <c:f>'7. Trends'!$C$4:$C$43</c:f>
              <c:numCache>
                <c:formatCode>General</c:formatCode>
                <c:ptCount val="40"/>
                <c:pt idx="0" formatCode="#,##0">
                  <c:v>3794</c:v>
                </c:pt>
                <c:pt idx="4" formatCode="#,##0">
                  <c:v>4121</c:v>
                </c:pt>
                <c:pt idx="7" formatCode="#,##0">
                  <c:v>4154</c:v>
                </c:pt>
                <c:pt idx="10" formatCode="#,##0">
                  <c:v>4527</c:v>
                </c:pt>
                <c:pt idx="13" formatCode="#,##0">
                  <c:v>4806</c:v>
                </c:pt>
                <c:pt idx="16" formatCode="#,##0">
                  <c:v>4579</c:v>
                </c:pt>
                <c:pt idx="20" formatCode="#,##0">
                  <c:v>4657</c:v>
                </c:pt>
                <c:pt idx="24" formatCode="#,##0">
                  <c:v>4859</c:v>
                </c:pt>
                <c:pt idx="33" formatCode="#,##0">
                  <c:v>5557</c:v>
                </c:pt>
                <c:pt idx="39" formatCode="#,##0">
                  <c:v>5918</c:v>
                </c:pt>
              </c:numCache>
            </c:numRef>
          </c:val>
          <c:smooth val="0"/>
          <c:extLst>
            <c:ext xmlns:c16="http://schemas.microsoft.com/office/drawing/2014/chart" uri="{C3380CC4-5D6E-409C-BE32-E72D297353CC}">
              <c16:uniqueId val="{00000000-B925-4D95-8B5D-2151D85D27A5}"/>
            </c:ext>
          </c:extLst>
        </c:ser>
        <c:dLbls>
          <c:showLegendKey val="0"/>
          <c:showVal val="0"/>
          <c:showCatName val="0"/>
          <c:showSerName val="0"/>
          <c:showPercent val="0"/>
          <c:showBubbleSize val="0"/>
        </c:dLbls>
        <c:marker val="1"/>
        <c:smooth val="0"/>
        <c:axId val="1243595024"/>
        <c:axId val="1243602096"/>
      </c:lineChart>
      <c:lineChart>
        <c:grouping val="standard"/>
        <c:varyColors val="0"/>
        <c:ser>
          <c:idx val="0"/>
          <c:order val="0"/>
          <c:spPr>
            <a:ln w="12700">
              <a:solidFill>
                <a:schemeClr val="accent3">
                  <a:lumMod val="75000"/>
                </a:schemeClr>
              </a:solidFill>
              <a:prstDash val="lgDash"/>
            </a:ln>
          </c:spPr>
          <c:marker>
            <c:symbol val="circle"/>
            <c:size val="10"/>
            <c:spPr>
              <a:solidFill>
                <a:schemeClr val="accent3"/>
              </a:solidFill>
              <a:ln>
                <a:solidFill>
                  <a:schemeClr val="accent3">
                    <a:lumMod val="75000"/>
                  </a:schemeClr>
                </a:solidFill>
                <a:prstDash val="solid"/>
              </a:ln>
            </c:spPr>
          </c:marker>
          <c:cat>
            <c:numRef>
              <c:f>'[1]Fig 1 - Trends'!$Y$5:$Y$44</c:f>
              <c:numCache>
                <c:formatCode>General</c:formatCode>
                <c:ptCount val="40"/>
                <c:pt idx="0">
                  <c:v>1979</c:v>
                </c:pt>
                <c:pt idx="4">
                  <c:v>1983</c:v>
                </c:pt>
                <c:pt idx="7">
                  <c:v>1986</c:v>
                </c:pt>
                <c:pt idx="10">
                  <c:v>1989</c:v>
                </c:pt>
                <c:pt idx="13">
                  <c:v>1992</c:v>
                </c:pt>
                <c:pt idx="16">
                  <c:v>1995</c:v>
                </c:pt>
                <c:pt idx="20">
                  <c:v>1999</c:v>
                </c:pt>
                <c:pt idx="24">
                  <c:v>2003</c:v>
                </c:pt>
                <c:pt idx="33">
                  <c:v>2012</c:v>
                </c:pt>
                <c:pt idx="39">
                  <c:v>2018</c:v>
                </c:pt>
              </c:numCache>
            </c:numRef>
          </c:cat>
          <c:val>
            <c:numRef>
              <c:f>'7. Trends'!$B$4:$B$43</c:f>
              <c:numCache>
                <c:formatCode>General</c:formatCode>
                <c:ptCount val="40"/>
                <c:pt idx="0" formatCode="#,##0">
                  <c:v>51088</c:v>
                </c:pt>
                <c:pt idx="4" formatCode="#,##0">
                  <c:v>56116</c:v>
                </c:pt>
                <c:pt idx="7" formatCode="#,##0">
                  <c:v>58199</c:v>
                </c:pt>
                <c:pt idx="10" formatCode="#,##0">
                  <c:v>63184</c:v>
                </c:pt>
                <c:pt idx="13" formatCode="#,##0">
                  <c:v>67876</c:v>
                </c:pt>
                <c:pt idx="16" formatCode="#,##0">
                  <c:v>58772</c:v>
                </c:pt>
                <c:pt idx="20" formatCode="#,##0">
                  <c:v>67337</c:v>
                </c:pt>
                <c:pt idx="24" formatCode="#,##0">
                  <c:v>71658</c:v>
                </c:pt>
                <c:pt idx="33" formatCode="#,##0">
                  <c:v>87093</c:v>
                </c:pt>
                <c:pt idx="39" formatCode="#,##0">
                  <c:v>96422</c:v>
                </c:pt>
              </c:numCache>
            </c:numRef>
          </c:val>
          <c:smooth val="0"/>
          <c:extLst>
            <c:ext xmlns:c16="http://schemas.microsoft.com/office/drawing/2014/chart" uri="{C3380CC4-5D6E-409C-BE32-E72D297353CC}">
              <c16:uniqueId val="{00000001-B925-4D95-8B5D-2151D85D27A5}"/>
            </c:ext>
          </c:extLst>
        </c:ser>
        <c:dLbls>
          <c:showLegendKey val="0"/>
          <c:showVal val="0"/>
          <c:showCatName val="0"/>
          <c:showSerName val="0"/>
          <c:showPercent val="0"/>
          <c:showBubbleSize val="0"/>
        </c:dLbls>
        <c:marker val="1"/>
        <c:smooth val="0"/>
        <c:axId val="1375395248"/>
        <c:axId val="1336992432"/>
      </c:lineChart>
      <c:catAx>
        <c:axId val="1243595024"/>
        <c:scaling>
          <c:orientation val="minMax"/>
        </c:scaling>
        <c:delete val="0"/>
        <c:axPos val="b"/>
        <c:majorGridlines>
          <c:spPr>
            <a:ln>
              <a:noFill/>
            </a:ln>
          </c:spPr>
        </c:majorGridlines>
        <c:title>
          <c:tx>
            <c:rich>
              <a:bodyPr/>
              <a:lstStyle/>
              <a:p>
                <a:pPr>
                  <a:defRPr b="0">
                    <a:latin typeface="Arial" panose="020B0604020202020204" pitchFamily="34" charset="0"/>
                    <a:cs typeface="Arial" panose="020B0604020202020204" pitchFamily="34" charset="0"/>
                  </a:defRPr>
                </a:pPr>
                <a:r>
                  <a:rPr lang="en-US" b="0" dirty="0">
                    <a:latin typeface="Arial" panose="020B0604020202020204" pitchFamily="34" charset="0"/>
                    <a:cs typeface="Arial" panose="020B0604020202020204" pitchFamily="34" charset="0"/>
                  </a:rPr>
                  <a:t>year</a:t>
                </a:r>
                <a:r>
                  <a:rPr lang="en-US" b="0" baseline="0" dirty="0">
                    <a:latin typeface="Arial" panose="020B0604020202020204" pitchFamily="34" charset="0"/>
                    <a:cs typeface="Arial" panose="020B0604020202020204" pitchFamily="34" charset="0"/>
                  </a:rPr>
                  <a:t> of survey</a:t>
                </a:r>
                <a:endParaRPr lang="en-US" b="0" dirty="0">
                  <a:latin typeface="Arial" panose="020B0604020202020204" pitchFamily="34" charset="0"/>
                  <a:cs typeface="Arial" panose="020B0604020202020204" pitchFamily="34" charset="0"/>
                </a:endParaRPr>
              </a:p>
            </c:rich>
          </c:tx>
          <c:overlay val="0"/>
        </c:title>
        <c:numFmt formatCode="General" sourceLinked="1"/>
        <c:majorTickMark val="none"/>
        <c:minorTickMark val="none"/>
        <c:tickLblPos val="nextTo"/>
        <c:spPr>
          <a:ln>
            <a:noFill/>
          </a:ln>
        </c:spPr>
        <c:txPr>
          <a:bodyPr/>
          <a:lstStyle/>
          <a:p>
            <a:pPr>
              <a:defRPr>
                <a:solidFill>
                  <a:schemeClr val="tx1"/>
                </a:solidFill>
                <a:latin typeface="Arial" panose="020B0604020202020204" pitchFamily="34" charset="0"/>
                <a:cs typeface="Arial" panose="020B0604020202020204" pitchFamily="34" charset="0"/>
              </a:defRPr>
            </a:pPr>
            <a:endParaRPr lang="en-US"/>
          </a:p>
        </c:txPr>
        <c:crossAx val="1243602096"/>
        <c:crosses val="autoZero"/>
        <c:auto val="0"/>
        <c:lblAlgn val="ctr"/>
        <c:lblOffset val="50"/>
        <c:tickLblSkip val="1"/>
        <c:tickMarkSkip val="1"/>
        <c:noMultiLvlLbl val="0"/>
      </c:catAx>
      <c:valAx>
        <c:axId val="1243602096"/>
        <c:scaling>
          <c:orientation val="minMax"/>
          <c:max val="10000"/>
          <c:min val="0"/>
        </c:scaling>
        <c:delete val="0"/>
        <c:axPos val="l"/>
        <c:majorGridlines>
          <c:spPr>
            <a:ln>
              <a:solidFill>
                <a:schemeClr val="bg1">
                  <a:lumMod val="85000"/>
                </a:schemeClr>
              </a:solidFill>
            </a:ln>
          </c:spPr>
        </c:majorGridlines>
        <c:numFmt formatCode="#,##0" sourceLinked="1"/>
        <c:majorTickMark val="out"/>
        <c:minorTickMark val="none"/>
        <c:tickLblPos val="nextTo"/>
        <c:spPr>
          <a:ln>
            <a:noFill/>
          </a:ln>
        </c:spPr>
        <c:txPr>
          <a:bodyPr/>
          <a:lstStyle/>
          <a:p>
            <a:pPr>
              <a:defRPr>
                <a:solidFill>
                  <a:schemeClr val="accent1"/>
                </a:solidFill>
                <a:latin typeface="Arial" panose="020B0604020202020204" pitchFamily="34" charset="0"/>
                <a:cs typeface="Arial" panose="020B0604020202020204" pitchFamily="34" charset="0"/>
              </a:defRPr>
            </a:pPr>
            <a:endParaRPr lang="en-US"/>
          </a:p>
        </c:txPr>
        <c:crossAx val="1243595024"/>
        <c:crosses val="autoZero"/>
        <c:crossBetween val="midCat"/>
        <c:majorUnit val="1000"/>
        <c:dispUnits>
          <c:builtInUnit val="thousands"/>
        </c:dispUnits>
      </c:valAx>
      <c:valAx>
        <c:axId val="1336992432"/>
        <c:scaling>
          <c:orientation val="minMax"/>
          <c:max val="100000"/>
        </c:scaling>
        <c:delete val="0"/>
        <c:axPos val="r"/>
        <c:numFmt formatCode="#,##0" sourceLinked="1"/>
        <c:majorTickMark val="none"/>
        <c:minorTickMark val="none"/>
        <c:tickLblPos val="nextTo"/>
        <c:spPr>
          <a:ln>
            <a:noFill/>
          </a:ln>
        </c:spPr>
        <c:txPr>
          <a:bodyPr/>
          <a:lstStyle/>
          <a:p>
            <a:pPr>
              <a:defRPr>
                <a:solidFill>
                  <a:schemeClr val="accent3"/>
                </a:solidFill>
                <a:latin typeface="Arial" panose="020B0604020202020204" pitchFamily="34" charset="0"/>
                <a:cs typeface="Arial" panose="020B0604020202020204" pitchFamily="34" charset="0"/>
              </a:defRPr>
            </a:pPr>
            <a:endParaRPr lang="en-US"/>
          </a:p>
        </c:txPr>
        <c:crossAx val="1375395248"/>
        <c:crosses val="max"/>
        <c:crossBetween val="between"/>
        <c:dispUnits>
          <c:builtInUnit val="thousands"/>
        </c:dispUnits>
      </c:valAx>
      <c:dateAx>
        <c:axId val="1375395248"/>
        <c:scaling>
          <c:orientation val="minMax"/>
        </c:scaling>
        <c:delete val="1"/>
        <c:axPos val="b"/>
        <c:numFmt formatCode="General" sourceLinked="1"/>
        <c:majorTickMark val="out"/>
        <c:minorTickMark val="none"/>
        <c:tickLblPos val="nextTo"/>
        <c:crossAx val="1336992432"/>
        <c:crosses val="autoZero"/>
        <c:auto val="0"/>
        <c:lblOffset val="100"/>
        <c:baseTimeUnit val="days"/>
      </c:dateAx>
      <c:spPr>
        <a:noFill/>
        <a:ln w="25400">
          <a:noFill/>
        </a:ln>
      </c:spPr>
    </c:plotArea>
    <c:plotVisOnly val="1"/>
    <c:dispBlanksAs val="span"/>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'16. op hours'!$A$60</c:f>
              <c:strCache>
                <c:ptCount val="1"/>
                <c:pt idx="0">
                  <c:v>public order and safety</c:v>
                </c:pt>
              </c:strCache>
            </c:strRef>
          </c:tx>
          <c:spPr>
            <a:ln>
              <a:noFill/>
            </a:ln>
          </c:spPr>
          <c:dPt>
            <c:idx val="0"/>
            <c:bubble3D val="0"/>
            <c:spPr>
              <a:solidFill>
                <a:schemeClr val="accent5">
                  <a:lumMod val="20000"/>
                  <a:lumOff val="80000"/>
                </a:schemeClr>
              </a:solidFill>
              <a:ln w="19050">
                <a:noFill/>
              </a:ln>
              <a:effectLst/>
            </c:spPr>
            <c:extLst>
              <c:ext xmlns:c16="http://schemas.microsoft.com/office/drawing/2014/chart" uri="{C3380CC4-5D6E-409C-BE32-E72D297353CC}">
                <c16:uniqueId val="{00000001-4B54-4DFB-9283-29D71B2B4A17}"/>
              </c:ext>
            </c:extLst>
          </c:dPt>
          <c:dPt>
            <c:idx val="1"/>
            <c:bubble3D val="0"/>
            <c:spPr>
              <a:solidFill>
                <a:schemeClr val="accent5">
                  <a:lumMod val="60000"/>
                  <a:lumOff val="40000"/>
                </a:schemeClr>
              </a:solidFill>
              <a:ln w="19050">
                <a:noFill/>
              </a:ln>
              <a:effectLst/>
            </c:spPr>
            <c:extLst>
              <c:ext xmlns:c16="http://schemas.microsoft.com/office/drawing/2014/chart" uri="{C3380CC4-5D6E-409C-BE32-E72D297353CC}">
                <c16:uniqueId val="{00000003-4B54-4DFB-9283-29D71B2B4A17}"/>
              </c:ext>
            </c:extLst>
          </c:dPt>
          <c:val>
            <c:numRef>
              <c:f>'16. op hours'!$B$60:$C$60</c:f>
              <c:numCache>
                <c:formatCode>0%</c:formatCode>
                <c:ptCount val="2"/>
                <c:pt idx="0">
                  <c:v>0.26321497934206239</c:v>
                </c:pt>
                <c:pt idx="1">
                  <c:v>0.73678502065793761</c:v>
                </c:pt>
              </c:numCache>
            </c:numRef>
          </c:val>
          <c:extLst>
            <c:ext xmlns:c16="http://schemas.microsoft.com/office/drawing/2014/chart" uri="{C3380CC4-5D6E-409C-BE32-E72D297353CC}">
              <c16:uniqueId val="{00000004-4B54-4DFB-9283-29D71B2B4A17}"/>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hours!$A$61</c:f>
              <c:strCache>
                <c:ptCount val="1"/>
                <c:pt idx="0">
                  <c:v>all buildings</c:v>
                </c:pt>
              </c:strCache>
            </c:strRef>
          </c:tx>
          <c:spPr>
            <a:solidFill>
              <a:schemeClr val="accent5">
                <a:lumMod val="60000"/>
                <a:lumOff val="40000"/>
              </a:schemeClr>
            </a:solidFill>
            <a:ln>
              <a:noFill/>
            </a:ln>
          </c:spPr>
          <c:dPt>
            <c:idx val="0"/>
            <c:bubble3D val="0"/>
            <c:spPr>
              <a:solidFill>
                <a:schemeClr val="accent5">
                  <a:lumMod val="20000"/>
                  <a:lumOff val="80000"/>
                </a:schemeClr>
              </a:solidFill>
              <a:ln w="19050">
                <a:noFill/>
              </a:ln>
              <a:effectLst/>
            </c:spPr>
            <c:extLst>
              <c:ext xmlns:c16="http://schemas.microsoft.com/office/drawing/2014/chart" uri="{C3380CC4-5D6E-409C-BE32-E72D297353CC}">
                <c16:uniqueId val="{00000001-444D-4E55-83BB-08B5CB7F4080}"/>
              </c:ext>
            </c:extLst>
          </c:dPt>
          <c:dPt>
            <c:idx val="1"/>
            <c:bubble3D val="0"/>
            <c:spPr>
              <a:solidFill>
                <a:schemeClr val="accent5">
                  <a:lumMod val="60000"/>
                  <a:lumOff val="40000"/>
                </a:schemeClr>
              </a:solidFill>
              <a:ln w="19050">
                <a:noFill/>
              </a:ln>
              <a:effectLst/>
            </c:spPr>
            <c:extLst>
              <c:ext xmlns:c16="http://schemas.microsoft.com/office/drawing/2014/chart" uri="{C3380CC4-5D6E-409C-BE32-E72D297353CC}">
                <c16:uniqueId val="{00000003-444D-4E55-83BB-08B5CB7F4080}"/>
              </c:ext>
            </c:extLst>
          </c:dPt>
          <c:val>
            <c:numRef>
              <c:f>hours!$B$61:$C$61</c:f>
              <c:numCache>
                <c:formatCode>0%</c:formatCode>
                <c:ptCount val="2"/>
                <c:pt idx="0">
                  <c:v>0.88085977657400383</c:v>
                </c:pt>
                <c:pt idx="1">
                  <c:v>0.11914022342599617</c:v>
                </c:pt>
              </c:numCache>
            </c:numRef>
          </c:val>
          <c:extLst>
            <c:ext xmlns:c16="http://schemas.microsoft.com/office/drawing/2014/chart" uri="{C3380CC4-5D6E-409C-BE32-E72D297353CC}">
              <c16:uniqueId val="{00000004-444D-4E55-83BB-08B5CB7F4080}"/>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hours!$A$59</c:f>
              <c:strCache>
                <c:ptCount val="1"/>
                <c:pt idx="0">
                  <c:v>lodging</c:v>
                </c:pt>
              </c:strCache>
            </c:strRef>
          </c:tx>
          <c:spPr>
            <a:solidFill>
              <a:schemeClr val="accent5">
                <a:lumMod val="20000"/>
                <a:lumOff val="80000"/>
              </a:schemeClr>
            </a:solidFill>
            <a:ln>
              <a:noFill/>
            </a:ln>
          </c:spPr>
          <c:dPt>
            <c:idx val="0"/>
            <c:bubble3D val="0"/>
            <c:spPr>
              <a:solidFill>
                <a:schemeClr val="accent5">
                  <a:lumMod val="20000"/>
                  <a:lumOff val="80000"/>
                </a:schemeClr>
              </a:solidFill>
              <a:ln w="19050">
                <a:noFill/>
              </a:ln>
              <a:effectLst/>
            </c:spPr>
            <c:extLst>
              <c:ext xmlns:c16="http://schemas.microsoft.com/office/drawing/2014/chart" uri="{C3380CC4-5D6E-409C-BE32-E72D297353CC}">
                <c16:uniqueId val="{00000001-EFEC-4546-AEDE-A310D1CDBB73}"/>
              </c:ext>
            </c:extLst>
          </c:dPt>
          <c:dPt>
            <c:idx val="1"/>
            <c:bubble3D val="0"/>
            <c:spPr>
              <a:solidFill>
                <a:schemeClr val="accent5">
                  <a:lumMod val="60000"/>
                  <a:lumOff val="40000"/>
                </a:schemeClr>
              </a:solidFill>
              <a:ln w="19050">
                <a:noFill/>
              </a:ln>
              <a:effectLst/>
            </c:spPr>
            <c:extLst>
              <c:ext xmlns:c16="http://schemas.microsoft.com/office/drawing/2014/chart" uri="{C3380CC4-5D6E-409C-BE32-E72D297353CC}">
                <c16:uniqueId val="{00000003-EFEC-4546-AEDE-A310D1CDBB73}"/>
              </c:ext>
            </c:extLst>
          </c:dPt>
          <c:val>
            <c:numRef>
              <c:f>hours!$B$59:$C$59</c:f>
              <c:numCache>
                <c:formatCode>0%</c:formatCode>
                <c:ptCount val="2"/>
                <c:pt idx="0">
                  <c:v>2.0498498721249869E-2</c:v>
                </c:pt>
                <c:pt idx="1">
                  <c:v>0.97950150127875013</c:v>
                </c:pt>
              </c:numCache>
            </c:numRef>
          </c:val>
          <c:extLst>
            <c:ext xmlns:c16="http://schemas.microsoft.com/office/drawing/2014/chart" uri="{C3380CC4-5D6E-409C-BE32-E72D297353CC}">
              <c16:uniqueId val="{00000004-EFEC-4546-AEDE-A310D1CDBB73}"/>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'16. op hours'!$B$37</c:f>
              <c:strCache>
                <c:ptCount val="1"/>
                <c:pt idx="0">
                  <c:v>mean</c:v>
                </c:pt>
              </c:strCache>
            </c:strRef>
          </c:tx>
          <c:spPr>
            <a:solidFill>
              <a:schemeClr val="accent5">
                <a:lumMod val="60000"/>
                <a:lumOff val="40000"/>
              </a:schemeClr>
            </a:solidFill>
            <a:ln>
              <a:noFill/>
            </a:ln>
            <a:effectLst/>
          </c:spPr>
          <c:invertIfNegative val="0"/>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C32A-4673-BC76-D5C80A8BABEE}"/>
              </c:ext>
            </c:extLst>
          </c:dPt>
          <c:dPt>
            <c:idx val="1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3-C32A-4673-BC76-D5C80A8BABEE}"/>
              </c:ext>
            </c:extLst>
          </c:dPt>
          <c:cat>
            <c:strRef>
              <c:f>'16. op hours'!$A$38:$A$52</c:f>
              <c:strCache>
                <c:ptCount val="15"/>
                <c:pt idx="0">
                  <c:v>lodging</c:v>
                </c:pt>
                <c:pt idx="1">
                  <c:v>public order and safety</c:v>
                </c:pt>
                <c:pt idx="2">
                  <c:v>food sales</c:v>
                </c:pt>
                <c:pt idx="3">
                  <c:v>other</c:v>
                </c:pt>
                <c:pt idx="4">
                  <c:v>food service</c:v>
                </c:pt>
                <c:pt idx="5">
                  <c:v>warehouse and storage</c:v>
                </c:pt>
                <c:pt idx="6">
                  <c:v>mercantile</c:v>
                </c:pt>
                <c:pt idx="7">
                  <c:v>all buildings</c:v>
                </c:pt>
                <c:pt idx="8">
                  <c:v>health care</c:v>
                </c:pt>
                <c:pt idx="9">
                  <c:v>office</c:v>
                </c:pt>
                <c:pt idx="10">
                  <c:v>service</c:v>
                </c:pt>
                <c:pt idx="11">
                  <c:v>public assembly</c:v>
                </c:pt>
                <c:pt idx="12">
                  <c:v>education</c:v>
                </c:pt>
                <c:pt idx="13">
                  <c:v>religious worship</c:v>
                </c:pt>
                <c:pt idx="14">
                  <c:v>vacant</c:v>
                </c:pt>
              </c:strCache>
            </c:strRef>
          </c:cat>
          <c:val>
            <c:numRef>
              <c:f>'16. op hours'!$B$38:$B$52</c:f>
              <c:numCache>
                <c:formatCode>0</c:formatCode>
                <c:ptCount val="15"/>
                <c:pt idx="0">
                  <c:v>165.47920898177304</c:v>
                </c:pt>
                <c:pt idx="1">
                  <c:v>131.22190266006842</c:v>
                </c:pt>
                <c:pt idx="2">
                  <c:v>110.23840655990432</c:v>
                </c:pt>
                <c:pt idx="3">
                  <c:v>81.830263646328092</c:v>
                </c:pt>
                <c:pt idx="4">
                  <c:v>81.438361408707621</c:v>
                </c:pt>
                <c:pt idx="5">
                  <c:v>70.550042239592671</c:v>
                </c:pt>
                <c:pt idx="6">
                  <c:v>64.184164648459358</c:v>
                </c:pt>
                <c:pt idx="7" formatCode="General">
                  <c:v>62</c:v>
                </c:pt>
                <c:pt idx="8">
                  <c:v>59.630568715184779</c:v>
                </c:pt>
                <c:pt idx="9">
                  <c:v>53.673913917740876</c:v>
                </c:pt>
                <c:pt idx="10">
                  <c:v>53.202496563363539</c:v>
                </c:pt>
                <c:pt idx="11">
                  <c:v>51.328485297805685</c:v>
                </c:pt>
                <c:pt idx="12">
                  <c:v>50.533873746988405</c:v>
                </c:pt>
                <c:pt idx="13">
                  <c:v>27.694353704864785</c:v>
                </c:pt>
                <c:pt idx="14">
                  <c:v>4.6963076675149482</c:v>
                </c:pt>
              </c:numCache>
            </c:numRef>
          </c:val>
          <c:extLst>
            <c:ext xmlns:c16="http://schemas.microsoft.com/office/drawing/2014/chart" uri="{C3380CC4-5D6E-409C-BE32-E72D297353CC}">
              <c16:uniqueId val="{00000004-C32A-4673-BC76-D5C80A8BABEE}"/>
            </c:ext>
          </c:extLst>
        </c:ser>
        <c:dLbls>
          <c:showLegendKey val="0"/>
          <c:showVal val="0"/>
          <c:showCatName val="0"/>
          <c:showSerName val="0"/>
          <c:showPercent val="0"/>
          <c:showBubbleSize val="0"/>
        </c:dLbls>
        <c:gapWidth val="60"/>
        <c:axId val="1375390896"/>
        <c:axId val="1375395792"/>
      </c:barChart>
      <c:catAx>
        <c:axId val="1375390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5395792"/>
        <c:crosses val="autoZero"/>
        <c:auto val="1"/>
        <c:lblAlgn val="ctr"/>
        <c:lblOffset val="100"/>
        <c:noMultiLvlLbl val="0"/>
      </c:catAx>
      <c:valAx>
        <c:axId val="1375395792"/>
        <c:scaling>
          <c:orientation val="minMax"/>
          <c:max val="168"/>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5390896"/>
        <c:crosses val="autoZero"/>
        <c:crossBetween val="between"/>
        <c:majorUnit val="4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'18. Yr Built'!$B$14</c:f>
              <c:strCache>
                <c:ptCount val="1"/>
                <c:pt idx="0">
                  <c:v>bottom bars</c:v>
                </c:pt>
              </c:strCache>
            </c:strRef>
          </c:tx>
          <c:spPr>
            <a:solidFill>
              <a:schemeClr val="accent1">
                <a:lumMod val="75000"/>
              </a:schemeClr>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7DB-4CA0-B36C-A700F057FF60}"/>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3-37DB-4CA0-B36C-A700F057FF60}"/>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5-37DB-4CA0-B36C-A700F057FF60}"/>
              </c:ext>
            </c:extLst>
          </c:dPt>
          <c:cat>
            <c:strRef>
              <c:f>'18. Yr Built'!$A$15:$A$20</c:f>
              <c:strCache>
                <c:ptCount val="6"/>
                <c:pt idx="0">
                  <c:v>Before 1960 No. of Buildings share</c:v>
                </c:pt>
                <c:pt idx="1">
                  <c:v>Before 1960 Floorspace share</c:v>
                </c:pt>
                <c:pt idx="2">
                  <c:v>1960-1999 No. of Buildings share</c:v>
                </c:pt>
                <c:pt idx="3">
                  <c:v>1960-1999 Floorspace share</c:v>
                </c:pt>
                <c:pt idx="4">
                  <c:v>2000-2018 No. of Buildings share</c:v>
                </c:pt>
                <c:pt idx="5">
                  <c:v>2000-2018 Floorspace share</c:v>
                </c:pt>
              </c:strCache>
            </c:strRef>
          </c:cat>
          <c:val>
            <c:numRef>
              <c:f>'18. Yr Built'!$B$15:$B$20</c:f>
              <c:numCache>
                <c:formatCode>0%</c:formatCode>
                <c:ptCount val="6"/>
                <c:pt idx="0">
                  <c:v>5.5666320713961048E-2</c:v>
                </c:pt>
                <c:pt idx="1">
                  <c:v>3.72831185207897E-2</c:v>
                </c:pt>
                <c:pt idx="2">
                  <c:v>0.11580694811098152</c:v>
                </c:pt>
                <c:pt idx="3">
                  <c:v>0.10729956919639055</c:v>
                </c:pt>
                <c:pt idx="4">
                  <c:v>0.15607151502239328</c:v>
                </c:pt>
                <c:pt idx="5">
                  <c:v>0.18175501288889584</c:v>
                </c:pt>
              </c:numCache>
            </c:numRef>
          </c:val>
          <c:extLst>
            <c:ext xmlns:c16="http://schemas.microsoft.com/office/drawing/2014/chart" uri="{C3380CC4-5D6E-409C-BE32-E72D297353CC}">
              <c16:uniqueId val="{00000006-37DB-4CA0-B36C-A700F057FF60}"/>
            </c:ext>
          </c:extLst>
        </c:ser>
        <c:ser>
          <c:idx val="1"/>
          <c:order val="1"/>
          <c:tx>
            <c:strRef>
              <c:f>'18. Yr Built'!$C$14</c:f>
              <c:strCache>
                <c:ptCount val="1"/>
                <c:pt idx="0">
                  <c:v>second bars</c:v>
                </c:pt>
              </c:strCache>
            </c:strRef>
          </c:tx>
          <c:spPr>
            <a:solidFill>
              <a:schemeClr val="accent1">
                <a:lumMod val="60000"/>
                <a:lumOff val="40000"/>
              </a:schemeClr>
            </a:solidFill>
            <a:ln>
              <a:noFill/>
            </a:ln>
            <a:effectLst/>
          </c:spPr>
          <c:invertIfNegative val="0"/>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8-37DB-4CA0-B36C-A700F057FF60}"/>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A-37DB-4CA0-B36C-A700F057FF60}"/>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C-37DB-4CA0-B36C-A700F057FF60}"/>
              </c:ext>
            </c:extLst>
          </c:dPt>
          <c:cat>
            <c:strRef>
              <c:f>'18. Yr Built'!$A$15:$A$20</c:f>
              <c:strCache>
                <c:ptCount val="6"/>
                <c:pt idx="0">
                  <c:v>Before 1960 No. of Buildings share</c:v>
                </c:pt>
                <c:pt idx="1">
                  <c:v>Before 1960 Floorspace share</c:v>
                </c:pt>
                <c:pt idx="2">
                  <c:v>1960-1999 No. of Buildings share</c:v>
                </c:pt>
                <c:pt idx="3">
                  <c:v>1960-1999 Floorspace share</c:v>
                </c:pt>
                <c:pt idx="4">
                  <c:v>2000-2018 No. of Buildings share</c:v>
                </c:pt>
                <c:pt idx="5">
                  <c:v>2000-2018 Floorspace share</c:v>
                </c:pt>
              </c:strCache>
            </c:strRef>
          </c:cat>
          <c:val>
            <c:numRef>
              <c:f>'18. Yr Built'!$C$15:$C$20</c:f>
              <c:numCache>
                <c:formatCode>0%</c:formatCode>
                <c:ptCount val="6"/>
                <c:pt idx="0">
                  <c:v>6.4121394058137951E-2</c:v>
                </c:pt>
                <c:pt idx="1">
                  <c:v>5.847671552077225E-2</c:v>
                </c:pt>
                <c:pt idx="2">
                  <c:v>0.14034681141588107</c:v>
                </c:pt>
                <c:pt idx="3">
                  <c:v>0.13527641399278789</c:v>
                </c:pt>
                <c:pt idx="4">
                  <c:v>9.0817437098325376E-2</c:v>
                </c:pt>
                <c:pt idx="5">
                  <c:v>0.10729484871100044</c:v>
                </c:pt>
              </c:numCache>
            </c:numRef>
          </c:val>
          <c:extLst>
            <c:ext xmlns:c16="http://schemas.microsoft.com/office/drawing/2014/chart" uri="{C3380CC4-5D6E-409C-BE32-E72D297353CC}">
              <c16:uniqueId val="{0000000D-37DB-4CA0-B36C-A700F057FF60}"/>
            </c:ext>
          </c:extLst>
        </c:ser>
        <c:ser>
          <c:idx val="2"/>
          <c:order val="2"/>
          <c:tx>
            <c:strRef>
              <c:f>'18. Yr Built'!$D$14</c:f>
              <c:strCache>
                <c:ptCount val="1"/>
                <c:pt idx="0">
                  <c:v>third bars</c:v>
                </c:pt>
              </c:strCache>
            </c:strRef>
          </c:tx>
          <c:spPr>
            <a:solidFill>
              <a:schemeClr val="accent3"/>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F-37DB-4CA0-B36C-A700F057FF60}"/>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37DB-4CA0-B36C-A700F057FF60}"/>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3-37DB-4CA0-B36C-A700F057FF60}"/>
              </c:ext>
            </c:extLst>
          </c:dPt>
          <c:dPt>
            <c:idx val="3"/>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37DB-4CA0-B36C-A700F057FF60}"/>
              </c:ext>
            </c:extLst>
          </c:dPt>
          <c:cat>
            <c:strRef>
              <c:f>'18. Yr Built'!$A$15:$A$20</c:f>
              <c:strCache>
                <c:ptCount val="6"/>
                <c:pt idx="0">
                  <c:v>Before 1960 No. of Buildings share</c:v>
                </c:pt>
                <c:pt idx="1">
                  <c:v>Before 1960 Floorspace share</c:v>
                </c:pt>
                <c:pt idx="2">
                  <c:v>1960-1999 No. of Buildings share</c:v>
                </c:pt>
                <c:pt idx="3">
                  <c:v>1960-1999 Floorspace share</c:v>
                </c:pt>
                <c:pt idx="4">
                  <c:v>2000-2018 No. of Buildings share</c:v>
                </c:pt>
                <c:pt idx="5">
                  <c:v>2000-2018 Floorspace share</c:v>
                </c:pt>
              </c:strCache>
            </c:strRef>
          </c:cat>
          <c:val>
            <c:numRef>
              <c:f>'18. Yr Built'!$D$15:$D$20</c:f>
              <c:numCache>
                <c:formatCode>0%</c:formatCode>
                <c:ptCount val="6"/>
                <c:pt idx="0">
                  <c:v>8.739183081335973E-2</c:v>
                </c:pt>
                <c:pt idx="1">
                  <c:v>7.1845750241185516E-2</c:v>
                </c:pt>
                <c:pt idx="2">
                  <c:v>0.13416131491679861</c:v>
                </c:pt>
                <c:pt idx="3">
                  <c:v>0.13953037331200599</c:v>
                </c:pt>
              </c:numCache>
            </c:numRef>
          </c:val>
          <c:extLst>
            <c:ext xmlns:c16="http://schemas.microsoft.com/office/drawing/2014/chart" uri="{C3380CC4-5D6E-409C-BE32-E72D297353CC}">
              <c16:uniqueId val="{00000016-37DB-4CA0-B36C-A700F057FF60}"/>
            </c:ext>
          </c:extLst>
        </c:ser>
        <c:ser>
          <c:idx val="3"/>
          <c:order val="3"/>
          <c:tx>
            <c:strRef>
              <c:f>'18. Yr Built'!$E$14</c:f>
              <c:strCache>
                <c:ptCount val="1"/>
                <c:pt idx="0">
                  <c:v>last bar</c:v>
                </c:pt>
              </c:strCache>
            </c:strRef>
          </c:tx>
          <c:spPr>
            <a:solidFill>
              <a:schemeClr val="accent1">
                <a:lumMod val="20000"/>
                <a:lumOff val="80000"/>
              </a:schemeClr>
            </a:solidFill>
            <a:ln>
              <a:noFill/>
            </a:ln>
            <a:effectLst/>
          </c:spPr>
          <c:invertIfNegative val="0"/>
          <c:dPt>
            <c:idx val="3"/>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18-37DB-4CA0-B36C-A700F057FF60}"/>
              </c:ext>
            </c:extLst>
          </c:dPt>
          <c:cat>
            <c:strRef>
              <c:f>'18. Yr Built'!$A$15:$A$20</c:f>
              <c:strCache>
                <c:ptCount val="6"/>
                <c:pt idx="0">
                  <c:v>Before 1960 No. of Buildings share</c:v>
                </c:pt>
                <c:pt idx="1">
                  <c:v>Before 1960 Floorspace share</c:v>
                </c:pt>
                <c:pt idx="2">
                  <c:v>1960-1999 No. of Buildings share</c:v>
                </c:pt>
                <c:pt idx="3">
                  <c:v>1960-1999 Floorspace share</c:v>
                </c:pt>
                <c:pt idx="4">
                  <c:v>2000-2018 No. of Buildings share</c:v>
                </c:pt>
                <c:pt idx="5">
                  <c:v>2000-2018 Floorspace share</c:v>
                </c:pt>
              </c:strCache>
            </c:strRef>
          </c:cat>
          <c:val>
            <c:numRef>
              <c:f>'18. Yr Built'!$E$15:$E$20</c:f>
              <c:numCache>
                <c:formatCode>General</c:formatCode>
                <c:ptCount val="6"/>
                <c:pt idx="2" formatCode="0%">
                  <c:v>0.15561642785016136</c:v>
                </c:pt>
                <c:pt idx="3" formatCode="0%">
                  <c:v>0.16123819761617175</c:v>
                </c:pt>
              </c:numCache>
            </c:numRef>
          </c:val>
          <c:extLst>
            <c:ext xmlns:c16="http://schemas.microsoft.com/office/drawing/2014/chart" uri="{C3380CC4-5D6E-409C-BE32-E72D297353CC}">
              <c16:uniqueId val="{00000019-37DB-4CA0-B36C-A700F057FF60}"/>
            </c:ext>
          </c:extLst>
        </c:ser>
        <c:dLbls>
          <c:showLegendKey val="0"/>
          <c:showVal val="0"/>
          <c:showCatName val="0"/>
          <c:showSerName val="0"/>
          <c:showPercent val="0"/>
          <c:showBubbleSize val="0"/>
        </c:dLbls>
        <c:gapWidth val="230"/>
        <c:overlap val="100"/>
        <c:axId val="1375384912"/>
        <c:axId val="1375385456"/>
      </c:barChart>
      <c:catAx>
        <c:axId val="1375384912"/>
        <c:scaling>
          <c:orientation val="minMax"/>
        </c:scaling>
        <c:delete val="1"/>
        <c:axPos val="b"/>
        <c:numFmt formatCode="General" sourceLinked="1"/>
        <c:majorTickMark val="none"/>
        <c:minorTickMark val="none"/>
        <c:tickLblPos val="nextTo"/>
        <c:crossAx val="1375385456"/>
        <c:crosses val="autoZero"/>
        <c:auto val="1"/>
        <c:lblAlgn val="ctr"/>
        <c:lblOffset val="100"/>
        <c:noMultiLvlLbl val="0"/>
      </c:catAx>
      <c:valAx>
        <c:axId val="1375385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5384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21066147826055E-2"/>
          <c:y val="3.7722908093278461E-2"/>
          <c:w val="0.90207672268578365"/>
          <c:h val="0.84152328181199576"/>
        </c:manualLayout>
      </c:layout>
      <c:barChart>
        <c:barDir val="col"/>
        <c:grouping val="clustered"/>
        <c:varyColors val="0"/>
        <c:ser>
          <c:idx val="1"/>
          <c:order val="1"/>
          <c:tx>
            <c:strRef>
              <c:f>'19. Avg SQFT by Yr'!$E$1</c:f>
              <c:strCache>
                <c:ptCount val="1"/>
                <c:pt idx="0">
                  <c:v>Colmean Rounded</c:v>
                </c:pt>
              </c:strCache>
            </c:strRef>
          </c:tx>
          <c:spPr>
            <a:solidFill>
              <a:schemeClr val="accent2"/>
            </a:solidFill>
            <a:ln>
              <a:noFill/>
            </a:ln>
            <a:effectLst/>
          </c:spPr>
          <c:invertIfNegative val="0"/>
          <c:dPt>
            <c:idx val="0"/>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1-7D69-4964-83AC-C3F48CBF55B3}"/>
              </c:ext>
            </c:extLst>
          </c:dPt>
          <c:dPt>
            <c:idx val="1"/>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3-7D69-4964-83AC-C3F48CBF55B3}"/>
              </c:ext>
            </c:extLst>
          </c:dPt>
          <c:dPt>
            <c:idx val="2"/>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5-7D69-4964-83AC-C3F48CBF55B3}"/>
              </c:ext>
            </c:extLst>
          </c:dPt>
          <c:dPt>
            <c:idx val="3"/>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7-7D69-4964-83AC-C3F48CBF55B3}"/>
              </c:ext>
            </c:extLst>
          </c:dPt>
          <c:dPt>
            <c:idx val="4"/>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9-7D69-4964-83AC-C3F48CBF55B3}"/>
              </c:ext>
            </c:extLst>
          </c:dPt>
          <c:dPt>
            <c:idx val="5"/>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B-7D69-4964-83AC-C3F48CBF55B3}"/>
              </c:ext>
            </c:extLst>
          </c:dPt>
          <c:dPt>
            <c:idx val="6"/>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D-7D69-4964-83AC-C3F48CBF55B3}"/>
              </c:ext>
            </c:extLst>
          </c:dPt>
          <c:dPt>
            <c:idx val="7"/>
            <c:invertIfNegative val="0"/>
            <c:bubble3D val="0"/>
            <c:spPr>
              <a:solidFill>
                <a:schemeClr val="bg1">
                  <a:lumMod val="85000"/>
                </a:schemeClr>
              </a:solidFill>
              <a:ln>
                <a:noFill/>
              </a:ln>
              <a:effectLst/>
            </c:spPr>
            <c:extLst>
              <c:ext xmlns:c16="http://schemas.microsoft.com/office/drawing/2014/chart" uri="{C3380CC4-5D6E-409C-BE32-E72D297353CC}">
                <c16:uniqueId val="{0000000F-7D69-4964-83AC-C3F48CBF55B3}"/>
              </c:ext>
            </c:extLst>
          </c:dPt>
          <c:dPt>
            <c:idx val="8"/>
            <c:invertIfNegative val="0"/>
            <c:bubble3D val="0"/>
            <c:spPr>
              <a:solidFill>
                <a:schemeClr val="bg1">
                  <a:lumMod val="85000"/>
                </a:schemeClr>
              </a:solidFill>
              <a:ln>
                <a:noFill/>
              </a:ln>
              <a:effectLst/>
            </c:spPr>
            <c:extLst>
              <c:ext xmlns:c16="http://schemas.microsoft.com/office/drawing/2014/chart" uri="{C3380CC4-5D6E-409C-BE32-E72D297353CC}">
                <c16:uniqueId val="{00000011-7D69-4964-83AC-C3F48CBF55B3}"/>
              </c:ext>
            </c:extLst>
          </c:dPt>
          <c:cat>
            <c:strRef>
              <c:f>'19. Avg SQFT by Yr'!$A$2:$A$10</c:f>
              <c:strCache>
                <c:ptCount val="9"/>
                <c:pt idx="0">
                  <c:v>before 1920</c:v>
                </c:pt>
                <c:pt idx="1">
                  <c:v>1920 to 1945</c:v>
                </c:pt>
                <c:pt idx="2">
                  <c:v>1946 to 1959</c:v>
                </c:pt>
                <c:pt idx="3">
                  <c:v>1960 to 1969</c:v>
                </c:pt>
                <c:pt idx="4">
                  <c:v>1970 to 1979</c:v>
                </c:pt>
                <c:pt idx="5">
                  <c:v>1980 to 1989</c:v>
                </c:pt>
                <c:pt idx="6">
                  <c:v>1990 to 1999</c:v>
                </c:pt>
                <c:pt idx="7">
                  <c:v>2000 to 2009</c:v>
                </c:pt>
                <c:pt idx="8">
                  <c:v>2010 to 2018</c:v>
                </c:pt>
              </c:strCache>
            </c:strRef>
          </c:cat>
          <c:val>
            <c:numRef>
              <c:f>'19. Avg SQFT by Yr'!$E$2:$E$10</c:f>
              <c:numCache>
                <c:formatCode>#,##0</c:formatCode>
                <c:ptCount val="9"/>
                <c:pt idx="0">
                  <c:v>13200</c:v>
                </c:pt>
                <c:pt idx="1">
                  <c:v>13200</c:v>
                </c:pt>
                <c:pt idx="2">
                  <c:v>13200</c:v>
                </c:pt>
                <c:pt idx="3">
                  <c:v>16300</c:v>
                </c:pt>
                <c:pt idx="4">
                  <c:v>16300</c:v>
                </c:pt>
                <c:pt idx="5">
                  <c:v>16300</c:v>
                </c:pt>
                <c:pt idx="6">
                  <c:v>16300</c:v>
                </c:pt>
                <c:pt idx="7">
                  <c:v>19000</c:v>
                </c:pt>
                <c:pt idx="8">
                  <c:v>19000</c:v>
                </c:pt>
              </c:numCache>
            </c:numRef>
          </c:val>
          <c:extLst>
            <c:ext xmlns:c16="http://schemas.microsoft.com/office/drawing/2014/chart" uri="{C3380CC4-5D6E-409C-BE32-E72D297353CC}">
              <c16:uniqueId val="{00000012-7D69-4964-83AC-C3F48CBF55B3}"/>
            </c:ext>
          </c:extLst>
        </c:ser>
        <c:dLbls>
          <c:showLegendKey val="0"/>
          <c:showVal val="0"/>
          <c:showCatName val="0"/>
          <c:showSerName val="0"/>
          <c:showPercent val="0"/>
          <c:showBubbleSize val="0"/>
        </c:dLbls>
        <c:gapWidth val="0"/>
        <c:overlap val="-27"/>
        <c:axId val="1375387088"/>
        <c:axId val="1375386544"/>
      </c:barChart>
      <c:barChart>
        <c:barDir val="col"/>
        <c:grouping val="clustered"/>
        <c:varyColors val="0"/>
        <c:ser>
          <c:idx val="0"/>
          <c:order val="0"/>
          <c:tx>
            <c:strRef>
              <c:f>'19. Avg SQFT by Yr'!$D$1</c:f>
              <c:strCache>
                <c:ptCount val="1"/>
                <c:pt idx="0">
                  <c:v>Mean Rounded</c:v>
                </c:pt>
              </c:strCache>
            </c:strRef>
          </c:tx>
          <c:spPr>
            <a:solidFill>
              <a:schemeClr val="accent1"/>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14-7D69-4964-83AC-C3F48CBF55B3}"/>
              </c:ext>
            </c:extLst>
          </c:dPt>
          <c:dPt>
            <c:idx val="1"/>
            <c:invertIfNegative val="0"/>
            <c:bubble3D val="0"/>
            <c:spPr>
              <a:solidFill>
                <a:schemeClr val="accent5">
                  <a:lumMod val="75000"/>
                </a:schemeClr>
              </a:solidFill>
              <a:ln>
                <a:noFill/>
              </a:ln>
              <a:effectLst/>
            </c:spPr>
            <c:extLst>
              <c:ext xmlns:c16="http://schemas.microsoft.com/office/drawing/2014/chart" uri="{C3380CC4-5D6E-409C-BE32-E72D297353CC}">
                <c16:uniqueId val="{00000016-7D69-4964-83AC-C3F48CBF55B3}"/>
              </c:ext>
            </c:extLst>
          </c:dPt>
          <c:dPt>
            <c:idx val="2"/>
            <c:invertIfNegative val="0"/>
            <c:bubble3D val="0"/>
            <c:spPr>
              <a:solidFill>
                <a:schemeClr val="accent5">
                  <a:lumMod val="75000"/>
                </a:schemeClr>
              </a:solidFill>
              <a:ln>
                <a:noFill/>
              </a:ln>
              <a:effectLst/>
            </c:spPr>
            <c:extLst>
              <c:ext xmlns:c16="http://schemas.microsoft.com/office/drawing/2014/chart" uri="{C3380CC4-5D6E-409C-BE32-E72D297353CC}">
                <c16:uniqueId val="{00000018-7D69-4964-83AC-C3F48CBF55B3}"/>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A-7D69-4964-83AC-C3F48CBF55B3}"/>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C-7D69-4964-83AC-C3F48CBF55B3}"/>
              </c:ext>
            </c:extLst>
          </c:dPt>
          <c:dPt>
            <c:idx val="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E-7D69-4964-83AC-C3F48CBF55B3}"/>
              </c:ext>
            </c:extLst>
          </c:dPt>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0-7D69-4964-83AC-C3F48CBF55B3}"/>
              </c:ext>
            </c:extLst>
          </c:dPt>
          <c:dPt>
            <c:idx val="7"/>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22-7D69-4964-83AC-C3F48CBF55B3}"/>
              </c:ext>
            </c:extLst>
          </c:dPt>
          <c:dPt>
            <c:idx val="8"/>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24-7D69-4964-83AC-C3F48CBF55B3}"/>
              </c:ext>
            </c:extLst>
          </c:dPt>
          <c:cat>
            <c:strRef>
              <c:f>'19. Avg SQFT by Yr'!$A$2:$A$10</c:f>
              <c:strCache>
                <c:ptCount val="9"/>
                <c:pt idx="0">
                  <c:v>before 1920</c:v>
                </c:pt>
                <c:pt idx="1">
                  <c:v>1920 to 1945</c:v>
                </c:pt>
                <c:pt idx="2">
                  <c:v>1946 to 1959</c:v>
                </c:pt>
                <c:pt idx="3">
                  <c:v>1960 to 1969</c:v>
                </c:pt>
                <c:pt idx="4">
                  <c:v>1970 to 1979</c:v>
                </c:pt>
                <c:pt idx="5">
                  <c:v>1980 to 1989</c:v>
                </c:pt>
                <c:pt idx="6">
                  <c:v>1990 to 1999</c:v>
                </c:pt>
                <c:pt idx="7">
                  <c:v>2000 to 2009</c:v>
                </c:pt>
                <c:pt idx="8">
                  <c:v>2010 to 2018</c:v>
                </c:pt>
              </c:strCache>
            </c:strRef>
          </c:cat>
          <c:val>
            <c:numRef>
              <c:f>'19. Avg SQFT by Yr'!$D$2:$D$10</c:f>
              <c:numCache>
                <c:formatCode>#,##0</c:formatCode>
                <c:ptCount val="9"/>
                <c:pt idx="0">
                  <c:v>10900</c:v>
                </c:pt>
                <c:pt idx="1">
                  <c:v>14900</c:v>
                </c:pt>
                <c:pt idx="2">
                  <c:v>13400</c:v>
                </c:pt>
                <c:pt idx="3">
                  <c:v>15100</c:v>
                </c:pt>
                <c:pt idx="4">
                  <c:v>15700</c:v>
                </c:pt>
                <c:pt idx="5">
                  <c:v>17000</c:v>
                </c:pt>
                <c:pt idx="6">
                  <c:v>16900</c:v>
                </c:pt>
                <c:pt idx="7">
                  <c:v>18900</c:v>
                </c:pt>
                <c:pt idx="8">
                  <c:v>19200</c:v>
                </c:pt>
              </c:numCache>
            </c:numRef>
          </c:val>
          <c:extLst>
            <c:ext xmlns:c16="http://schemas.microsoft.com/office/drawing/2014/chart" uri="{C3380CC4-5D6E-409C-BE32-E72D297353CC}">
              <c16:uniqueId val="{00000025-7D69-4964-83AC-C3F48CBF55B3}"/>
            </c:ext>
          </c:extLst>
        </c:ser>
        <c:dLbls>
          <c:showLegendKey val="0"/>
          <c:showVal val="0"/>
          <c:showCatName val="0"/>
          <c:showSerName val="0"/>
          <c:showPercent val="0"/>
          <c:showBubbleSize val="0"/>
        </c:dLbls>
        <c:gapWidth val="50"/>
        <c:axId val="1375388720"/>
        <c:axId val="1375387632"/>
      </c:barChart>
      <c:valAx>
        <c:axId val="1375386544"/>
        <c:scaling>
          <c:orientation val="minMax"/>
          <c:max val="20000"/>
        </c:scaling>
        <c:delete val="1"/>
        <c:axPos val="r"/>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375387088"/>
        <c:crosses val="max"/>
        <c:crossBetween val="between"/>
        <c:majorUnit val="5000"/>
      </c:valAx>
      <c:catAx>
        <c:axId val="1375387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5386544"/>
        <c:crosses val="autoZero"/>
        <c:auto val="1"/>
        <c:lblAlgn val="ctr"/>
        <c:lblOffset val="100"/>
        <c:noMultiLvlLbl val="0"/>
      </c:catAx>
      <c:valAx>
        <c:axId val="1375387632"/>
        <c:scaling>
          <c:orientation val="minMax"/>
          <c:max val="200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5388720"/>
        <c:crosses val="autoZero"/>
        <c:crossBetween val="between"/>
        <c:majorUnit val="5000"/>
      </c:valAx>
      <c:catAx>
        <c:axId val="1375388720"/>
        <c:scaling>
          <c:orientation val="minMax"/>
        </c:scaling>
        <c:delete val="1"/>
        <c:axPos val="b"/>
        <c:numFmt formatCode="General" sourceLinked="1"/>
        <c:majorTickMark val="out"/>
        <c:minorTickMark val="none"/>
        <c:tickLblPos val="nextTo"/>
        <c:crossAx val="13753876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'20. PBA by Yr'!$B$37</c:f>
              <c:strCache>
                <c:ptCount val="1"/>
                <c:pt idx="0">
                  <c:v>before 1960</c:v>
                </c:pt>
              </c:strCache>
            </c:strRef>
          </c:tx>
          <c:spPr>
            <a:solidFill>
              <a:schemeClr val="accent3">
                <a:lumMod val="20000"/>
                <a:lumOff val="80000"/>
              </a:schemeClr>
            </a:solidFill>
            <a:ln>
              <a:noFill/>
            </a:ln>
            <a:effectLst/>
          </c:spPr>
          <c:invertIfNegative val="0"/>
          <c:dPt>
            <c:idx val="8"/>
            <c:invertIfNegative val="0"/>
            <c:bubble3D val="0"/>
            <c:spPr>
              <a:solidFill>
                <a:schemeClr val="bg1">
                  <a:lumMod val="85000"/>
                </a:schemeClr>
              </a:solidFill>
              <a:ln>
                <a:noFill/>
              </a:ln>
              <a:effectLst/>
            </c:spPr>
            <c:extLst>
              <c:ext xmlns:c16="http://schemas.microsoft.com/office/drawing/2014/chart" uri="{C3380CC4-5D6E-409C-BE32-E72D297353CC}">
                <c16:uniqueId val="{00000001-67E4-4723-A491-C1A18BC49A0B}"/>
              </c:ext>
            </c:extLst>
          </c:dPt>
          <c:cat>
            <c:strRef>
              <c:f>'20. PBA by Yr'!$A$38:$A$52</c:f>
              <c:strCache>
                <c:ptCount val="15"/>
                <c:pt idx="0">
                  <c:v>lodging</c:v>
                </c:pt>
                <c:pt idx="1">
                  <c:v>health care</c:v>
                </c:pt>
                <c:pt idx="2">
                  <c:v>public order and safety</c:v>
                </c:pt>
                <c:pt idx="3">
                  <c:v>mercantile</c:v>
                </c:pt>
                <c:pt idx="4">
                  <c:v>food service</c:v>
                </c:pt>
                <c:pt idx="5">
                  <c:v>warehouse and storage</c:v>
                </c:pt>
                <c:pt idx="6">
                  <c:v>food sales</c:v>
                </c:pt>
                <c:pt idx="7">
                  <c:v>service</c:v>
                </c:pt>
                <c:pt idx="8">
                  <c:v>all buildings</c:v>
                </c:pt>
                <c:pt idx="9">
                  <c:v>public assembly</c:v>
                </c:pt>
                <c:pt idx="10">
                  <c:v>office</c:v>
                </c:pt>
                <c:pt idx="11">
                  <c:v>other</c:v>
                </c:pt>
                <c:pt idx="12">
                  <c:v>education</c:v>
                </c:pt>
                <c:pt idx="13">
                  <c:v>religious worship</c:v>
                </c:pt>
                <c:pt idx="14">
                  <c:v>vacant</c:v>
                </c:pt>
              </c:strCache>
            </c:strRef>
          </c:cat>
          <c:val>
            <c:numRef>
              <c:f>'20. PBA by Yr'!$B$38:$B$52</c:f>
              <c:numCache>
                <c:formatCode>0%</c:formatCode>
                <c:ptCount val="15"/>
                <c:pt idx="0">
                  <c:v>0.12115620522287215</c:v>
                </c:pt>
                <c:pt idx="1">
                  <c:v>0.12171229856355444</c:v>
                </c:pt>
                <c:pt idx="2">
                  <c:v>0.1030395469755262</c:v>
                </c:pt>
                <c:pt idx="3">
                  <c:v>0.18113055392086419</c:v>
                </c:pt>
                <c:pt idx="4">
                  <c:v>0.30014901833842544</c:v>
                </c:pt>
                <c:pt idx="5">
                  <c:v>0.1509744167660684</c:v>
                </c:pt>
                <c:pt idx="6">
                  <c:v>0.17564267215241883</c:v>
                </c:pt>
                <c:pt idx="7">
                  <c:v>0.15568932803315644</c:v>
                </c:pt>
                <c:pt idx="8">
                  <c:v>0.28028782266043079</c:v>
                </c:pt>
                <c:pt idx="9">
                  <c:v>0.20717954558545879</c:v>
                </c:pt>
                <c:pt idx="10">
                  <c:v>0.22407636224306862</c:v>
                </c:pt>
                <c:pt idx="11">
                  <c:v>0.13456010483635675</c:v>
                </c:pt>
                <c:pt idx="12">
                  <c:v>0.23033982539227371</c:v>
                </c:pt>
                <c:pt idx="13">
                  <c:v>0.32563125912279817</c:v>
                </c:pt>
                <c:pt idx="14">
                  <c:v>0.32820265602974047</c:v>
                </c:pt>
              </c:numCache>
            </c:numRef>
          </c:val>
          <c:extLst>
            <c:ext xmlns:c16="http://schemas.microsoft.com/office/drawing/2014/chart" uri="{C3380CC4-5D6E-409C-BE32-E72D297353CC}">
              <c16:uniqueId val="{00000002-67E4-4723-A491-C1A18BC49A0B}"/>
            </c:ext>
          </c:extLst>
        </c:ser>
        <c:ser>
          <c:idx val="1"/>
          <c:order val="1"/>
          <c:tx>
            <c:strRef>
              <c:f>'20. PBA by Yr'!$C$37</c:f>
              <c:strCache>
                <c:ptCount val="1"/>
                <c:pt idx="0">
                  <c:v>1960 - 2000</c:v>
                </c:pt>
              </c:strCache>
            </c:strRef>
          </c:tx>
          <c:spPr>
            <a:solidFill>
              <a:schemeClr val="accent3"/>
            </a:solidFill>
            <a:ln>
              <a:noFill/>
            </a:ln>
            <a:effectLst/>
          </c:spPr>
          <c:invertIfNegative val="0"/>
          <c:dPt>
            <c:idx val="8"/>
            <c:invertIfNegative val="0"/>
            <c:bubble3D val="0"/>
            <c:spPr>
              <a:solidFill>
                <a:schemeClr val="bg1">
                  <a:lumMod val="50000"/>
                </a:schemeClr>
              </a:solidFill>
              <a:ln>
                <a:noFill/>
              </a:ln>
              <a:effectLst/>
            </c:spPr>
            <c:extLst>
              <c:ext xmlns:c16="http://schemas.microsoft.com/office/drawing/2014/chart" uri="{C3380CC4-5D6E-409C-BE32-E72D297353CC}">
                <c16:uniqueId val="{00000004-67E4-4723-A491-C1A18BC49A0B}"/>
              </c:ext>
            </c:extLst>
          </c:dPt>
          <c:cat>
            <c:strRef>
              <c:f>'20. PBA by Yr'!$A$38:$A$52</c:f>
              <c:strCache>
                <c:ptCount val="15"/>
                <c:pt idx="0">
                  <c:v>lodging</c:v>
                </c:pt>
                <c:pt idx="1">
                  <c:v>health care</c:v>
                </c:pt>
                <c:pt idx="2">
                  <c:v>public order and safety</c:v>
                </c:pt>
                <c:pt idx="3">
                  <c:v>mercantile</c:v>
                </c:pt>
                <c:pt idx="4">
                  <c:v>food service</c:v>
                </c:pt>
                <c:pt idx="5">
                  <c:v>warehouse and storage</c:v>
                </c:pt>
                <c:pt idx="6">
                  <c:v>food sales</c:v>
                </c:pt>
                <c:pt idx="7">
                  <c:v>service</c:v>
                </c:pt>
                <c:pt idx="8">
                  <c:v>all buildings</c:v>
                </c:pt>
                <c:pt idx="9">
                  <c:v>public assembly</c:v>
                </c:pt>
                <c:pt idx="10">
                  <c:v>office</c:v>
                </c:pt>
                <c:pt idx="11">
                  <c:v>other</c:v>
                </c:pt>
                <c:pt idx="12">
                  <c:v>education</c:v>
                </c:pt>
                <c:pt idx="13">
                  <c:v>religious worship</c:v>
                </c:pt>
                <c:pt idx="14">
                  <c:v>vacant</c:v>
                </c:pt>
              </c:strCache>
            </c:strRef>
          </c:cat>
          <c:val>
            <c:numRef>
              <c:f>'20. PBA by Yr'!$C$38:$C$52</c:f>
              <c:numCache>
                <c:formatCode>0%</c:formatCode>
                <c:ptCount val="15"/>
                <c:pt idx="0">
                  <c:v>0.51409659343794545</c:v>
                </c:pt>
                <c:pt idx="1">
                  <c:v>0.53080047874926495</c:v>
                </c:pt>
                <c:pt idx="2">
                  <c:v>0.59710317131975921</c:v>
                </c:pt>
                <c:pt idx="3">
                  <c:v>0.52564410633493663</c:v>
                </c:pt>
                <c:pt idx="4">
                  <c:v>0.41375408464910873</c:v>
                </c:pt>
                <c:pt idx="5">
                  <c:v>0.5711789011413001</c:v>
                </c:pt>
                <c:pt idx="6">
                  <c:v>0.56190991898824649</c:v>
                </c:pt>
                <c:pt idx="7">
                  <c:v>0.58958303330455786</c:v>
                </c:pt>
                <c:pt idx="8">
                  <c:v>0.47058051107917398</c:v>
                </c:pt>
                <c:pt idx="9">
                  <c:v>0.5459315022938227</c:v>
                </c:pt>
                <c:pt idx="10">
                  <c:v>0.54963901066482967</c:v>
                </c:pt>
                <c:pt idx="11">
                  <c:v>0.65924240857445071</c:v>
                </c:pt>
                <c:pt idx="12">
                  <c:v>0.57311303794114199</c:v>
                </c:pt>
                <c:pt idx="13">
                  <c:v>0.51361514104657502</c:v>
                </c:pt>
                <c:pt idx="14">
                  <c:v>0.59242790200911399</c:v>
                </c:pt>
              </c:numCache>
            </c:numRef>
          </c:val>
          <c:extLst>
            <c:ext xmlns:c16="http://schemas.microsoft.com/office/drawing/2014/chart" uri="{C3380CC4-5D6E-409C-BE32-E72D297353CC}">
              <c16:uniqueId val="{00000005-67E4-4723-A491-C1A18BC49A0B}"/>
            </c:ext>
          </c:extLst>
        </c:ser>
        <c:ser>
          <c:idx val="2"/>
          <c:order val="2"/>
          <c:tx>
            <c:strRef>
              <c:f>'20. PBA by Yr'!$D$37</c:f>
              <c:strCache>
                <c:ptCount val="1"/>
                <c:pt idx="0">
                  <c:v>2000 - 2018</c:v>
                </c:pt>
              </c:strCache>
            </c:strRef>
          </c:tx>
          <c:spPr>
            <a:solidFill>
              <a:schemeClr val="accent3">
                <a:lumMod val="50000"/>
              </a:schemeClr>
            </a:solidFill>
            <a:ln>
              <a:noFill/>
            </a:ln>
            <a:effectLst/>
          </c:spPr>
          <c:invertIfNegative val="0"/>
          <c:dPt>
            <c:idx val="8"/>
            <c:invertIfNegative val="0"/>
            <c:bubble3D val="0"/>
            <c:spPr>
              <a:solidFill>
                <a:schemeClr val="tx1">
                  <a:lumMod val="85000"/>
                  <a:lumOff val="15000"/>
                </a:schemeClr>
              </a:solidFill>
              <a:ln>
                <a:noFill/>
              </a:ln>
              <a:effectLst/>
            </c:spPr>
            <c:extLst>
              <c:ext xmlns:c16="http://schemas.microsoft.com/office/drawing/2014/chart" uri="{C3380CC4-5D6E-409C-BE32-E72D297353CC}">
                <c16:uniqueId val="{00000007-67E4-4723-A491-C1A18BC49A0B}"/>
              </c:ext>
            </c:extLst>
          </c:dPt>
          <c:cat>
            <c:strRef>
              <c:f>'20. PBA by Yr'!$A$38:$A$52</c:f>
              <c:strCache>
                <c:ptCount val="15"/>
                <c:pt idx="0">
                  <c:v>lodging</c:v>
                </c:pt>
                <c:pt idx="1">
                  <c:v>health care</c:v>
                </c:pt>
                <c:pt idx="2">
                  <c:v>public order and safety</c:v>
                </c:pt>
                <c:pt idx="3">
                  <c:v>mercantile</c:v>
                </c:pt>
                <c:pt idx="4">
                  <c:v>food service</c:v>
                </c:pt>
                <c:pt idx="5">
                  <c:v>warehouse and storage</c:v>
                </c:pt>
                <c:pt idx="6">
                  <c:v>food sales</c:v>
                </c:pt>
                <c:pt idx="7">
                  <c:v>service</c:v>
                </c:pt>
                <c:pt idx="8">
                  <c:v>all buildings</c:v>
                </c:pt>
                <c:pt idx="9">
                  <c:v>public assembly</c:v>
                </c:pt>
                <c:pt idx="10">
                  <c:v>office</c:v>
                </c:pt>
                <c:pt idx="11">
                  <c:v>other</c:v>
                </c:pt>
                <c:pt idx="12">
                  <c:v>education</c:v>
                </c:pt>
                <c:pt idx="13">
                  <c:v>religious worship</c:v>
                </c:pt>
                <c:pt idx="14">
                  <c:v>vacant</c:v>
                </c:pt>
              </c:strCache>
            </c:strRef>
          </c:cat>
          <c:val>
            <c:numRef>
              <c:f>'20. PBA by Yr'!$D$38:$D$52</c:f>
              <c:numCache>
                <c:formatCode>0%</c:formatCode>
                <c:ptCount val="15"/>
                <c:pt idx="0">
                  <c:v>0.36474720133918248</c:v>
                </c:pt>
                <c:pt idx="1">
                  <c:v>0.34748722268718074</c:v>
                </c:pt>
                <c:pt idx="2">
                  <c:v>0.2998572817047146</c:v>
                </c:pt>
                <c:pt idx="3">
                  <c:v>0.29322533974419912</c:v>
                </c:pt>
                <c:pt idx="4">
                  <c:v>0.28609689701246593</c:v>
                </c:pt>
                <c:pt idx="5">
                  <c:v>0.27784668209263147</c:v>
                </c:pt>
                <c:pt idx="6">
                  <c:v>0.26244740885933471</c:v>
                </c:pt>
                <c:pt idx="7">
                  <c:v>0.2547276386622857</c:v>
                </c:pt>
                <c:pt idx="8">
                  <c:v>0.24913166626039529</c:v>
                </c:pt>
                <c:pt idx="9">
                  <c:v>0.24688895212071862</c:v>
                </c:pt>
                <c:pt idx="10">
                  <c:v>0.22628462709210176</c:v>
                </c:pt>
                <c:pt idx="11">
                  <c:v>0.20619748658919254</c:v>
                </c:pt>
                <c:pt idx="12">
                  <c:v>0.19654713666658444</c:v>
                </c:pt>
                <c:pt idx="13">
                  <c:v>0.16075359983062676</c:v>
                </c:pt>
                <c:pt idx="14">
                  <c:v>7.9369441961145593E-2</c:v>
                </c:pt>
              </c:numCache>
            </c:numRef>
          </c:val>
          <c:extLst>
            <c:ext xmlns:c16="http://schemas.microsoft.com/office/drawing/2014/chart" uri="{C3380CC4-5D6E-409C-BE32-E72D297353CC}">
              <c16:uniqueId val="{00000008-67E4-4723-A491-C1A18BC49A0B}"/>
            </c:ext>
          </c:extLst>
        </c:ser>
        <c:dLbls>
          <c:showLegendKey val="0"/>
          <c:showVal val="0"/>
          <c:showCatName val="0"/>
          <c:showSerName val="0"/>
          <c:showPercent val="0"/>
          <c:showBubbleSize val="0"/>
        </c:dLbls>
        <c:gapWidth val="50"/>
        <c:overlap val="100"/>
        <c:axId val="1375389808"/>
        <c:axId val="1375390352"/>
      </c:barChart>
      <c:catAx>
        <c:axId val="1375389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5390352"/>
        <c:crosses val="autoZero"/>
        <c:auto val="1"/>
        <c:lblAlgn val="ctr"/>
        <c:lblOffset val="100"/>
        <c:noMultiLvlLbl val="0"/>
      </c:catAx>
      <c:valAx>
        <c:axId val="137539035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5389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1743625650539"/>
          <c:y val="8.6289862622134048E-2"/>
          <c:w val="0.84587250728971541"/>
          <c:h val="0.77337981607260919"/>
        </c:manualLayout>
      </c:layout>
      <c:barChart>
        <c:barDir val="col"/>
        <c:grouping val="clustered"/>
        <c:varyColors val="0"/>
        <c:ser>
          <c:idx val="2"/>
          <c:order val="0"/>
          <c:tx>
            <c:strRef>
              <c:f>'23. Region'!$H$1</c:f>
              <c:strCache>
                <c:ptCount val="1"/>
                <c:pt idx="0">
                  <c:v>U.S. population</c:v>
                </c:pt>
              </c:strCache>
            </c:strRef>
          </c:tx>
          <c:spPr>
            <a:solidFill>
              <a:schemeClr val="accent4"/>
            </a:solidFill>
          </c:spPr>
          <c:invertIfNegative val="0"/>
          <c:cat>
            <c:strRef>
              <c:f>'23. Region'!$E$2:$E$5</c:f>
              <c:strCache>
                <c:ptCount val="4"/>
                <c:pt idx="0">
                  <c:v>West</c:v>
                </c:pt>
                <c:pt idx="1">
                  <c:v>South</c:v>
                </c:pt>
                <c:pt idx="2">
                  <c:v>Midwest</c:v>
                </c:pt>
                <c:pt idx="3">
                  <c:v>Northeast</c:v>
                </c:pt>
              </c:strCache>
            </c:strRef>
          </c:cat>
          <c:val>
            <c:numRef>
              <c:f>'23. Region'!$H$2:$H$5</c:f>
              <c:numCache>
                <c:formatCode>0%</c:formatCode>
                <c:ptCount val="4"/>
                <c:pt idx="0">
                  <c:v>0.23825466160090403</c:v>
                </c:pt>
                <c:pt idx="1">
                  <c:v>0.38131067952918102</c:v>
                </c:pt>
                <c:pt idx="2">
                  <c:v>0.2088743150292732</c:v>
                </c:pt>
                <c:pt idx="3">
                  <c:v>0.17156034384064175</c:v>
                </c:pt>
              </c:numCache>
            </c:numRef>
          </c:val>
          <c:extLst>
            <c:ext xmlns:c16="http://schemas.microsoft.com/office/drawing/2014/chart" uri="{C3380CC4-5D6E-409C-BE32-E72D297353CC}">
              <c16:uniqueId val="{00000000-2C24-465D-A1F0-4FE18F38984A}"/>
            </c:ext>
          </c:extLst>
        </c:ser>
        <c:ser>
          <c:idx val="1"/>
          <c:order val="1"/>
          <c:tx>
            <c:strRef>
              <c:f>'23. Region'!$G$1</c:f>
              <c:strCache>
                <c:ptCount val="1"/>
                <c:pt idx="0">
                  <c:v>Floorspace</c:v>
                </c:pt>
              </c:strCache>
            </c:strRef>
          </c:tx>
          <c:spPr>
            <a:solidFill>
              <a:schemeClr val="accent1">
                <a:lumMod val="75000"/>
              </a:schemeClr>
            </a:solidFill>
          </c:spPr>
          <c:invertIfNegative val="0"/>
          <c:cat>
            <c:strRef>
              <c:f>'23. Region'!$E$2:$E$5</c:f>
              <c:strCache>
                <c:ptCount val="4"/>
                <c:pt idx="0">
                  <c:v>West</c:v>
                </c:pt>
                <c:pt idx="1">
                  <c:v>South</c:v>
                </c:pt>
                <c:pt idx="2">
                  <c:v>Midwest</c:v>
                </c:pt>
                <c:pt idx="3">
                  <c:v>Northeast</c:v>
                </c:pt>
              </c:strCache>
            </c:strRef>
          </c:cat>
          <c:val>
            <c:numRef>
              <c:f>'23. Region'!$G$2:$G$5</c:f>
              <c:numCache>
                <c:formatCode>0%</c:formatCode>
                <c:ptCount val="4"/>
                <c:pt idx="0">
                  <c:v>0.20362253042574921</c:v>
                </c:pt>
                <c:pt idx="1">
                  <c:v>0.36223298808589677</c:v>
                </c:pt>
                <c:pt idx="2">
                  <c:v>0.26904026968547062</c:v>
                </c:pt>
                <c:pt idx="3">
                  <c:v>0.16510421180288332</c:v>
                </c:pt>
              </c:numCache>
            </c:numRef>
          </c:val>
          <c:extLst>
            <c:ext xmlns:c16="http://schemas.microsoft.com/office/drawing/2014/chart" uri="{C3380CC4-5D6E-409C-BE32-E72D297353CC}">
              <c16:uniqueId val="{00000001-2C24-465D-A1F0-4FE18F38984A}"/>
            </c:ext>
          </c:extLst>
        </c:ser>
        <c:ser>
          <c:idx val="0"/>
          <c:order val="2"/>
          <c:tx>
            <c:strRef>
              <c:f>'23. Region'!$F$1</c:f>
              <c:strCache>
                <c:ptCount val="1"/>
                <c:pt idx="0">
                  <c:v>Buildings</c:v>
                </c:pt>
              </c:strCache>
            </c:strRef>
          </c:tx>
          <c:spPr>
            <a:solidFill>
              <a:schemeClr val="accent1">
                <a:lumMod val="60000"/>
                <a:lumOff val="40000"/>
              </a:schemeClr>
            </a:solidFill>
          </c:spPr>
          <c:invertIfNegative val="0"/>
          <c:cat>
            <c:strRef>
              <c:f>'23. Region'!$E$2:$E$5</c:f>
              <c:strCache>
                <c:ptCount val="4"/>
                <c:pt idx="0">
                  <c:v>West</c:v>
                </c:pt>
                <c:pt idx="1">
                  <c:v>South</c:v>
                </c:pt>
                <c:pt idx="2">
                  <c:v>Midwest</c:v>
                </c:pt>
                <c:pt idx="3">
                  <c:v>Northeast</c:v>
                </c:pt>
              </c:strCache>
            </c:strRef>
          </c:cat>
          <c:val>
            <c:numRef>
              <c:f>'23. Region'!$F$2:$F$5</c:f>
              <c:numCache>
                <c:formatCode>0%</c:formatCode>
                <c:ptCount val="4"/>
                <c:pt idx="0">
                  <c:v>0.21349560138480869</c:v>
                </c:pt>
                <c:pt idx="1">
                  <c:v>0.36205525259704047</c:v>
                </c:pt>
                <c:pt idx="2">
                  <c:v>0.29053724810984555</c:v>
                </c:pt>
                <c:pt idx="3">
                  <c:v>0.13391189790830518</c:v>
                </c:pt>
              </c:numCache>
            </c:numRef>
          </c:val>
          <c:extLst>
            <c:ext xmlns:c16="http://schemas.microsoft.com/office/drawing/2014/chart" uri="{C3380CC4-5D6E-409C-BE32-E72D297353CC}">
              <c16:uniqueId val="{00000002-2C24-465D-A1F0-4FE18F38984A}"/>
            </c:ext>
          </c:extLst>
        </c:ser>
        <c:dLbls>
          <c:showLegendKey val="0"/>
          <c:showVal val="0"/>
          <c:showCatName val="0"/>
          <c:showSerName val="0"/>
          <c:showPercent val="0"/>
          <c:showBubbleSize val="0"/>
        </c:dLbls>
        <c:gapWidth val="150"/>
        <c:overlap val="-10"/>
        <c:axId val="1377222432"/>
        <c:axId val="1377211008"/>
      </c:barChart>
      <c:catAx>
        <c:axId val="1377222432"/>
        <c:scaling>
          <c:orientation val="maxMin"/>
        </c:scaling>
        <c:delete val="0"/>
        <c:axPos val="b"/>
        <c:numFmt formatCode="General" sourceLinked="0"/>
        <c:majorTickMark val="none"/>
        <c:minorTickMark val="none"/>
        <c:tickLblPos val="nextTo"/>
        <c:spPr>
          <a:ln>
            <a:solidFill>
              <a:schemeClr val="bg1">
                <a:lumMod val="85000"/>
              </a:schemeClr>
            </a:solidFill>
          </a:ln>
        </c:spPr>
        <c:txPr>
          <a:bodyPr/>
          <a:lstStyle/>
          <a:p>
            <a:pPr>
              <a:defRPr>
                <a:latin typeface="Arial" panose="020B0604020202020204" pitchFamily="34" charset="0"/>
                <a:cs typeface="Arial" panose="020B0604020202020204" pitchFamily="34" charset="0"/>
              </a:defRPr>
            </a:pPr>
            <a:endParaRPr lang="en-US"/>
          </a:p>
        </c:txPr>
        <c:crossAx val="1377211008"/>
        <c:crosses val="autoZero"/>
        <c:auto val="1"/>
        <c:lblAlgn val="ctr"/>
        <c:lblOffset val="100"/>
        <c:noMultiLvlLbl val="0"/>
      </c:catAx>
      <c:valAx>
        <c:axId val="1377211008"/>
        <c:scaling>
          <c:orientation val="minMax"/>
          <c:max val="0.4"/>
        </c:scaling>
        <c:delete val="0"/>
        <c:axPos val="r"/>
        <c:majorGridlines>
          <c:spPr>
            <a:ln>
              <a:solidFill>
                <a:schemeClr val="bg1">
                  <a:lumMod val="85000"/>
                </a:schemeClr>
              </a:solidFill>
            </a:ln>
          </c:spPr>
        </c:majorGridlines>
        <c:numFmt formatCode="0%" sourceLinked="0"/>
        <c:majorTickMark val="none"/>
        <c:minorTickMark val="none"/>
        <c:tickLblPos val="high"/>
        <c:spPr>
          <a:ln>
            <a:noFill/>
          </a:ln>
        </c:spPr>
        <c:txPr>
          <a:bodyPr/>
          <a:lstStyle/>
          <a:p>
            <a:pPr>
              <a:defRPr>
                <a:latin typeface="Arial" panose="020B0604020202020204" pitchFamily="34" charset="0"/>
                <a:cs typeface="Arial" panose="020B0604020202020204" pitchFamily="34" charset="0"/>
              </a:defRPr>
            </a:pPr>
            <a:endParaRPr lang="en-US"/>
          </a:p>
        </c:txPr>
        <c:crossAx val="1377222432"/>
        <c:crosses val="autoZero"/>
        <c:crossBetween val="between"/>
      </c:valAx>
    </c:plotArea>
    <c:plotVisOnly val="1"/>
    <c:dispBlanksAs val="gap"/>
    <c:showDLblsOverMax val="0"/>
  </c:chart>
  <c:spPr>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'24. Reg by Size'!$B$13</c:f>
              <c:strCache>
                <c:ptCount val="1"/>
                <c:pt idx="0">
                  <c:v>Region mean</c:v>
                </c:pt>
              </c:strCache>
            </c:strRef>
          </c:tx>
          <c:spPr>
            <a:solidFill>
              <a:schemeClr val="accent1"/>
            </a:solidFill>
            <a:ln>
              <a:noFill/>
            </a:ln>
            <a:effectLst/>
          </c:spPr>
          <c:invertIfNegative val="0"/>
          <c:dPt>
            <c:idx val="0"/>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1-2FA2-4CC6-8F88-5CA082DB864D}"/>
              </c:ext>
            </c:extLst>
          </c:dPt>
          <c:dPt>
            <c:idx val="1"/>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3-2FA2-4CC6-8F88-5CA082DB864D}"/>
              </c:ext>
            </c:extLst>
          </c:dPt>
          <c:dPt>
            <c:idx val="2"/>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5-2FA2-4CC6-8F88-5CA082DB864D}"/>
              </c:ext>
            </c:extLst>
          </c:dPt>
          <c:dPt>
            <c:idx val="3"/>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7-2FA2-4CC6-8F88-5CA082DB864D}"/>
              </c:ext>
            </c:extLst>
          </c:dPt>
          <c:dPt>
            <c:idx val="4"/>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9-2FA2-4CC6-8F88-5CA082DB864D}"/>
              </c:ext>
            </c:extLst>
          </c:dPt>
          <c:dPt>
            <c:idx val="5"/>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B-2FA2-4CC6-8F88-5CA082DB864D}"/>
              </c:ext>
            </c:extLst>
          </c:dPt>
          <c:dPt>
            <c:idx val="6"/>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D-2FA2-4CC6-8F88-5CA082DB864D}"/>
              </c:ext>
            </c:extLst>
          </c:dPt>
          <c:dPt>
            <c:idx val="7"/>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F-2FA2-4CC6-8F88-5CA082DB864D}"/>
              </c:ext>
            </c:extLst>
          </c:dPt>
          <c:dPt>
            <c:idx val="8"/>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11-2FA2-4CC6-8F88-5CA082DB864D}"/>
              </c:ext>
            </c:extLst>
          </c:dPt>
          <c:cat>
            <c:strRef>
              <c:f>'24. Reg by Size'!$A$14:$A$22</c:f>
              <c:strCache>
                <c:ptCount val="9"/>
                <c:pt idx="0">
                  <c:v>  Pacific</c:v>
                </c:pt>
                <c:pt idx="1">
                  <c:v>  Mountain</c:v>
                </c:pt>
                <c:pt idx="2">
                  <c:v>  West South Central</c:v>
                </c:pt>
                <c:pt idx="3">
                  <c:v>  East South Central</c:v>
                </c:pt>
                <c:pt idx="4">
                  <c:v>  South Atlantic </c:v>
                </c:pt>
                <c:pt idx="5">
                  <c:v>  West North Central</c:v>
                </c:pt>
                <c:pt idx="6">
                  <c:v>  East North Central</c:v>
                </c:pt>
                <c:pt idx="7">
                  <c:v>  Middle Atlantic</c:v>
                </c:pt>
                <c:pt idx="8">
                  <c:v>  New England </c:v>
                </c:pt>
              </c:strCache>
            </c:strRef>
          </c:cat>
          <c:val>
            <c:numRef>
              <c:f>'24. Reg by Size'!$B$14:$B$22</c:f>
              <c:numCache>
                <c:formatCode>_(* #,##0_);_(* \(#,##0\);_(* "-"??_);_(@_)</c:formatCode>
                <c:ptCount val="9"/>
                <c:pt idx="0">
                  <c:v>15500</c:v>
                </c:pt>
                <c:pt idx="1">
                  <c:v>15500</c:v>
                </c:pt>
                <c:pt idx="2">
                  <c:v>16300</c:v>
                </c:pt>
                <c:pt idx="3">
                  <c:v>16300</c:v>
                </c:pt>
                <c:pt idx="4">
                  <c:v>16300</c:v>
                </c:pt>
                <c:pt idx="5">
                  <c:v>15100</c:v>
                </c:pt>
                <c:pt idx="6">
                  <c:v>15100</c:v>
                </c:pt>
                <c:pt idx="7">
                  <c:v>20100</c:v>
                </c:pt>
                <c:pt idx="8">
                  <c:v>20100</c:v>
                </c:pt>
              </c:numCache>
            </c:numRef>
          </c:val>
          <c:extLst>
            <c:ext xmlns:c16="http://schemas.microsoft.com/office/drawing/2014/chart" uri="{C3380CC4-5D6E-409C-BE32-E72D297353CC}">
              <c16:uniqueId val="{00000012-2FA2-4CC6-8F88-5CA082DB864D}"/>
            </c:ext>
          </c:extLst>
        </c:ser>
        <c:dLbls>
          <c:showLegendKey val="0"/>
          <c:showVal val="0"/>
          <c:showCatName val="0"/>
          <c:showSerName val="0"/>
          <c:showPercent val="0"/>
          <c:showBubbleSize val="0"/>
        </c:dLbls>
        <c:gapWidth val="0"/>
        <c:axId val="1377214272"/>
        <c:axId val="1377218080"/>
      </c:barChart>
      <c:barChart>
        <c:barDir val="bar"/>
        <c:grouping val="clustered"/>
        <c:varyColors val="0"/>
        <c:ser>
          <c:idx val="1"/>
          <c:order val="1"/>
          <c:tx>
            <c:strRef>
              <c:f>'24. Reg by Size'!$C$13</c:f>
              <c:strCache>
                <c:ptCount val="1"/>
                <c:pt idx="0">
                  <c:v>Average building size</c:v>
                </c:pt>
              </c:strCache>
            </c:strRef>
          </c:tx>
          <c:spPr>
            <a:solidFill>
              <a:schemeClr val="accent2"/>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14-2FA2-4CC6-8F88-5CA082DB864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16-2FA2-4CC6-8F88-5CA082DB864D}"/>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18-2FA2-4CC6-8F88-5CA082DB864D}"/>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1A-2FA2-4CC6-8F88-5CA082DB864D}"/>
              </c:ext>
            </c:extLst>
          </c:dPt>
          <c:dPt>
            <c:idx val="4"/>
            <c:invertIfNegative val="0"/>
            <c:bubble3D val="0"/>
            <c:spPr>
              <a:solidFill>
                <a:schemeClr val="accent2">
                  <a:lumMod val="75000"/>
                </a:schemeClr>
              </a:solidFill>
              <a:ln>
                <a:noFill/>
              </a:ln>
              <a:effectLst/>
            </c:spPr>
            <c:extLst>
              <c:ext xmlns:c16="http://schemas.microsoft.com/office/drawing/2014/chart" uri="{C3380CC4-5D6E-409C-BE32-E72D297353CC}">
                <c16:uniqueId val="{0000001C-2FA2-4CC6-8F88-5CA082DB864D}"/>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1E-2FA2-4CC6-8F88-5CA082DB864D}"/>
              </c:ext>
            </c:extLst>
          </c:dPt>
          <c:dPt>
            <c:idx val="6"/>
            <c:invertIfNegative val="0"/>
            <c:bubble3D val="0"/>
            <c:spPr>
              <a:solidFill>
                <a:schemeClr val="accent1">
                  <a:lumMod val="75000"/>
                </a:schemeClr>
              </a:solidFill>
              <a:ln>
                <a:noFill/>
              </a:ln>
              <a:effectLst/>
            </c:spPr>
            <c:extLst>
              <c:ext xmlns:c16="http://schemas.microsoft.com/office/drawing/2014/chart" uri="{C3380CC4-5D6E-409C-BE32-E72D297353CC}">
                <c16:uniqueId val="{00000020-2FA2-4CC6-8F88-5CA082DB864D}"/>
              </c:ext>
            </c:extLst>
          </c:dPt>
          <c:dPt>
            <c:idx val="7"/>
            <c:invertIfNegative val="0"/>
            <c:bubble3D val="0"/>
            <c:spPr>
              <a:solidFill>
                <a:schemeClr val="accent3">
                  <a:lumMod val="75000"/>
                </a:schemeClr>
              </a:solidFill>
              <a:ln>
                <a:noFill/>
              </a:ln>
              <a:effectLst/>
            </c:spPr>
            <c:extLst>
              <c:ext xmlns:c16="http://schemas.microsoft.com/office/drawing/2014/chart" uri="{C3380CC4-5D6E-409C-BE32-E72D297353CC}">
                <c16:uniqueId val="{00000022-2FA2-4CC6-8F88-5CA082DB864D}"/>
              </c:ext>
            </c:extLst>
          </c:dPt>
          <c:dPt>
            <c:idx val="8"/>
            <c:invertIfNegative val="0"/>
            <c:bubble3D val="0"/>
            <c:spPr>
              <a:solidFill>
                <a:schemeClr val="accent3">
                  <a:lumMod val="75000"/>
                </a:schemeClr>
              </a:solidFill>
              <a:ln>
                <a:noFill/>
              </a:ln>
              <a:effectLst/>
            </c:spPr>
            <c:extLst>
              <c:ext xmlns:c16="http://schemas.microsoft.com/office/drawing/2014/chart" uri="{C3380CC4-5D6E-409C-BE32-E72D297353CC}">
                <c16:uniqueId val="{00000024-2FA2-4CC6-8F88-5CA082DB864D}"/>
              </c:ext>
            </c:extLst>
          </c:dPt>
          <c:cat>
            <c:strRef>
              <c:f>'24. Reg by Size'!$A$14:$A$22</c:f>
              <c:strCache>
                <c:ptCount val="9"/>
                <c:pt idx="0">
                  <c:v>  Pacific</c:v>
                </c:pt>
                <c:pt idx="1">
                  <c:v>  Mountain</c:v>
                </c:pt>
                <c:pt idx="2">
                  <c:v>  West South Central</c:v>
                </c:pt>
                <c:pt idx="3">
                  <c:v>  East South Central</c:v>
                </c:pt>
                <c:pt idx="4">
                  <c:v>  South Atlantic </c:v>
                </c:pt>
                <c:pt idx="5">
                  <c:v>  West North Central</c:v>
                </c:pt>
                <c:pt idx="6">
                  <c:v>  East North Central</c:v>
                </c:pt>
                <c:pt idx="7">
                  <c:v>  Middle Atlantic</c:v>
                </c:pt>
                <c:pt idx="8">
                  <c:v>  New England </c:v>
                </c:pt>
              </c:strCache>
            </c:strRef>
          </c:cat>
          <c:val>
            <c:numRef>
              <c:f>'24. Reg by Size'!$C$14:$C$22</c:f>
              <c:numCache>
                <c:formatCode>_(* #,##0_);_(* \(#,##0\);_(* "-"??_);_(@_)</c:formatCode>
                <c:ptCount val="9"/>
                <c:pt idx="0">
                  <c:v>15300</c:v>
                </c:pt>
                <c:pt idx="1">
                  <c:v>15900</c:v>
                </c:pt>
                <c:pt idx="2">
                  <c:v>15200</c:v>
                </c:pt>
                <c:pt idx="3">
                  <c:v>15600</c:v>
                </c:pt>
                <c:pt idx="4">
                  <c:v>17300</c:v>
                </c:pt>
                <c:pt idx="5">
                  <c:v>13700</c:v>
                </c:pt>
                <c:pt idx="6">
                  <c:v>15800</c:v>
                </c:pt>
                <c:pt idx="7">
                  <c:v>23600</c:v>
                </c:pt>
                <c:pt idx="8">
                  <c:v>13600</c:v>
                </c:pt>
              </c:numCache>
            </c:numRef>
          </c:val>
          <c:extLst>
            <c:ext xmlns:c16="http://schemas.microsoft.com/office/drawing/2014/chart" uri="{C3380CC4-5D6E-409C-BE32-E72D297353CC}">
              <c16:uniqueId val="{00000025-2FA2-4CC6-8F88-5CA082DB864D}"/>
            </c:ext>
          </c:extLst>
        </c:ser>
        <c:dLbls>
          <c:showLegendKey val="0"/>
          <c:showVal val="0"/>
          <c:showCatName val="0"/>
          <c:showSerName val="0"/>
          <c:showPercent val="0"/>
          <c:showBubbleSize val="0"/>
        </c:dLbls>
        <c:gapWidth val="50"/>
        <c:axId val="1377224608"/>
        <c:axId val="1377214816"/>
      </c:barChart>
      <c:catAx>
        <c:axId val="1377214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7218080"/>
        <c:crosses val="autoZero"/>
        <c:auto val="1"/>
        <c:lblAlgn val="ctr"/>
        <c:lblOffset val="100"/>
        <c:noMultiLvlLbl val="0"/>
      </c:catAx>
      <c:valAx>
        <c:axId val="137721808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377214272"/>
        <c:crosses val="autoZero"/>
        <c:crossBetween val="between"/>
      </c:valAx>
      <c:valAx>
        <c:axId val="1377214816"/>
        <c:scaling>
          <c:orientation val="minMax"/>
        </c:scaling>
        <c:delete val="0"/>
        <c:axPos val="t"/>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7224608"/>
        <c:crosses val="max"/>
        <c:crossBetween val="between"/>
      </c:valAx>
      <c:catAx>
        <c:axId val="1377224608"/>
        <c:scaling>
          <c:orientation val="minMax"/>
        </c:scaling>
        <c:delete val="1"/>
        <c:axPos val="l"/>
        <c:numFmt formatCode="General" sourceLinked="1"/>
        <c:majorTickMark val="out"/>
        <c:minorTickMark val="none"/>
        <c:tickLblPos val="nextTo"/>
        <c:crossAx val="1377214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75000"/>
                <a:lumOff val="25000"/>
              </a:schemeClr>
            </a:solidFill>
            <a:ln>
              <a:noFill/>
            </a:ln>
            <a:effectLst/>
          </c:spPr>
          <c:invertIfNegative val="0"/>
          <c:cat>
            <c:strRef>
              <c:f>'26. energy sources'!$A$3:$A$10</c:f>
              <c:strCache>
                <c:ptCount val="8"/>
                <c:pt idx="0">
                  <c:v>electricity</c:v>
                </c:pt>
                <c:pt idx="1">
                  <c:v>natural gas</c:v>
                </c:pt>
                <c:pt idx="2">
                  <c:v>propane</c:v>
                </c:pt>
                <c:pt idx="3">
                  <c:v>fuel oil</c:v>
                </c:pt>
                <c:pt idx="4">
                  <c:v>wood, coal, and other</c:v>
                </c:pt>
                <c:pt idx="5">
                  <c:v>solar</c:v>
                </c:pt>
                <c:pt idx="6">
                  <c:v>district heat</c:v>
                </c:pt>
                <c:pt idx="7">
                  <c:v>chilled water</c:v>
                </c:pt>
              </c:strCache>
            </c:strRef>
          </c:cat>
          <c:val>
            <c:numRef>
              <c:f>'26. energy sources'!$C$3:$C$10</c:f>
              <c:numCache>
                <c:formatCode>0%</c:formatCode>
                <c:ptCount val="8"/>
                <c:pt idx="0">
                  <c:v>0.94840675822302334</c:v>
                </c:pt>
                <c:pt idx="1">
                  <c:v>0.50246807606153898</c:v>
                </c:pt>
                <c:pt idx="2">
                  <c:v>0.11414731664170771</c:v>
                </c:pt>
                <c:pt idx="3">
                  <c:v>9.8995396529956134E-2</c:v>
                </c:pt>
                <c:pt idx="4">
                  <c:v>3.033609764167158E-2</c:v>
                </c:pt>
                <c:pt idx="5">
                  <c:v>1.6722368142375162E-2</c:v>
                </c:pt>
                <c:pt idx="6">
                  <c:v>1.459788962079253E-2</c:v>
                </c:pt>
                <c:pt idx="7">
                  <c:v>9.350277036018791E-3</c:v>
                </c:pt>
              </c:numCache>
            </c:numRef>
          </c:val>
          <c:extLst>
            <c:ext xmlns:c16="http://schemas.microsoft.com/office/drawing/2014/chart" uri="{C3380CC4-5D6E-409C-BE32-E72D297353CC}">
              <c16:uniqueId val="{00000000-C15E-4977-9B2F-614B5E6FF936}"/>
            </c:ext>
          </c:extLst>
        </c:ser>
        <c:ser>
          <c:idx val="1"/>
          <c:order val="1"/>
          <c:spPr>
            <a:solidFill>
              <a:schemeClr val="tx2">
                <a:lumMod val="75000"/>
                <a:lumOff val="25000"/>
              </a:schemeClr>
            </a:solidFill>
            <a:ln>
              <a:noFill/>
            </a:ln>
            <a:effectLst/>
          </c:spPr>
          <c:invertIfNegative val="0"/>
          <c:cat>
            <c:strRef>
              <c:f>'26. energy sources'!$A$3:$A$10</c:f>
              <c:strCache>
                <c:ptCount val="8"/>
                <c:pt idx="0">
                  <c:v>electricity</c:v>
                </c:pt>
                <c:pt idx="1">
                  <c:v>natural gas</c:v>
                </c:pt>
                <c:pt idx="2">
                  <c:v>propane</c:v>
                </c:pt>
                <c:pt idx="3">
                  <c:v>fuel oil</c:v>
                </c:pt>
                <c:pt idx="4">
                  <c:v>wood, coal, and other</c:v>
                </c:pt>
                <c:pt idx="5">
                  <c:v>solar</c:v>
                </c:pt>
                <c:pt idx="6">
                  <c:v>district heat</c:v>
                </c:pt>
                <c:pt idx="7">
                  <c:v>chilled water</c:v>
                </c:pt>
              </c:strCache>
            </c:strRef>
          </c:cat>
          <c:val>
            <c:numRef>
              <c:f>'26. energy sources'!$E$3:$E$10</c:f>
              <c:numCache>
                <c:formatCode>0%</c:formatCode>
                <c:ptCount val="8"/>
                <c:pt idx="0">
                  <c:v>0.98366034299418903</c:v>
                </c:pt>
                <c:pt idx="1">
                  <c:v>0.70228726362594351</c:v>
                </c:pt>
                <c:pt idx="2">
                  <c:v>0.1051314942999544</c:v>
                </c:pt>
                <c:pt idx="3">
                  <c:v>0.21993316460762044</c:v>
                </c:pt>
                <c:pt idx="4">
                  <c:v>2.186701400234687E-2</c:v>
                </c:pt>
                <c:pt idx="5">
                  <c:v>3.953505313571995E-2</c:v>
                </c:pt>
                <c:pt idx="6">
                  <c:v>6.9813394178378119E-2</c:v>
                </c:pt>
                <c:pt idx="7">
                  <c:v>4.4383210563176539E-2</c:v>
                </c:pt>
              </c:numCache>
            </c:numRef>
          </c:val>
          <c:extLst>
            <c:ext xmlns:c16="http://schemas.microsoft.com/office/drawing/2014/chart" uri="{C3380CC4-5D6E-409C-BE32-E72D297353CC}">
              <c16:uniqueId val="{00000001-C15E-4977-9B2F-614B5E6FF936}"/>
            </c:ext>
          </c:extLst>
        </c:ser>
        <c:dLbls>
          <c:showLegendKey val="0"/>
          <c:showVal val="0"/>
          <c:showCatName val="0"/>
          <c:showSerName val="0"/>
          <c:showPercent val="0"/>
          <c:showBubbleSize val="0"/>
        </c:dLbls>
        <c:gapWidth val="219"/>
        <c:overlap val="-27"/>
        <c:axId val="1377215360"/>
        <c:axId val="1377219712"/>
      </c:barChart>
      <c:catAx>
        <c:axId val="137721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7219712"/>
        <c:crosses val="autoZero"/>
        <c:auto val="1"/>
        <c:lblAlgn val="ctr"/>
        <c:lblOffset val="100"/>
        <c:noMultiLvlLbl val="0"/>
      </c:catAx>
      <c:valAx>
        <c:axId val="13772197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721536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lumMod val="75000"/>
              </a:schemeClr>
            </a:solidFill>
            <a:ln>
              <a:noFill/>
            </a:ln>
            <a:effectLst/>
          </c:spPr>
          <c:invertIfNegative val="0"/>
          <c:cat>
            <c:strRef>
              <c:f>'9. SQFT'!$A$2:$A$9</c:f>
              <c:strCache>
                <c:ptCount val="8"/>
                <c:pt idx="0">
                  <c:v>Over 500,000</c:v>
                </c:pt>
                <c:pt idx="1">
                  <c:v>200,001 to 500,000</c:v>
                </c:pt>
                <c:pt idx="2">
                  <c:v>100,001 to 200,000</c:v>
                </c:pt>
                <c:pt idx="3">
                  <c:v>50,001 to 100,000</c:v>
                </c:pt>
                <c:pt idx="4">
                  <c:v>25,001 to 50,000</c:v>
                </c:pt>
                <c:pt idx="5">
                  <c:v>10,001 to 25,000</c:v>
                </c:pt>
                <c:pt idx="6">
                  <c:v>5,001 to 10,000</c:v>
                </c:pt>
                <c:pt idx="7">
                  <c:v>1,001 to 5,000</c:v>
                </c:pt>
              </c:strCache>
            </c:strRef>
          </c:cat>
          <c:val>
            <c:numRef>
              <c:f>'9. SQFT'!$C$2:$C$9</c:f>
              <c:numCache>
                <c:formatCode>0%</c:formatCode>
                <c:ptCount val="8"/>
                <c:pt idx="0">
                  <c:v>1.5205271160669033E-3</c:v>
                </c:pt>
                <c:pt idx="1">
                  <c:v>6.7578982936306806E-3</c:v>
                </c:pt>
                <c:pt idx="2">
                  <c:v>1.5712113532691332E-2</c:v>
                </c:pt>
                <c:pt idx="3">
                  <c:v>3.6830545700287209E-2</c:v>
                </c:pt>
                <c:pt idx="4">
                  <c:v>6.5213718533536066E-2</c:v>
                </c:pt>
                <c:pt idx="5">
                  <c:v>0.16573745565129244</c:v>
                </c:pt>
                <c:pt idx="6">
                  <c:v>0.22959959452610237</c:v>
                </c:pt>
                <c:pt idx="7">
                  <c:v>0.47862814664639297</c:v>
                </c:pt>
              </c:numCache>
            </c:numRef>
          </c:val>
          <c:extLst>
            <c:ext xmlns:c16="http://schemas.microsoft.com/office/drawing/2014/chart" uri="{C3380CC4-5D6E-409C-BE32-E72D297353CC}">
              <c16:uniqueId val="{00000000-CD18-49F3-B573-D45EE6010670}"/>
            </c:ext>
          </c:extLst>
        </c:ser>
        <c:dLbls>
          <c:showLegendKey val="0"/>
          <c:showVal val="0"/>
          <c:showCatName val="0"/>
          <c:showSerName val="0"/>
          <c:showPercent val="0"/>
          <c:showBubbleSize val="0"/>
        </c:dLbls>
        <c:gapWidth val="182"/>
        <c:axId val="-1679683696"/>
        <c:axId val="-1679666832"/>
      </c:barChart>
      <c:barChart>
        <c:barDir val="bar"/>
        <c:grouping val="clustered"/>
        <c:varyColors val="0"/>
        <c:ser>
          <c:idx val="1"/>
          <c:order val="1"/>
          <c:spPr>
            <a:solidFill>
              <a:schemeClr val="bg1">
                <a:lumMod val="65000"/>
                <a:alpha val="50000"/>
              </a:schemeClr>
            </a:solidFill>
            <a:ln>
              <a:noFill/>
            </a:ln>
            <a:effectLst/>
          </c:spPr>
          <c:invertIfNegative val="0"/>
          <c:cat>
            <c:strRef>
              <c:f>'9. SQFT'!$A$2:$A$9</c:f>
              <c:strCache>
                <c:ptCount val="8"/>
                <c:pt idx="0">
                  <c:v>Over 500,000</c:v>
                </c:pt>
                <c:pt idx="1">
                  <c:v>200,001 to 500,000</c:v>
                </c:pt>
                <c:pt idx="2">
                  <c:v>100,001 to 200,000</c:v>
                </c:pt>
                <c:pt idx="3">
                  <c:v>50,001 to 100,000</c:v>
                </c:pt>
                <c:pt idx="4">
                  <c:v>25,001 to 50,000</c:v>
                </c:pt>
                <c:pt idx="5">
                  <c:v>10,001 to 25,000</c:v>
                </c:pt>
                <c:pt idx="6">
                  <c:v>5,001 to 10,000</c:v>
                </c:pt>
                <c:pt idx="7">
                  <c:v>1,001 to 5,000</c:v>
                </c:pt>
              </c:strCache>
            </c:strRef>
          </c:cat>
          <c:val>
            <c:numRef>
              <c:f>'9. SQFT'!$E$2:$E$9</c:f>
              <c:numCache>
                <c:formatCode>0%</c:formatCode>
                <c:ptCount val="8"/>
                <c:pt idx="0">
                  <c:v>8.6256248573976887E-2</c:v>
                </c:pt>
                <c:pt idx="1">
                  <c:v>0.12212980440148513</c:v>
                </c:pt>
                <c:pt idx="2">
                  <c:v>0.1348551160523532</c:v>
                </c:pt>
                <c:pt idx="3">
                  <c:v>0.15869822239737819</c:v>
                </c:pt>
                <c:pt idx="4">
                  <c:v>0.14474912364398165</c:v>
                </c:pt>
                <c:pt idx="5">
                  <c:v>0.16425711974445667</c:v>
                </c:pt>
                <c:pt idx="6">
                  <c:v>0.10582647113729232</c:v>
                </c:pt>
                <c:pt idx="7">
                  <c:v>8.3227894049075934E-2</c:v>
                </c:pt>
              </c:numCache>
            </c:numRef>
          </c:val>
          <c:extLst>
            <c:ext xmlns:c16="http://schemas.microsoft.com/office/drawing/2014/chart" uri="{C3380CC4-5D6E-409C-BE32-E72D297353CC}">
              <c16:uniqueId val="{00000001-CD18-49F3-B573-D45EE6010670}"/>
            </c:ext>
          </c:extLst>
        </c:ser>
        <c:dLbls>
          <c:showLegendKey val="0"/>
          <c:showVal val="0"/>
          <c:showCatName val="0"/>
          <c:showSerName val="0"/>
          <c:showPercent val="0"/>
          <c:showBubbleSize val="0"/>
        </c:dLbls>
        <c:gapWidth val="60"/>
        <c:axId val="-1679687504"/>
        <c:axId val="-1679686960"/>
      </c:barChart>
      <c:catAx>
        <c:axId val="-1679683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79666832"/>
        <c:crosses val="autoZero"/>
        <c:auto val="1"/>
        <c:lblAlgn val="ctr"/>
        <c:lblOffset val="100"/>
        <c:noMultiLvlLbl val="0"/>
      </c:catAx>
      <c:valAx>
        <c:axId val="-167966683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679683696"/>
        <c:crosses val="autoZero"/>
        <c:crossBetween val="between"/>
      </c:valAx>
      <c:valAx>
        <c:axId val="-1679686960"/>
        <c:scaling>
          <c:orientation val="minMax"/>
          <c:max val="0.60000000000000009"/>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79687504"/>
        <c:crosses val="max"/>
        <c:crossBetween val="between"/>
      </c:valAx>
      <c:catAx>
        <c:axId val="-1679687504"/>
        <c:scaling>
          <c:orientation val="minMax"/>
        </c:scaling>
        <c:delete val="1"/>
        <c:axPos val="l"/>
        <c:numFmt formatCode="General" sourceLinked="1"/>
        <c:majorTickMark val="out"/>
        <c:minorTickMark val="none"/>
        <c:tickLblPos val="nextTo"/>
        <c:crossAx val="-167968696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bg2">
                  <a:lumMod val="20000"/>
                  <a:lumOff val="80000"/>
                </a:schemeClr>
              </a:solidFill>
              <a:ln w="19050">
                <a:noFill/>
              </a:ln>
              <a:effectLst/>
            </c:spPr>
            <c:extLst>
              <c:ext xmlns:c16="http://schemas.microsoft.com/office/drawing/2014/chart" uri="{C3380CC4-5D6E-409C-BE32-E72D297353CC}">
                <c16:uniqueId val="{00000001-28CA-4A59-B031-5AF0D9C7B32B}"/>
              </c:ext>
            </c:extLst>
          </c:dPt>
          <c:dPt>
            <c:idx val="1"/>
            <c:bubble3D val="0"/>
            <c:spPr>
              <a:solidFill>
                <a:schemeClr val="tx1">
                  <a:lumMod val="75000"/>
                  <a:lumOff val="25000"/>
                </a:schemeClr>
              </a:solidFill>
              <a:ln w="19050">
                <a:noFill/>
              </a:ln>
              <a:effectLst/>
            </c:spPr>
            <c:extLst>
              <c:ext xmlns:c16="http://schemas.microsoft.com/office/drawing/2014/chart" uri="{C3380CC4-5D6E-409C-BE32-E72D297353CC}">
                <c16:uniqueId val="{00000003-28CA-4A59-B031-5AF0D9C7B32B}"/>
              </c:ext>
            </c:extLst>
          </c:dPt>
          <c:val>
            <c:numRef>
              <c:f>'end-uses'!$C$2:$D$2</c:f>
              <c:numCache>
                <c:formatCode>0%</c:formatCode>
                <c:ptCount val="2"/>
                <c:pt idx="0">
                  <c:v>0.17187625179044641</c:v>
                </c:pt>
                <c:pt idx="1">
                  <c:v>0.82812374820955359</c:v>
                </c:pt>
              </c:numCache>
            </c:numRef>
          </c:val>
          <c:extLst>
            <c:ext xmlns:c16="http://schemas.microsoft.com/office/drawing/2014/chart" uri="{C3380CC4-5D6E-409C-BE32-E72D297353CC}">
              <c16:uniqueId val="{00000004-28CA-4A59-B031-5AF0D9C7B32B}"/>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bg2">
                  <a:lumMod val="20000"/>
                  <a:lumOff val="80000"/>
                </a:schemeClr>
              </a:solidFill>
              <a:ln w="19050">
                <a:noFill/>
              </a:ln>
              <a:effectLst/>
            </c:spPr>
            <c:extLst>
              <c:ext xmlns:c16="http://schemas.microsoft.com/office/drawing/2014/chart" uri="{C3380CC4-5D6E-409C-BE32-E72D297353CC}">
                <c16:uniqueId val="{00000001-B792-4F0F-B27F-50816EA4703E}"/>
              </c:ext>
            </c:extLst>
          </c:dPt>
          <c:dPt>
            <c:idx val="1"/>
            <c:bubble3D val="0"/>
            <c:spPr>
              <a:solidFill>
                <a:schemeClr val="tx1">
                  <a:lumMod val="75000"/>
                  <a:lumOff val="25000"/>
                </a:schemeClr>
              </a:solidFill>
              <a:ln w="19050">
                <a:noFill/>
              </a:ln>
              <a:effectLst/>
            </c:spPr>
            <c:extLst>
              <c:ext xmlns:c16="http://schemas.microsoft.com/office/drawing/2014/chart" uri="{C3380CC4-5D6E-409C-BE32-E72D297353CC}">
                <c16:uniqueId val="{00000003-B792-4F0F-B27F-50816EA4703E}"/>
              </c:ext>
            </c:extLst>
          </c:dPt>
          <c:val>
            <c:numRef>
              <c:f>'end-uses'!$C$3:$D$3</c:f>
              <c:numCache>
                <c:formatCode>0%</c:formatCode>
                <c:ptCount val="2"/>
                <c:pt idx="0">
                  <c:v>0.21757738428762807</c:v>
                </c:pt>
                <c:pt idx="1">
                  <c:v>0.78242261571237193</c:v>
                </c:pt>
              </c:numCache>
            </c:numRef>
          </c:val>
          <c:extLst>
            <c:ext xmlns:c16="http://schemas.microsoft.com/office/drawing/2014/chart" uri="{C3380CC4-5D6E-409C-BE32-E72D297353CC}">
              <c16:uniqueId val="{00000004-B792-4F0F-B27F-50816EA4703E}"/>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bg2">
                  <a:lumMod val="20000"/>
                  <a:lumOff val="80000"/>
                </a:schemeClr>
              </a:solidFill>
              <a:ln w="19050">
                <a:noFill/>
              </a:ln>
              <a:effectLst/>
            </c:spPr>
            <c:extLst>
              <c:ext xmlns:c16="http://schemas.microsoft.com/office/drawing/2014/chart" uri="{C3380CC4-5D6E-409C-BE32-E72D297353CC}">
                <c16:uniqueId val="{00000001-132F-47B5-A9F7-D9A234C42435}"/>
              </c:ext>
            </c:extLst>
          </c:dPt>
          <c:dPt>
            <c:idx val="1"/>
            <c:bubble3D val="0"/>
            <c:spPr>
              <a:solidFill>
                <a:schemeClr val="tx1">
                  <a:lumMod val="75000"/>
                  <a:lumOff val="25000"/>
                </a:schemeClr>
              </a:solidFill>
              <a:ln w="19050">
                <a:noFill/>
              </a:ln>
              <a:effectLst/>
            </c:spPr>
            <c:extLst>
              <c:ext xmlns:c16="http://schemas.microsoft.com/office/drawing/2014/chart" uri="{C3380CC4-5D6E-409C-BE32-E72D297353CC}">
                <c16:uniqueId val="{00000003-132F-47B5-A9F7-D9A234C42435}"/>
              </c:ext>
            </c:extLst>
          </c:dPt>
          <c:val>
            <c:numRef>
              <c:f>'end-uses'!$C$4:$D$4</c:f>
              <c:numCache>
                <c:formatCode>0%</c:formatCode>
                <c:ptCount val="2"/>
                <c:pt idx="0">
                  <c:v>0.22365829968096385</c:v>
                </c:pt>
                <c:pt idx="1">
                  <c:v>0.77634170031903615</c:v>
                </c:pt>
              </c:numCache>
            </c:numRef>
          </c:val>
          <c:extLst>
            <c:ext xmlns:c16="http://schemas.microsoft.com/office/drawing/2014/chart" uri="{C3380CC4-5D6E-409C-BE32-E72D297353CC}">
              <c16:uniqueId val="{00000004-132F-47B5-A9F7-D9A234C42435}"/>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bg2">
                  <a:lumMod val="20000"/>
                  <a:lumOff val="80000"/>
                </a:schemeClr>
              </a:solidFill>
              <a:ln w="19050">
                <a:noFill/>
              </a:ln>
              <a:effectLst/>
            </c:spPr>
            <c:extLst>
              <c:ext xmlns:c16="http://schemas.microsoft.com/office/drawing/2014/chart" uri="{C3380CC4-5D6E-409C-BE32-E72D297353CC}">
                <c16:uniqueId val="{00000001-B25D-453D-893E-2B0EEB165D39}"/>
              </c:ext>
            </c:extLst>
          </c:dPt>
          <c:dPt>
            <c:idx val="1"/>
            <c:bubble3D val="0"/>
            <c:spPr>
              <a:solidFill>
                <a:schemeClr val="tx1">
                  <a:lumMod val="75000"/>
                  <a:lumOff val="25000"/>
                </a:schemeClr>
              </a:solidFill>
              <a:ln w="19050">
                <a:noFill/>
              </a:ln>
              <a:effectLst/>
            </c:spPr>
            <c:extLst>
              <c:ext xmlns:c16="http://schemas.microsoft.com/office/drawing/2014/chart" uri="{C3380CC4-5D6E-409C-BE32-E72D297353CC}">
                <c16:uniqueId val="{00000003-B25D-453D-893E-2B0EEB165D39}"/>
              </c:ext>
            </c:extLst>
          </c:dPt>
          <c:val>
            <c:numRef>
              <c:f>'end-uses'!$C$5:$D$5</c:f>
              <c:numCache>
                <c:formatCode>0%</c:formatCode>
                <c:ptCount val="2"/>
                <c:pt idx="0">
                  <c:v>0.70658991008842387</c:v>
                </c:pt>
                <c:pt idx="1">
                  <c:v>0.29341008991157608</c:v>
                </c:pt>
              </c:numCache>
            </c:numRef>
          </c:val>
          <c:extLst>
            <c:ext xmlns:c16="http://schemas.microsoft.com/office/drawing/2014/chart" uri="{C3380CC4-5D6E-409C-BE32-E72D297353CC}">
              <c16:uniqueId val="{00000004-B25D-453D-893E-2B0EEB165D39}"/>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bg2">
                  <a:lumMod val="20000"/>
                  <a:lumOff val="80000"/>
                </a:schemeClr>
              </a:solidFill>
              <a:ln w="19050">
                <a:noFill/>
              </a:ln>
              <a:effectLst/>
            </c:spPr>
            <c:extLst>
              <c:ext xmlns:c16="http://schemas.microsoft.com/office/drawing/2014/chart" uri="{C3380CC4-5D6E-409C-BE32-E72D297353CC}">
                <c16:uniqueId val="{00000001-5A89-4C34-8A50-3833035A8A2C}"/>
              </c:ext>
            </c:extLst>
          </c:dPt>
          <c:dPt>
            <c:idx val="1"/>
            <c:bubble3D val="0"/>
            <c:spPr>
              <a:solidFill>
                <a:schemeClr val="tx1">
                  <a:lumMod val="75000"/>
                  <a:lumOff val="25000"/>
                </a:schemeClr>
              </a:solidFill>
              <a:ln w="19050">
                <a:noFill/>
              </a:ln>
              <a:effectLst/>
            </c:spPr>
            <c:extLst>
              <c:ext xmlns:c16="http://schemas.microsoft.com/office/drawing/2014/chart" uri="{C3380CC4-5D6E-409C-BE32-E72D297353CC}">
                <c16:uniqueId val="{00000003-5A89-4C34-8A50-3833035A8A2C}"/>
              </c:ext>
            </c:extLst>
          </c:dPt>
          <c:val>
            <c:numRef>
              <c:f>'end-uses'!$C$6:$D$6</c:f>
              <c:numCache>
                <c:formatCode>0%</c:formatCode>
                <c:ptCount val="2"/>
                <c:pt idx="0">
                  <c:v>0.94563408586923625</c:v>
                </c:pt>
                <c:pt idx="1">
                  <c:v>5.4365914130763707E-2</c:v>
                </c:pt>
              </c:numCache>
            </c:numRef>
          </c:val>
          <c:extLst>
            <c:ext xmlns:c16="http://schemas.microsoft.com/office/drawing/2014/chart" uri="{C3380CC4-5D6E-409C-BE32-E72D297353CC}">
              <c16:uniqueId val="{00000004-5A89-4C34-8A50-3833035A8A2C}"/>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7436483774583"/>
          <c:y val="0.13129882420444569"/>
          <c:w val="0.74525127032450833"/>
          <c:h val="0.73740235159110856"/>
        </c:manualLayout>
      </c:layout>
      <c:doughnutChart>
        <c:varyColors val="1"/>
        <c:ser>
          <c:idx val="0"/>
          <c:order val="0"/>
          <c:spPr>
            <a:ln>
              <a:noFill/>
            </a:ln>
          </c:spPr>
          <c:dPt>
            <c:idx val="0"/>
            <c:bubble3D val="0"/>
            <c:spPr>
              <a:solidFill>
                <a:schemeClr val="bg2">
                  <a:lumMod val="20000"/>
                  <a:lumOff val="80000"/>
                </a:schemeClr>
              </a:solidFill>
              <a:ln w="19050">
                <a:noFill/>
              </a:ln>
              <a:effectLst/>
            </c:spPr>
            <c:extLst>
              <c:ext xmlns:c16="http://schemas.microsoft.com/office/drawing/2014/chart" uri="{C3380CC4-5D6E-409C-BE32-E72D297353CC}">
                <c16:uniqueId val="{00000001-17EA-46A2-AF25-6E63B592AAF7}"/>
              </c:ext>
            </c:extLst>
          </c:dPt>
          <c:dPt>
            <c:idx val="1"/>
            <c:bubble3D val="0"/>
            <c:spPr>
              <a:solidFill>
                <a:schemeClr val="tx1">
                  <a:lumMod val="75000"/>
                  <a:lumOff val="25000"/>
                </a:schemeClr>
              </a:solidFill>
              <a:ln w="19050">
                <a:noFill/>
              </a:ln>
              <a:effectLst/>
            </c:spPr>
            <c:extLst>
              <c:ext xmlns:c16="http://schemas.microsoft.com/office/drawing/2014/chart" uri="{C3380CC4-5D6E-409C-BE32-E72D297353CC}">
                <c16:uniqueId val="{00000003-17EA-46A2-AF25-6E63B592AAF7}"/>
              </c:ext>
            </c:extLst>
          </c:dPt>
          <c:val>
            <c:numRef>
              <c:f>'end-uses'!$C$7:$D$7</c:f>
              <c:numCache>
                <c:formatCode>0%</c:formatCode>
                <c:ptCount val="2"/>
                <c:pt idx="0">
                  <c:v>0.88073321612917266</c:v>
                </c:pt>
                <c:pt idx="1">
                  <c:v>0.1192667838708273</c:v>
                </c:pt>
              </c:numCache>
            </c:numRef>
          </c:val>
          <c:extLst>
            <c:ext xmlns:c16="http://schemas.microsoft.com/office/drawing/2014/chart" uri="{C3380CC4-5D6E-409C-BE32-E72D297353CC}">
              <c16:uniqueId val="{00000004-17EA-46A2-AF25-6E63B592AAF7}"/>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4452482352254"/>
          <c:y val="0.13118244453245595"/>
          <c:w val="0.74531095035295492"/>
          <c:h val="0.73763420876708818"/>
        </c:manualLayout>
      </c:layout>
      <c:doughnutChart>
        <c:varyColors val="1"/>
        <c:ser>
          <c:idx val="0"/>
          <c:order val="0"/>
          <c:spPr>
            <a:solidFill>
              <a:schemeClr val="bg1">
                <a:lumMod val="95000"/>
              </a:schemeClr>
            </a:solidFill>
            <a:ln>
              <a:noFill/>
            </a:ln>
          </c:spPr>
          <c:dPt>
            <c:idx val="0"/>
            <c:bubble3D val="0"/>
            <c:spPr>
              <a:solidFill>
                <a:schemeClr val="bg2">
                  <a:lumMod val="20000"/>
                  <a:lumOff val="80000"/>
                </a:schemeClr>
              </a:solidFill>
              <a:ln w="19050">
                <a:noFill/>
              </a:ln>
              <a:effectLst/>
            </c:spPr>
            <c:extLst>
              <c:ext xmlns:c16="http://schemas.microsoft.com/office/drawing/2014/chart" uri="{C3380CC4-5D6E-409C-BE32-E72D297353CC}">
                <c16:uniqueId val="{00000001-C467-4D96-95BB-F6A6473E6D59}"/>
              </c:ext>
            </c:extLst>
          </c:dPt>
          <c:dPt>
            <c:idx val="1"/>
            <c:bubble3D val="0"/>
            <c:spPr>
              <a:solidFill>
                <a:schemeClr val="tx1">
                  <a:lumMod val="75000"/>
                  <a:lumOff val="25000"/>
                </a:schemeClr>
              </a:solidFill>
              <a:ln w="19050">
                <a:noFill/>
              </a:ln>
              <a:effectLst/>
            </c:spPr>
            <c:extLst>
              <c:ext xmlns:c16="http://schemas.microsoft.com/office/drawing/2014/chart" uri="{C3380CC4-5D6E-409C-BE32-E72D297353CC}">
                <c16:uniqueId val="{00000003-C467-4D96-95BB-F6A6473E6D59}"/>
              </c:ext>
            </c:extLst>
          </c:dPt>
          <c:val>
            <c:numRef>
              <c:f>'end-uses'!$C$8:$D$8</c:f>
              <c:numCache>
                <c:formatCode>0%</c:formatCode>
                <c:ptCount val="2"/>
                <c:pt idx="0">
                  <c:v>6.9061499509492807E-2</c:v>
                </c:pt>
                <c:pt idx="1">
                  <c:v>0.93093850049050719</c:v>
                </c:pt>
              </c:numCache>
            </c:numRef>
          </c:val>
          <c:extLst>
            <c:ext xmlns:c16="http://schemas.microsoft.com/office/drawing/2014/chart" uri="{C3380CC4-5D6E-409C-BE32-E72D297353CC}">
              <c16:uniqueId val="{00000004-C467-4D96-95BB-F6A6473E6D59}"/>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bg2">
                  <a:lumMod val="20000"/>
                  <a:lumOff val="80000"/>
                </a:schemeClr>
              </a:solidFill>
              <a:ln w="19050">
                <a:noFill/>
              </a:ln>
              <a:effectLst/>
            </c:spPr>
            <c:extLst>
              <c:ext xmlns:c16="http://schemas.microsoft.com/office/drawing/2014/chart" uri="{C3380CC4-5D6E-409C-BE32-E72D297353CC}">
                <c16:uniqueId val="{00000001-BEC7-4659-BCAC-17D621B0D5C0}"/>
              </c:ext>
            </c:extLst>
          </c:dPt>
          <c:dPt>
            <c:idx val="1"/>
            <c:bubble3D val="0"/>
            <c:spPr>
              <a:solidFill>
                <a:schemeClr val="accent1">
                  <a:lumMod val="75000"/>
                </a:schemeClr>
              </a:solidFill>
              <a:ln w="19050">
                <a:noFill/>
              </a:ln>
              <a:effectLst/>
            </c:spPr>
            <c:extLst>
              <c:ext xmlns:c16="http://schemas.microsoft.com/office/drawing/2014/chart" uri="{C3380CC4-5D6E-409C-BE32-E72D297353CC}">
                <c16:uniqueId val="{00000003-BEC7-4659-BCAC-17D621B0D5C0}"/>
              </c:ext>
            </c:extLst>
          </c:dPt>
          <c:val>
            <c:numRef>
              <c:f>'end-uses'!$C$18:$D$18</c:f>
              <c:numCache>
                <c:formatCode>0%</c:formatCode>
                <c:ptCount val="2"/>
                <c:pt idx="0">
                  <c:v>2.3778609622532532E-2</c:v>
                </c:pt>
                <c:pt idx="1">
                  <c:v>0.97622139037746747</c:v>
                </c:pt>
              </c:numCache>
            </c:numRef>
          </c:val>
          <c:extLst>
            <c:ext xmlns:c16="http://schemas.microsoft.com/office/drawing/2014/chart" uri="{C3380CC4-5D6E-409C-BE32-E72D297353CC}">
              <c16:uniqueId val="{00000004-BEC7-4659-BCAC-17D621B0D5C0}"/>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bg2">
                  <a:lumMod val="20000"/>
                  <a:lumOff val="80000"/>
                </a:schemeClr>
              </a:solidFill>
              <a:ln w="19050">
                <a:noFill/>
              </a:ln>
              <a:effectLst/>
            </c:spPr>
            <c:extLst>
              <c:ext xmlns:c16="http://schemas.microsoft.com/office/drawing/2014/chart" uri="{C3380CC4-5D6E-409C-BE32-E72D297353CC}">
                <c16:uniqueId val="{00000001-90E2-47A7-B96A-2C535F25E7E2}"/>
              </c:ext>
            </c:extLst>
          </c:dPt>
          <c:dPt>
            <c:idx val="1"/>
            <c:bubble3D val="0"/>
            <c:spPr>
              <a:solidFill>
                <a:schemeClr val="accent1">
                  <a:lumMod val="75000"/>
                </a:schemeClr>
              </a:solidFill>
              <a:ln w="19050">
                <a:noFill/>
              </a:ln>
              <a:effectLst/>
            </c:spPr>
            <c:extLst>
              <c:ext xmlns:c16="http://schemas.microsoft.com/office/drawing/2014/chart" uri="{C3380CC4-5D6E-409C-BE32-E72D297353CC}">
                <c16:uniqueId val="{00000003-90E2-47A7-B96A-2C535F25E7E2}"/>
              </c:ext>
            </c:extLst>
          </c:dPt>
          <c:val>
            <c:numRef>
              <c:f>'end-uses'!$C$12:$D$12</c:f>
              <c:numCache>
                <c:formatCode>0%</c:formatCode>
                <c:ptCount val="2"/>
                <c:pt idx="0">
                  <c:v>8.0142723191724552E-2</c:v>
                </c:pt>
                <c:pt idx="1">
                  <c:v>0.91985727680827545</c:v>
                </c:pt>
              </c:numCache>
            </c:numRef>
          </c:val>
          <c:extLst>
            <c:ext xmlns:c16="http://schemas.microsoft.com/office/drawing/2014/chart" uri="{C3380CC4-5D6E-409C-BE32-E72D297353CC}">
              <c16:uniqueId val="{00000004-90E2-47A7-B96A-2C535F25E7E2}"/>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bg2">
                  <a:lumMod val="20000"/>
                  <a:lumOff val="80000"/>
                </a:schemeClr>
              </a:solidFill>
              <a:ln w="19050">
                <a:noFill/>
              </a:ln>
              <a:effectLst/>
            </c:spPr>
            <c:extLst>
              <c:ext xmlns:c16="http://schemas.microsoft.com/office/drawing/2014/chart" uri="{C3380CC4-5D6E-409C-BE32-E72D297353CC}">
                <c16:uniqueId val="{00000001-661C-4E14-B6A4-12D71CCF6448}"/>
              </c:ext>
            </c:extLst>
          </c:dPt>
          <c:dPt>
            <c:idx val="1"/>
            <c:bubble3D val="0"/>
            <c:spPr>
              <a:solidFill>
                <a:schemeClr val="accent1">
                  <a:lumMod val="75000"/>
                </a:schemeClr>
              </a:solidFill>
              <a:ln w="19050">
                <a:noFill/>
              </a:ln>
              <a:effectLst/>
            </c:spPr>
            <c:extLst>
              <c:ext xmlns:c16="http://schemas.microsoft.com/office/drawing/2014/chart" uri="{C3380CC4-5D6E-409C-BE32-E72D297353CC}">
                <c16:uniqueId val="{00000003-661C-4E14-B6A4-12D71CCF6448}"/>
              </c:ext>
            </c:extLst>
          </c:dPt>
          <c:val>
            <c:numRef>
              <c:f>'end-uses'!$C$13:$D$13</c:f>
              <c:numCache>
                <c:formatCode>0%</c:formatCode>
                <c:ptCount val="2"/>
                <c:pt idx="0">
                  <c:v>9.215482023724253E-2</c:v>
                </c:pt>
                <c:pt idx="1">
                  <c:v>0.90784517976275747</c:v>
                </c:pt>
              </c:numCache>
            </c:numRef>
          </c:val>
          <c:extLst>
            <c:ext xmlns:c16="http://schemas.microsoft.com/office/drawing/2014/chart" uri="{C3380CC4-5D6E-409C-BE32-E72D297353CC}">
              <c16:uniqueId val="{00000004-661C-4E14-B6A4-12D71CCF644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4">
                <a:lumMod val="75000"/>
              </a:schemeClr>
            </a:solidFill>
            <a:ln>
              <a:noFill/>
            </a:ln>
            <a:effectLst/>
          </c:spPr>
          <c:invertIfNegative val="0"/>
          <c:cat>
            <c:strRef>
              <c:f>'10. sqft per wkr'!$A$2:$A$5</c:f>
              <c:strCache>
                <c:ptCount val="4"/>
                <c:pt idx="0">
                  <c:v>religious worship</c:v>
                </c:pt>
                <c:pt idx="1">
                  <c:v>lodging</c:v>
                </c:pt>
                <c:pt idx="2">
                  <c:v>warehouse and storage</c:v>
                </c:pt>
                <c:pt idx="3">
                  <c:v>public assembly</c:v>
                </c:pt>
              </c:strCache>
            </c:strRef>
          </c:cat>
          <c:val>
            <c:numRef>
              <c:f>'10. sqft per wkr'!$D$2:$D$5</c:f>
              <c:numCache>
                <c:formatCode>_(* #,##0_);_(* \(#,##0\);_(* "-"??_);_(@_)</c:formatCode>
                <c:ptCount val="4"/>
                <c:pt idx="0">
                  <c:v>2656.2616872006342</c:v>
                </c:pt>
                <c:pt idx="1">
                  <c:v>2430.6056612193402</c:v>
                </c:pt>
                <c:pt idx="2">
                  <c:v>2221.959704118648</c:v>
                </c:pt>
                <c:pt idx="3">
                  <c:v>2082.2238800067353</c:v>
                </c:pt>
              </c:numCache>
            </c:numRef>
          </c:val>
          <c:extLst>
            <c:ext xmlns:c16="http://schemas.microsoft.com/office/drawing/2014/chart" uri="{C3380CC4-5D6E-409C-BE32-E72D297353CC}">
              <c16:uniqueId val="{00000000-47E6-49B5-AC92-DA5AD4440745}"/>
            </c:ext>
          </c:extLst>
        </c:ser>
        <c:dLbls>
          <c:showLegendKey val="0"/>
          <c:showVal val="0"/>
          <c:showCatName val="0"/>
          <c:showSerName val="0"/>
          <c:showPercent val="0"/>
          <c:showBubbleSize val="0"/>
        </c:dLbls>
        <c:gapWidth val="182"/>
        <c:axId val="1375388176"/>
        <c:axId val="1375381648"/>
      </c:barChart>
      <c:catAx>
        <c:axId val="1375388176"/>
        <c:scaling>
          <c:orientation val="maxMin"/>
        </c:scaling>
        <c:delete val="1"/>
        <c:axPos val="l"/>
        <c:numFmt formatCode="General" sourceLinked="1"/>
        <c:majorTickMark val="none"/>
        <c:minorTickMark val="none"/>
        <c:tickLblPos val="nextTo"/>
        <c:crossAx val="1375381648"/>
        <c:crosses val="autoZero"/>
        <c:auto val="1"/>
        <c:lblAlgn val="ctr"/>
        <c:lblOffset val="100"/>
        <c:noMultiLvlLbl val="0"/>
      </c:catAx>
      <c:valAx>
        <c:axId val="1375381648"/>
        <c:scaling>
          <c:orientation val="minMax"/>
        </c:scaling>
        <c:delete val="1"/>
        <c:axPos val="t"/>
        <c:numFmt formatCode="_(* #,##0_);_(* \(#,##0\);_(* &quot;-&quot;??_);_(@_)" sourceLinked="1"/>
        <c:majorTickMark val="none"/>
        <c:minorTickMark val="none"/>
        <c:tickLblPos val="nextTo"/>
        <c:crossAx val="1375388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4464090543224"/>
          <c:y val="0.13118334670045587"/>
          <c:w val="0.74531071818913552"/>
          <c:h val="0.73763330659908832"/>
        </c:manualLayout>
      </c:layout>
      <c:doughnutChart>
        <c:varyColors val="1"/>
        <c:ser>
          <c:idx val="0"/>
          <c:order val="0"/>
          <c:spPr>
            <a:ln>
              <a:noFill/>
            </a:ln>
          </c:spPr>
          <c:dPt>
            <c:idx val="0"/>
            <c:bubble3D val="0"/>
            <c:spPr>
              <a:solidFill>
                <a:schemeClr val="bg2">
                  <a:lumMod val="20000"/>
                  <a:lumOff val="80000"/>
                </a:schemeClr>
              </a:solidFill>
              <a:ln w="19050">
                <a:noFill/>
              </a:ln>
              <a:effectLst/>
            </c:spPr>
            <c:extLst>
              <c:ext xmlns:c16="http://schemas.microsoft.com/office/drawing/2014/chart" uri="{C3380CC4-5D6E-409C-BE32-E72D297353CC}">
                <c16:uniqueId val="{00000001-171B-4AC8-9DAE-EFC2A86A86D5}"/>
              </c:ext>
            </c:extLst>
          </c:dPt>
          <c:dPt>
            <c:idx val="1"/>
            <c:bubble3D val="0"/>
            <c:spPr>
              <a:solidFill>
                <a:schemeClr val="accent1">
                  <a:lumMod val="75000"/>
                </a:schemeClr>
              </a:solidFill>
              <a:ln w="19050">
                <a:noFill/>
              </a:ln>
              <a:effectLst/>
            </c:spPr>
            <c:extLst>
              <c:ext xmlns:c16="http://schemas.microsoft.com/office/drawing/2014/chart" uri="{C3380CC4-5D6E-409C-BE32-E72D297353CC}">
                <c16:uniqueId val="{00000003-171B-4AC8-9DAE-EFC2A86A86D5}"/>
              </c:ext>
            </c:extLst>
          </c:dPt>
          <c:val>
            <c:numRef>
              <c:f>'end-uses'!$C$14:$D$14</c:f>
              <c:numCache>
                <c:formatCode>0%</c:formatCode>
                <c:ptCount val="2"/>
                <c:pt idx="0">
                  <c:v>8.9725388597526323E-2</c:v>
                </c:pt>
                <c:pt idx="1">
                  <c:v>0.91027461140247368</c:v>
                </c:pt>
              </c:numCache>
            </c:numRef>
          </c:val>
          <c:extLst>
            <c:ext xmlns:c16="http://schemas.microsoft.com/office/drawing/2014/chart" uri="{C3380CC4-5D6E-409C-BE32-E72D297353CC}">
              <c16:uniqueId val="{00000004-171B-4AC8-9DAE-EFC2A86A86D5}"/>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bg2">
                  <a:lumMod val="20000"/>
                  <a:lumOff val="80000"/>
                </a:schemeClr>
              </a:solidFill>
              <a:ln w="19050">
                <a:noFill/>
              </a:ln>
              <a:effectLst/>
            </c:spPr>
            <c:extLst>
              <c:ext xmlns:c16="http://schemas.microsoft.com/office/drawing/2014/chart" uri="{C3380CC4-5D6E-409C-BE32-E72D297353CC}">
                <c16:uniqueId val="{00000001-BD40-463C-9AAD-7CBE55D8054D}"/>
              </c:ext>
            </c:extLst>
          </c:dPt>
          <c:dPt>
            <c:idx val="1"/>
            <c:bubble3D val="0"/>
            <c:spPr>
              <a:solidFill>
                <a:schemeClr val="accent1">
                  <a:lumMod val="75000"/>
                </a:schemeClr>
              </a:solidFill>
              <a:ln w="19050">
                <a:noFill/>
              </a:ln>
              <a:effectLst/>
            </c:spPr>
            <c:extLst>
              <c:ext xmlns:c16="http://schemas.microsoft.com/office/drawing/2014/chart" uri="{C3380CC4-5D6E-409C-BE32-E72D297353CC}">
                <c16:uniqueId val="{00000003-BD40-463C-9AAD-7CBE55D8054D}"/>
              </c:ext>
            </c:extLst>
          </c:dPt>
          <c:val>
            <c:numRef>
              <c:f>'end-uses'!$C$15:$D$15</c:f>
              <c:numCache>
                <c:formatCode>0%</c:formatCode>
                <c:ptCount val="2"/>
                <c:pt idx="0">
                  <c:v>0.54904392856799711</c:v>
                </c:pt>
                <c:pt idx="1">
                  <c:v>0.45095607143200289</c:v>
                </c:pt>
              </c:numCache>
            </c:numRef>
          </c:val>
          <c:extLst>
            <c:ext xmlns:c16="http://schemas.microsoft.com/office/drawing/2014/chart" uri="{C3380CC4-5D6E-409C-BE32-E72D297353CC}">
              <c16:uniqueId val="{00000004-BD40-463C-9AAD-7CBE55D8054D}"/>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bg2">
                  <a:lumMod val="20000"/>
                  <a:lumOff val="80000"/>
                </a:schemeClr>
              </a:solidFill>
              <a:ln w="19050">
                <a:noFill/>
              </a:ln>
              <a:effectLst/>
            </c:spPr>
            <c:extLst>
              <c:ext xmlns:c16="http://schemas.microsoft.com/office/drawing/2014/chart" uri="{C3380CC4-5D6E-409C-BE32-E72D297353CC}">
                <c16:uniqueId val="{00000001-1831-4121-A3C9-C2523B17A32E}"/>
              </c:ext>
            </c:extLst>
          </c:dPt>
          <c:dPt>
            <c:idx val="1"/>
            <c:bubble3D val="0"/>
            <c:spPr>
              <a:solidFill>
                <a:schemeClr val="accent1">
                  <a:lumMod val="75000"/>
                </a:schemeClr>
              </a:solidFill>
              <a:ln w="19050">
                <a:noFill/>
              </a:ln>
              <a:effectLst/>
            </c:spPr>
            <c:extLst>
              <c:ext xmlns:c16="http://schemas.microsoft.com/office/drawing/2014/chart" uri="{C3380CC4-5D6E-409C-BE32-E72D297353CC}">
                <c16:uniqueId val="{00000003-1831-4121-A3C9-C2523B17A32E}"/>
              </c:ext>
            </c:extLst>
          </c:dPt>
          <c:val>
            <c:numRef>
              <c:f>'end-uses'!$C$16:$D$16</c:f>
              <c:numCache>
                <c:formatCode>0%</c:formatCode>
                <c:ptCount val="2"/>
                <c:pt idx="0">
                  <c:v>0.92898752971757537</c:v>
                </c:pt>
                <c:pt idx="1">
                  <c:v>7.1012470282424592E-2</c:v>
                </c:pt>
              </c:numCache>
            </c:numRef>
          </c:val>
          <c:extLst>
            <c:ext xmlns:c16="http://schemas.microsoft.com/office/drawing/2014/chart" uri="{C3380CC4-5D6E-409C-BE32-E72D297353CC}">
              <c16:uniqueId val="{00000004-1831-4121-A3C9-C2523B17A32E}"/>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bg2">
                  <a:lumMod val="20000"/>
                  <a:lumOff val="80000"/>
                </a:schemeClr>
              </a:solidFill>
              <a:ln w="19050">
                <a:noFill/>
              </a:ln>
              <a:effectLst/>
            </c:spPr>
            <c:extLst>
              <c:ext xmlns:c16="http://schemas.microsoft.com/office/drawing/2014/chart" uri="{C3380CC4-5D6E-409C-BE32-E72D297353CC}">
                <c16:uniqueId val="{00000001-407B-42CA-A6BF-ADE2FCA47B74}"/>
              </c:ext>
            </c:extLst>
          </c:dPt>
          <c:dPt>
            <c:idx val="1"/>
            <c:bubble3D val="0"/>
            <c:spPr>
              <a:solidFill>
                <a:schemeClr val="accent1">
                  <a:lumMod val="75000"/>
                </a:schemeClr>
              </a:solidFill>
              <a:ln w="19050">
                <a:noFill/>
              </a:ln>
              <a:effectLst/>
            </c:spPr>
            <c:extLst>
              <c:ext xmlns:c16="http://schemas.microsoft.com/office/drawing/2014/chart" uri="{C3380CC4-5D6E-409C-BE32-E72D297353CC}">
                <c16:uniqueId val="{00000003-407B-42CA-A6BF-ADE2FCA47B74}"/>
              </c:ext>
            </c:extLst>
          </c:dPt>
          <c:val>
            <c:numRef>
              <c:f>'27. end-uses'!$C$17:$D$17</c:f>
              <c:numCache>
                <c:formatCode>0%</c:formatCode>
                <c:ptCount val="2"/>
                <c:pt idx="0">
                  <c:v>0.69458590143384091</c:v>
                </c:pt>
                <c:pt idx="1">
                  <c:v>0.30541409856615903</c:v>
                </c:pt>
              </c:numCache>
            </c:numRef>
          </c:val>
          <c:extLst>
            <c:ext xmlns:c16="http://schemas.microsoft.com/office/drawing/2014/chart" uri="{C3380CC4-5D6E-409C-BE32-E72D297353CC}">
              <c16:uniqueId val="{00000004-407B-42CA-A6BF-ADE2FCA47B7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'heat-cool'!$C$26</c:f>
              <c:strCache>
                <c:ptCount val="1"/>
                <c:pt idx="0">
                  <c:v>primary only</c:v>
                </c:pt>
              </c:strCache>
            </c:strRef>
          </c:tx>
          <c:spPr>
            <a:solidFill>
              <a:schemeClr val="accent5">
                <a:lumMod val="60000"/>
                <a:lumOff val="40000"/>
              </a:schemeClr>
            </a:solidFill>
            <a:ln>
              <a:noFill/>
            </a:ln>
            <a:effectLst/>
          </c:spPr>
          <c:invertIfNegative val="0"/>
          <c:cat>
            <c:strRef>
              <c:f>'heat-cool'!$A$27:$A$33</c:f>
              <c:strCache>
                <c:ptCount val="7"/>
                <c:pt idx="0">
                  <c:v>other sources</c:v>
                </c:pt>
                <c:pt idx="1">
                  <c:v>district heat</c:v>
                </c:pt>
                <c:pt idx="2">
                  <c:v>fuel oil</c:v>
                </c:pt>
                <c:pt idx="3">
                  <c:v>propane</c:v>
                </c:pt>
                <c:pt idx="4">
                  <c:v>electricity</c:v>
                </c:pt>
                <c:pt idx="5">
                  <c:v>natural gas</c:v>
                </c:pt>
                <c:pt idx="6">
                  <c:v>all heating</c:v>
                </c:pt>
              </c:strCache>
            </c:strRef>
          </c:cat>
          <c:val>
            <c:numRef>
              <c:f>'heat-cool'!$C$27:$C$33</c:f>
              <c:numCache>
                <c:formatCode>0%</c:formatCode>
                <c:ptCount val="7"/>
                <c:pt idx="0">
                  <c:v>1.0624831311487724E-2</c:v>
                </c:pt>
                <c:pt idx="1">
                  <c:v>1.3187936689413253E-2</c:v>
                </c:pt>
                <c:pt idx="2">
                  <c:v>3.7526201277126046E-2</c:v>
                </c:pt>
                <c:pt idx="3">
                  <c:v>5.7145134781348819E-2</c:v>
                </c:pt>
                <c:pt idx="4">
                  <c:v>0.31404706744651956</c:v>
                </c:pt>
                <c:pt idx="5">
                  <c:v>0.39559264776218783</c:v>
                </c:pt>
              </c:numCache>
            </c:numRef>
          </c:val>
          <c:extLst>
            <c:ext xmlns:c16="http://schemas.microsoft.com/office/drawing/2014/chart" uri="{C3380CC4-5D6E-409C-BE32-E72D297353CC}">
              <c16:uniqueId val="{00000000-4EF1-4889-A01F-BD09B115B97A}"/>
            </c:ext>
          </c:extLst>
        </c:ser>
        <c:ser>
          <c:idx val="0"/>
          <c:order val="1"/>
          <c:tx>
            <c:strRef>
              <c:f>'heat-cool'!$B$26</c:f>
              <c:strCache>
                <c:ptCount val="1"/>
                <c:pt idx="0">
                  <c:v>any heating</c:v>
                </c:pt>
              </c:strCache>
            </c:strRef>
          </c:tx>
          <c:spPr>
            <a:solidFill>
              <a:schemeClr val="accent5">
                <a:lumMod val="75000"/>
              </a:schemeClr>
            </a:solidFill>
            <a:ln>
              <a:noFill/>
            </a:ln>
            <a:effectLst/>
          </c:spPr>
          <c:invertIfNegative val="0"/>
          <c:cat>
            <c:strRef>
              <c:f>'heat-cool'!$A$27:$A$33</c:f>
              <c:strCache>
                <c:ptCount val="7"/>
                <c:pt idx="0">
                  <c:v>other sources</c:v>
                </c:pt>
                <c:pt idx="1">
                  <c:v>district heat</c:v>
                </c:pt>
                <c:pt idx="2">
                  <c:v>fuel oil</c:v>
                </c:pt>
                <c:pt idx="3">
                  <c:v>propane</c:v>
                </c:pt>
                <c:pt idx="4">
                  <c:v>electricity</c:v>
                </c:pt>
                <c:pt idx="5">
                  <c:v>natural gas</c:v>
                </c:pt>
                <c:pt idx="6">
                  <c:v>all heating</c:v>
                </c:pt>
              </c:strCache>
            </c:strRef>
          </c:cat>
          <c:val>
            <c:numRef>
              <c:f>'heat-cool'!$B$27:$B$33</c:f>
              <c:numCache>
                <c:formatCode>0%</c:formatCode>
                <c:ptCount val="7"/>
                <c:pt idx="0">
                  <c:v>2.1486818837720297E-2</c:v>
                </c:pt>
                <c:pt idx="1">
                  <c:v>1.3945344221304537E-2</c:v>
                </c:pt>
                <c:pt idx="2">
                  <c:v>4.4890992175967287E-2</c:v>
                </c:pt>
                <c:pt idx="3">
                  <c:v>7.2858555754683724E-2</c:v>
                </c:pt>
                <c:pt idx="4">
                  <c:v>0.43359993935265373</c:v>
                </c:pt>
                <c:pt idx="5">
                  <c:v>0.43647443028903199</c:v>
                </c:pt>
                <c:pt idx="6">
                  <c:v>0.82812374820955381</c:v>
                </c:pt>
              </c:numCache>
            </c:numRef>
          </c:val>
          <c:extLst>
            <c:ext xmlns:c16="http://schemas.microsoft.com/office/drawing/2014/chart" uri="{C3380CC4-5D6E-409C-BE32-E72D297353CC}">
              <c16:uniqueId val="{00000001-4EF1-4889-A01F-BD09B115B97A}"/>
            </c:ext>
          </c:extLst>
        </c:ser>
        <c:dLbls>
          <c:showLegendKey val="0"/>
          <c:showVal val="0"/>
          <c:showCatName val="0"/>
          <c:showSerName val="0"/>
          <c:showPercent val="0"/>
          <c:showBubbleSize val="0"/>
        </c:dLbls>
        <c:gapWidth val="30"/>
        <c:axId val="1377211552"/>
        <c:axId val="1377218624"/>
      </c:barChart>
      <c:catAx>
        <c:axId val="1377211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7218624"/>
        <c:crosses val="autoZero"/>
        <c:auto val="1"/>
        <c:lblAlgn val="ctr"/>
        <c:lblOffset val="100"/>
        <c:noMultiLvlLbl val="0"/>
      </c:catAx>
      <c:valAx>
        <c:axId val="13772186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7211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'28. heat-cool'!$A$19:$A$22</c:f>
              <c:strCache>
                <c:ptCount val="4"/>
                <c:pt idx="0">
                  <c:v>natural gas</c:v>
                </c:pt>
                <c:pt idx="1">
                  <c:v>district chilled water</c:v>
                </c:pt>
                <c:pt idx="2">
                  <c:v>electricity</c:v>
                </c:pt>
                <c:pt idx="3">
                  <c:v>all cooling</c:v>
                </c:pt>
              </c:strCache>
            </c:strRef>
          </c:cat>
          <c:val>
            <c:numRef>
              <c:f>'28. heat-cool'!$B$19:$B$22</c:f>
              <c:numCache>
                <c:formatCode>0%</c:formatCode>
                <c:ptCount val="4"/>
                <c:pt idx="0">
                  <c:v>7.426193438415025E-4</c:v>
                </c:pt>
                <c:pt idx="1">
                  <c:v>9.3502908760145706E-3</c:v>
                </c:pt>
                <c:pt idx="2">
                  <c:v>0.77450238410775485</c:v>
                </c:pt>
                <c:pt idx="3">
                  <c:v>0.78242261571236704</c:v>
                </c:pt>
              </c:numCache>
            </c:numRef>
          </c:val>
          <c:extLst>
            <c:ext xmlns:c16="http://schemas.microsoft.com/office/drawing/2014/chart" uri="{C3380CC4-5D6E-409C-BE32-E72D297353CC}">
              <c16:uniqueId val="{00000000-2D54-4045-8E56-9F5B2C6A0D31}"/>
            </c:ext>
          </c:extLst>
        </c:ser>
        <c:dLbls>
          <c:showLegendKey val="0"/>
          <c:showVal val="0"/>
          <c:showCatName val="0"/>
          <c:showSerName val="0"/>
          <c:showPercent val="0"/>
          <c:showBubbleSize val="0"/>
        </c:dLbls>
        <c:gapWidth val="182"/>
        <c:axId val="1377219168"/>
        <c:axId val="1377222976"/>
      </c:barChart>
      <c:catAx>
        <c:axId val="1377219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7222976"/>
        <c:crosses val="autoZero"/>
        <c:auto val="1"/>
        <c:lblAlgn val="ctr"/>
        <c:lblOffset val="100"/>
        <c:noMultiLvlLbl val="0"/>
      </c:catAx>
      <c:valAx>
        <c:axId val="1377222976"/>
        <c:scaling>
          <c:orientation val="minMax"/>
          <c:max val="0.8"/>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721916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'29. heatbydiv'!$F$19</c:f>
              <c:strCache>
                <c:ptCount val="1"/>
                <c:pt idx="0">
                  <c:v>electricity</c:v>
                </c:pt>
              </c:strCache>
            </c:strRef>
          </c:tx>
          <c:spPr>
            <a:solidFill>
              <a:schemeClr val="accent1"/>
            </a:solidFill>
            <a:ln>
              <a:noFill/>
            </a:ln>
            <a:effectLst/>
          </c:spPr>
          <c:invertIfNegative val="0"/>
          <c:cat>
            <c:strRef>
              <c:f>'29. heatbydiv'!$G$18:$J$18</c:f>
              <c:strCache>
                <c:ptCount val="4"/>
                <c:pt idx="0">
                  <c:v>Northeast</c:v>
                </c:pt>
                <c:pt idx="1">
                  <c:v>Midwest</c:v>
                </c:pt>
                <c:pt idx="2">
                  <c:v>South</c:v>
                </c:pt>
                <c:pt idx="3">
                  <c:v>West</c:v>
                </c:pt>
              </c:strCache>
            </c:strRef>
          </c:cat>
          <c:val>
            <c:numRef>
              <c:f>'29. heatbydiv'!$G$19:$J$19</c:f>
              <c:numCache>
                <c:formatCode>0%</c:formatCode>
                <c:ptCount val="4"/>
                <c:pt idx="0">
                  <c:v>0.33299819421757004</c:v>
                </c:pt>
                <c:pt idx="1">
                  <c:v>0.31073261625482784</c:v>
                </c:pt>
                <c:pt idx="2">
                  <c:v>0.55306120008551796</c:v>
                </c:pt>
                <c:pt idx="3">
                  <c:v>0.45917884199011699</c:v>
                </c:pt>
              </c:numCache>
            </c:numRef>
          </c:val>
          <c:extLst>
            <c:ext xmlns:c16="http://schemas.microsoft.com/office/drawing/2014/chart" uri="{C3380CC4-5D6E-409C-BE32-E72D297353CC}">
              <c16:uniqueId val="{00000000-FE20-4D00-9755-9F45623311B2}"/>
            </c:ext>
          </c:extLst>
        </c:ser>
        <c:ser>
          <c:idx val="1"/>
          <c:order val="1"/>
          <c:tx>
            <c:strRef>
              <c:f>'29. heatbydiv'!$F$20</c:f>
              <c:strCache>
                <c:ptCount val="1"/>
                <c:pt idx="0">
                  <c:v>natural gas</c:v>
                </c:pt>
              </c:strCache>
            </c:strRef>
          </c:tx>
          <c:spPr>
            <a:solidFill>
              <a:schemeClr val="accent2"/>
            </a:solidFill>
            <a:ln>
              <a:noFill/>
            </a:ln>
            <a:effectLst/>
          </c:spPr>
          <c:invertIfNegative val="0"/>
          <c:cat>
            <c:strRef>
              <c:f>'29. heatbydiv'!$G$18:$J$18</c:f>
              <c:strCache>
                <c:ptCount val="4"/>
                <c:pt idx="0">
                  <c:v>Northeast</c:v>
                </c:pt>
                <c:pt idx="1">
                  <c:v>Midwest</c:v>
                </c:pt>
                <c:pt idx="2">
                  <c:v>South</c:v>
                </c:pt>
                <c:pt idx="3">
                  <c:v>West</c:v>
                </c:pt>
              </c:strCache>
            </c:strRef>
          </c:cat>
          <c:val>
            <c:numRef>
              <c:f>'29. heatbydiv'!$G$20:$J$20</c:f>
              <c:numCache>
                <c:formatCode>0%</c:formatCode>
                <c:ptCount val="4"/>
                <c:pt idx="0">
                  <c:v>0.42087919404565216</c:v>
                </c:pt>
                <c:pt idx="1">
                  <c:v>0.54112055009020588</c:v>
                </c:pt>
                <c:pt idx="2">
                  <c:v>0.33250456545156726</c:v>
                </c:pt>
                <c:pt idx="3">
                  <c:v>0.48341956466440072</c:v>
                </c:pt>
              </c:numCache>
            </c:numRef>
          </c:val>
          <c:extLst>
            <c:ext xmlns:c16="http://schemas.microsoft.com/office/drawing/2014/chart" uri="{C3380CC4-5D6E-409C-BE32-E72D297353CC}">
              <c16:uniqueId val="{00000001-FE20-4D00-9755-9F45623311B2}"/>
            </c:ext>
          </c:extLst>
        </c:ser>
        <c:ser>
          <c:idx val="2"/>
          <c:order val="2"/>
          <c:tx>
            <c:strRef>
              <c:f>'29. heatbydiv'!$F$21</c:f>
              <c:strCache>
                <c:ptCount val="1"/>
                <c:pt idx="0">
                  <c:v>fuel oil</c:v>
                </c:pt>
              </c:strCache>
            </c:strRef>
          </c:tx>
          <c:spPr>
            <a:solidFill>
              <a:schemeClr val="accent4">
                <a:lumMod val="75000"/>
              </a:schemeClr>
            </a:solidFill>
            <a:ln>
              <a:noFill/>
            </a:ln>
            <a:effectLst/>
          </c:spPr>
          <c:invertIfNegative val="0"/>
          <c:cat>
            <c:strRef>
              <c:f>'29. heatbydiv'!$G$18:$J$18</c:f>
              <c:strCache>
                <c:ptCount val="4"/>
                <c:pt idx="0">
                  <c:v>Northeast</c:v>
                </c:pt>
                <c:pt idx="1">
                  <c:v>Midwest</c:v>
                </c:pt>
                <c:pt idx="2">
                  <c:v>South</c:v>
                </c:pt>
                <c:pt idx="3">
                  <c:v>West</c:v>
                </c:pt>
              </c:strCache>
            </c:strRef>
          </c:cat>
          <c:val>
            <c:numRef>
              <c:f>'29. heatbydiv'!$G$21:$J$21</c:f>
              <c:numCache>
                <c:formatCode>General</c:formatCode>
                <c:ptCount val="4"/>
                <c:pt idx="0" formatCode="0%">
                  <c:v>0.23051178810185788</c:v>
                </c:pt>
                <c:pt idx="2" formatCode="0%">
                  <c:v>1.8356991739808138E-2</c:v>
                </c:pt>
              </c:numCache>
            </c:numRef>
          </c:val>
          <c:extLst>
            <c:ext xmlns:c16="http://schemas.microsoft.com/office/drawing/2014/chart" uri="{C3380CC4-5D6E-409C-BE32-E72D297353CC}">
              <c16:uniqueId val="{00000002-FE20-4D00-9755-9F45623311B2}"/>
            </c:ext>
          </c:extLst>
        </c:ser>
        <c:ser>
          <c:idx val="3"/>
          <c:order val="3"/>
          <c:tx>
            <c:strRef>
              <c:f>'29. heatbydiv'!$F$22</c:f>
              <c:strCache>
                <c:ptCount val="1"/>
                <c:pt idx="0">
                  <c:v>district heat</c:v>
                </c:pt>
              </c:strCache>
            </c:strRef>
          </c:tx>
          <c:spPr>
            <a:solidFill>
              <a:schemeClr val="accent5">
                <a:lumMod val="75000"/>
              </a:schemeClr>
            </a:solidFill>
            <a:ln>
              <a:noFill/>
            </a:ln>
            <a:effectLst/>
          </c:spPr>
          <c:invertIfNegative val="0"/>
          <c:cat>
            <c:strRef>
              <c:f>'29. heatbydiv'!$G$18:$J$18</c:f>
              <c:strCache>
                <c:ptCount val="4"/>
                <c:pt idx="0">
                  <c:v>Northeast</c:v>
                </c:pt>
                <c:pt idx="1">
                  <c:v>Midwest</c:v>
                </c:pt>
                <c:pt idx="2">
                  <c:v>South</c:v>
                </c:pt>
                <c:pt idx="3">
                  <c:v>West</c:v>
                </c:pt>
              </c:strCache>
            </c:strRef>
          </c:cat>
          <c:val>
            <c:numRef>
              <c:f>'29. heatbydiv'!$G$22:$J$22</c:f>
              <c:numCache>
                <c:formatCode>0%</c:formatCode>
                <c:ptCount val="4"/>
                <c:pt idx="0">
                  <c:v>3.6235240135401768E-2</c:v>
                </c:pt>
                <c:pt idx="1">
                  <c:v>8.8266095337138986E-3</c:v>
                </c:pt>
                <c:pt idx="2">
                  <c:v>1.0131982141415486E-2</c:v>
                </c:pt>
                <c:pt idx="3">
                  <c:v>1.3389031137555551E-2</c:v>
                </c:pt>
              </c:numCache>
            </c:numRef>
          </c:val>
          <c:extLst>
            <c:ext xmlns:c16="http://schemas.microsoft.com/office/drawing/2014/chart" uri="{C3380CC4-5D6E-409C-BE32-E72D297353CC}">
              <c16:uniqueId val="{00000003-FE20-4D00-9755-9F45623311B2}"/>
            </c:ext>
          </c:extLst>
        </c:ser>
        <c:ser>
          <c:idx val="4"/>
          <c:order val="4"/>
          <c:tx>
            <c:strRef>
              <c:f>'29. heatbydiv'!$F$23</c:f>
              <c:strCache>
                <c:ptCount val="1"/>
                <c:pt idx="0">
                  <c:v>propane</c:v>
                </c:pt>
              </c:strCache>
            </c:strRef>
          </c:tx>
          <c:spPr>
            <a:solidFill>
              <a:schemeClr val="accent3">
                <a:lumMod val="75000"/>
              </a:schemeClr>
            </a:solidFill>
            <a:ln>
              <a:noFill/>
            </a:ln>
            <a:effectLst/>
          </c:spPr>
          <c:invertIfNegative val="0"/>
          <c:cat>
            <c:strRef>
              <c:f>'29. heatbydiv'!$G$18:$J$18</c:f>
              <c:strCache>
                <c:ptCount val="4"/>
                <c:pt idx="0">
                  <c:v>Northeast</c:v>
                </c:pt>
                <c:pt idx="1">
                  <c:v>Midwest</c:v>
                </c:pt>
                <c:pt idx="2">
                  <c:v>South</c:v>
                </c:pt>
                <c:pt idx="3">
                  <c:v>West</c:v>
                </c:pt>
              </c:strCache>
            </c:strRef>
          </c:cat>
          <c:val>
            <c:numRef>
              <c:f>'29. heatbydiv'!$G$23:$J$23</c:f>
              <c:numCache>
                <c:formatCode>0%</c:formatCode>
                <c:ptCount val="4"/>
                <c:pt idx="0">
                  <c:v>9.3391517086776552E-2</c:v>
                </c:pt>
                <c:pt idx="1">
                  <c:v>0.11126061837168173</c:v>
                </c:pt>
                <c:pt idx="2">
                  <c:v>5.959840595361774E-2</c:v>
                </c:pt>
                <c:pt idx="3">
                  <c:v>3.020694854882516E-2</c:v>
                </c:pt>
              </c:numCache>
            </c:numRef>
          </c:val>
          <c:extLst>
            <c:ext xmlns:c16="http://schemas.microsoft.com/office/drawing/2014/chart" uri="{C3380CC4-5D6E-409C-BE32-E72D297353CC}">
              <c16:uniqueId val="{00000004-FE20-4D00-9755-9F45623311B2}"/>
            </c:ext>
          </c:extLst>
        </c:ser>
        <c:dLbls>
          <c:showLegendKey val="0"/>
          <c:showVal val="0"/>
          <c:showCatName val="0"/>
          <c:showSerName val="0"/>
          <c:showPercent val="0"/>
          <c:showBubbleSize val="0"/>
        </c:dLbls>
        <c:gapWidth val="219"/>
        <c:overlap val="-27"/>
        <c:axId val="1377217536"/>
        <c:axId val="1377215904"/>
      </c:barChart>
      <c:catAx>
        <c:axId val="137721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7215904"/>
        <c:crosses val="autoZero"/>
        <c:auto val="1"/>
        <c:lblAlgn val="ctr"/>
        <c:lblOffset val="100"/>
        <c:noMultiLvlLbl val="0"/>
      </c:catAx>
      <c:valAx>
        <c:axId val="1377215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7217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5"/>
            </a:solidFill>
            <a:ln>
              <a:noFill/>
            </a:ln>
            <a:effectLst/>
          </c:spPr>
          <c:invertIfNegative val="0"/>
          <c:cat>
            <c:strRef>
              <c:f>'30. heating'!$A$2:$A$8</c:f>
              <c:strCache>
                <c:ptCount val="7"/>
                <c:pt idx="0">
                  <c:v>district heat</c:v>
                </c:pt>
                <c:pt idx="1">
                  <c:v>duct reheat</c:v>
                </c:pt>
                <c:pt idx="2">
                  <c:v>heat pumps</c:v>
                </c:pt>
                <c:pt idx="3">
                  <c:v>boilers</c:v>
                </c:pt>
                <c:pt idx="4">
                  <c:v>individual space heaters</c:v>
                </c:pt>
                <c:pt idx="5">
                  <c:v>furnaces</c:v>
                </c:pt>
                <c:pt idx="6">
                  <c:v>packaged heating units</c:v>
                </c:pt>
              </c:strCache>
            </c:strRef>
          </c:cat>
          <c:val>
            <c:numRef>
              <c:f>'30. heating'!$G$2:$G$8</c:f>
              <c:numCache>
                <c:formatCode>_(* #,##0_);_(* \(#,##0\);_(* "-"??_);_(@_)</c:formatCode>
                <c:ptCount val="7"/>
                <c:pt idx="0">
                  <c:v>79300</c:v>
                </c:pt>
                <c:pt idx="1">
                  <c:v>55200</c:v>
                </c:pt>
                <c:pt idx="2">
                  <c:v>22400</c:v>
                </c:pt>
                <c:pt idx="3">
                  <c:v>41000</c:v>
                </c:pt>
                <c:pt idx="4">
                  <c:v>17000</c:v>
                </c:pt>
                <c:pt idx="5">
                  <c:v>10700</c:v>
                </c:pt>
                <c:pt idx="6">
                  <c:v>22000</c:v>
                </c:pt>
              </c:numCache>
            </c:numRef>
          </c:val>
          <c:extLst>
            <c:ext xmlns:c16="http://schemas.microsoft.com/office/drawing/2014/chart" uri="{C3380CC4-5D6E-409C-BE32-E72D297353CC}">
              <c16:uniqueId val="{00000000-DE6D-4A77-AFD5-F4A114545C46}"/>
            </c:ext>
          </c:extLst>
        </c:ser>
        <c:dLbls>
          <c:showLegendKey val="0"/>
          <c:showVal val="0"/>
          <c:showCatName val="0"/>
          <c:showSerName val="0"/>
          <c:showPercent val="0"/>
          <c:showBubbleSize val="0"/>
        </c:dLbls>
        <c:gapWidth val="150"/>
        <c:axId val="1377220256"/>
        <c:axId val="1377216448"/>
      </c:barChart>
      <c:catAx>
        <c:axId val="1377220256"/>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7216448"/>
        <c:crosses val="autoZero"/>
        <c:auto val="1"/>
        <c:lblAlgn val="ctr"/>
        <c:lblOffset val="100"/>
        <c:noMultiLvlLbl val="0"/>
      </c:catAx>
      <c:valAx>
        <c:axId val="1377216448"/>
        <c:scaling>
          <c:orientation val="minMax"/>
        </c:scaling>
        <c:delete val="1"/>
        <c:axPos val="b"/>
        <c:numFmt formatCode="_(* #,##0_);_(* \(#,##0\);_(* &quot;-&quot;??_);_(@_)" sourceLinked="1"/>
        <c:majorTickMark val="none"/>
        <c:minorTickMark val="none"/>
        <c:tickLblPos val="nextTo"/>
        <c:crossAx val="1377220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77953526872229"/>
          <c:y val="8.0567500587924792E-2"/>
          <c:w val="0.65083428877536376"/>
          <c:h val="0.88205680303222045"/>
        </c:manualLayout>
      </c:layout>
      <c:barChart>
        <c:barDir val="bar"/>
        <c:grouping val="clustered"/>
        <c:varyColors val="0"/>
        <c:ser>
          <c:idx val="0"/>
          <c:order val="0"/>
          <c:tx>
            <c:strRef>
              <c:f>heating!$C$1</c:f>
              <c:strCache>
                <c:ptCount val="1"/>
                <c:pt idx="0">
                  <c:v>%</c:v>
                </c:pt>
              </c:strCache>
            </c:strRef>
          </c:tx>
          <c:spPr>
            <a:solidFill>
              <a:schemeClr val="accent5"/>
            </a:solidFill>
            <a:ln>
              <a:noFill/>
            </a:ln>
            <a:effectLst/>
          </c:spPr>
          <c:invertIfNegative val="0"/>
          <c:cat>
            <c:strRef>
              <c:f>heating!$A$2:$A$8</c:f>
              <c:strCache>
                <c:ptCount val="7"/>
                <c:pt idx="0">
                  <c:v>district heat</c:v>
                </c:pt>
                <c:pt idx="1">
                  <c:v>duct reheat</c:v>
                </c:pt>
                <c:pt idx="2">
                  <c:v>heat pumps</c:v>
                </c:pt>
                <c:pt idx="3">
                  <c:v>boilers</c:v>
                </c:pt>
                <c:pt idx="4">
                  <c:v>individual space heaters</c:v>
                </c:pt>
                <c:pt idx="5">
                  <c:v>furnaces</c:v>
                </c:pt>
                <c:pt idx="6">
                  <c:v>packaged heating units</c:v>
                </c:pt>
              </c:strCache>
            </c:strRef>
          </c:cat>
          <c:val>
            <c:numRef>
              <c:f>heating!$C$2:$C$8</c:f>
              <c:numCache>
                <c:formatCode>0%</c:formatCode>
                <c:ptCount val="7"/>
                <c:pt idx="0">
                  <c:v>1.3945344221304534E-2</c:v>
                </c:pt>
                <c:pt idx="1">
                  <c:v>2.2718446996609291E-2</c:v>
                </c:pt>
                <c:pt idx="2">
                  <c:v>0.11374649549861081</c:v>
                </c:pt>
                <c:pt idx="3">
                  <c:v>0.11879822148439324</c:v>
                </c:pt>
                <c:pt idx="4">
                  <c:v>0.21056240624466313</c:v>
                </c:pt>
                <c:pt idx="5">
                  <c:v>0.27382948724191214</c:v>
                </c:pt>
                <c:pt idx="6">
                  <c:v>0.36955762576917028</c:v>
                </c:pt>
              </c:numCache>
            </c:numRef>
          </c:val>
          <c:extLst>
            <c:ext xmlns:c16="http://schemas.microsoft.com/office/drawing/2014/chart" uri="{C3380CC4-5D6E-409C-BE32-E72D297353CC}">
              <c16:uniqueId val="{00000000-E3CE-44C1-8758-A55BF0111AEE}"/>
            </c:ext>
          </c:extLst>
        </c:ser>
        <c:dLbls>
          <c:showLegendKey val="0"/>
          <c:showVal val="0"/>
          <c:showCatName val="0"/>
          <c:showSerName val="0"/>
          <c:showPercent val="0"/>
          <c:showBubbleSize val="0"/>
        </c:dLbls>
        <c:gapWidth val="150"/>
        <c:axId val="1377210464"/>
        <c:axId val="1377221344"/>
      </c:barChart>
      <c:barChart>
        <c:barDir val="bar"/>
        <c:grouping val="clustered"/>
        <c:varyColors val="0"/>
        <c:ser>
          <c:idx val="1"/>
          <c:order val="1"/>
          <c:tx>
            <c:strRef>
              <c:f>heating!$E$1</c:f>
              <c:strCache>
                <c:ptCount val="1"/>
                <c:pt idx="0">
                  <c:v>%</c:v>
                </c:pt>
              </c:strCache>
            </c:strRef>
          </c:tx>
          <c:spPr>
            <a:solidFill>
              <a:schemeClr val="tx1">
                <a:lumMod val="50000"/>
                <a:lumOff val="50000"/>
                <a:alpha val="50000"/>
              </a:schemeClr>
            </a:solidFill>
            <a:ln>
              <a:noFill/>
            </a:ln>
            <a:effectLst/>
          </c:spPr>
          <c:invertIfNegative val="0"/>
          <c:cat>
            <c:strRef>
              <c:f>heating!$A$2:$A$8</c:f>
              <c:strCache>
                <c:ptCount val="7"/>
                <c:pt idx="0">
                  <c:v>district heat</c:v>
                </c:pt>
                <c:pt idx="1">
                  <c:v>duct reheat</c:v>
                </c:pt>
                <c:pt idx="2">
                  <c:v>heat pumps</c:v>
                </c:pt>
                <c:pt idx="3">
                  <c:v>boilers</c:v>
                </c:pt>
                <c:pt idx="4">
                  <c:v>individual space heaters</c:v>
                </c:pt>
                <c:pt idx="5">
                  <c:v>furnaces</c:v>
                </c:pt>
                <c:pt idx="6">
                  <c:v>packaged heating units</c:v>
                </c:pt>
              </c:strCache>
            </c:strRef>
          </c:cat>
          <c:val>
            <c:numRef>
              <c:f>heating!$E$2:$E$8</c:f>
              <c:numCache>
                <c:formatCode>0%</c:formatCode>
                <c:ptCount val="7"/>
                <c:pt idx="0">
                  <c:v>6.7713798750455564E-2</c:v>
                </c:pt>
                <c:pt idx="1">
                  <c:v>7.7157404180119321E-2</c:v>
                </c:pt>
                <c:pt idx="2">
                  <c:v>0.15653768254807007</c:v>
                </c:pt>
                <c:pt idx="3">
                  <c:v>0.29870048301058638</c:v>
                </c:pt>
                <c:pt idx="4">
                  <c:v>0.21851063544073329</c:v>
                </c:pt>
                <c:pt idx="5">
                  <c:v>0.18033806165981173</c:v>
                </c:pt>
                <c:pt idx="6">
                  <c:v>0.49725498866303697</c:v>
                </c:pt>
              </c:numCache>
            </c:numRef>
          </c:val>
          <c:extLst>
            <c:ext xmlns:c16="http://schemas.microsoft.com/office/drawing/2014/chart" uri="{C3380CC4-5D6E-409C-BE32-E72D297353CC}">
              <c16:uniqueId val="{00000001-E3CE-44C1-8758-A55BF0111AEE}"/>
            </c:ext>
          </c:extLst>
        </c:ser>
        <c:dLbls>
          <c:showLegendKey val="0"/>
          <c:showVal val="0"/>
          <c:showCatName val="0"/>
          <c:showSerName val="0"/>
          <c:showPercent val="0"/>
          <c:showBubbleSize val="0"/>
        </c:dLbls>
        <c:gapWidth val="70"/>
        <c:overlap val="100"/>
        <c:axId val="1377212096"/>
        <c:axId val="1377220800"/>
      </c:barChart>
      <c:catAx>
        <c:axId val="1377210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7221344"/>
        <c:crosses val="autoZero"/>
        <c:auto val="1"/>
        <c:lblAlgn val="ctr"/>
        <c:lblOffset val="100"/>
        <c:noMultiLvlLbl val="0"/>
      </c:catAx>
      <c:valAx>
        <c:axId val="1377221344"/>
        <c:scaling>
          <c:orientation val="minMax"/>
          <c:max val="0.5"/>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377210464"/>
        <c:crosses val="autoZero"/>
        <c:crossBetween val="between"/>
      </c:valAx>
      <c:valAx>
        <c:axId val="1377220800"/>
        <c:scaling>
          <c:orientation val="minMax"/>
          <c:max val="0.5"/>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7212096"/>
        <c:crosses val="max"/>
        <c:crossBetween val="between"/>
        <c:majorUnit val="0.1"/>
      </c:valAx>
      <c:catAx>
        <c:axId val="1377212096"/>
        <c:scaling>
          <c:orientation val="minMax"/>
        </c:scaling>
        <c:delete val="1"/>
        <c:axPos val="l"/>
        <c:numFmt formatCode="General" sourceLinked="1"/>
        <c:majorTickMark val="out"/>
        <c:minorTickMark val="none"/>
        <c:tickLblPos val="nextTo"/>
        <c:crossAx val="13772208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'31. cooling'!$B$35</c:f>
              <c:strCache>
                <c:ptCount val="1"/>
                <c:pt idx="0">
                  <c:v>buildings</c:v>
                </c:pt>
              </c:strCache>
            </c:strRef>
          </c:tx>
          <c:spPr>
            <a:solidFill>
              <a:schemeClr val="tx2">
                <a:lumMod val="75000"/>
                <a:lumOff val="25000"/>
              </a:schemeClr>
            </a:solidFill>
            <a:ln>
              <a:noFill/>
            </a:ln>
            <a:effectLst/>
          </c:spPr>
          <c:invertIfNegative val="0"/>
          <c:cat>
            <c:strRef>
              <c:f>'31. cooling'!$A$36:$A$42</c:f>
              <c:strCache>
                <c:ptCount val="7"/>
                <c:pt idx="0">
                  <c:v>district chilled water</c:v>
                </c:pt>
                <c:pt idx="1">
                  <c:v>swamp coolers</c:v>
                </c:pt>
                <c:pt idx="2">
                  <c:v>central chillers</c:v>
                </c:pt>
                <c:pt idx="3">
                  <c:v>heat pumps</c:v>
                </c:pt>
                <c:pt idx="4">
                  <c:v>individual air conditioners</c:v>
                </c:pt>
                <c:pt idx="5">
                  <c:v>residential-type central air conditioners</c:v>
                </c:pt>
                <c:pt idx="6">
                  <c:v>packaged air-conditioning units</c:v>
                </c:pt>
              </c:strCache>
            </c:strRef>
          </c:cat>
          <c:val>
            <c:numRef>
              <c:f>'31. cooling'!$B$36:$B$42</c:f>
              <c:numCache>
                <c:formatCode>0%</c:formatCode>
                <c:ptCount val="7"/>
                <c:pt idx="0">
                  <c:v>9.3502770360188048E-3</c:v>
                </c:pt>
                <c:pt idx="1">
                  <c:v>1.4284871070117841E-2</c:v>
                </c:pt>
                <c:pt idx="2">
                  <c:v>3.4091378446812079E-2</c:v>
                </c:pt>
                <c:pt idx="3">
                  <c:v>8.3177294517921802E-2</c:v>
                </c:pt>
                <c:pt idx="4">
                  <c:v>0.12426854374678541</c:v>
                </c:pt>
                <c:pt idx="5">
                  <c:v>0.22121107989814634</c:v>
                </c:pt>
                <c:pt idx="6">
                  <c:v>0.43333670851275885</c:v>
                </c:pt>
              </c:numCache>
            </c:numRef>
          </c:val>
          <c:extLst>
            <c:ext xmlns:c16="http://schemas.microsoft.com/office/drawing/2014/chart" uri="{C3380CC4-5D6E-409C-BE32-E72D297353CC}">
              <c16:uniqueId val="{00000000-C3BE-4BEA-A558-C4678CEC5426}"/>
            </c:ext>
          </c:extLst>
        </c:ser>
        <c:dLbls>
          <c:showLegendKey val="0"/>
          <c:showVal val="0"/>
          <c:showCatName val="0"/>
          <c:showSerName val="0"/>
          <c:showPercent val="0"/>
          <c:showBubbleSize val="0"/>
        </c:dLbls>
        <c:gapWidth val="182"/>
        <c:axId val="1377216992"/>
        <c:axId val="1377221888"/>
      </c:barChart>
      <c:barChart>
        <c:barDir val="bar"/>
        <c:grouping val="clustered"/>
        <c:varyColors val="0"/>
        <c:ser>
          <c:idx val="1"/>
          <c:order val="1"/>
          <c:tx>
            <c:strRef>
              <c:f>'31. cooling'!$C$35</c:f>
              <c:strCache>
                <c:ptCount val="1"/>
                <c:pt idx="0">
                  <c:v>floorspace</c:v>
                </c:pt>
              </c:strCache>
            </c:strRef>
          </c:tx>
          <c:spPr>
            <a:solidFill>
              <a:schemeClr val="tx1">
                <a:lumMod val="50000"/>
                <a:lumOff val="50000"/>
                <a:alpha val="50000"/>
              </a:schemeClr>
            </a:solidFill>
            <a:ln>
              <a:noFill/>
            </a:ln>
            <a:effectLst/>
          </c:spPr>
          <c:invertIfNegative val="0"/>
          <c:cat>
            <c:strRef>
              <c:f>'31. cooling'!$A$36:$A$42</c:f>
              <c:strCache>
                <c:ptCount val="7"/>
                <c:pt idx="0">
                  <c:v>district chilled water</c:v>
                </c:pt>
                <c:pt idx="1">
                  <c:v>swamp coolers</c:v>
                </c:pt>
                <c:pt idx="2">
                  <c:v>central chillers</c:v>
                </c:pt>
                <c:pt idx="3">
                  <c:v>heat pumps</c:v>
                </c:pt>
                <c:pt idx="4">
                  <c:v>individual air conditioners</c:v>
                </c:pt>
                <c:pt idx="5">
                  <c:v>residential-type central air conditioners</c:v>
                </c:pt>
                <c:pt idx="6">
                  <c:v>packaged air-conditioning units</c:v>
                </c:pt>
              </c:strCache>
            </c:strRef>
          </c:cat>
          <c:val>
            <c:numRef>
              <c:f>'31. cooling'!$C$36:$C$42</c:f>
              <c:numCache>
                <c:formatCode>0%</c:formatCode>
                <c:ptCount val="7"/>
                <c:pt idx="0">
                  <c:v>4.4469625734780596E-2</c:v>
                </c:pt>
                <c:pt idx="1">
                  <c:v>2.1472723729733842E-2</c:v>
                </c:pt>
                <c:pt idx="2">
                  <c:v>0.18590959253960926</c:v>
                </c:pt>
                <c:pt idx="3">
                  <c:v>0.11509608571407244</c:v>
                </c:pt>
                <c:pt idx="4">
                  <c:v>0.14124157624585951</c:v>
                </c:pt>
                <c:pt idx="5">
                  <c:v>0.18947462890568523</c:v>
                </c:pt>
                <c:pt idx="6">
                  <c:v>0.58377788587773272</c:v>
                </c:pt>
              </c:numCache>
            </c:numRef>
          </c:val>
          <c:extLst>
            <c:ext xmlns:c16="http://schemas.microsoft.com/office/drawing/2014/chart" uri="{C3380CC4-5D6E-409C-BE32-E72D297353CC}">
              <c16:uniqueId val="{00000001-C3BE-4BEA-A558-C4678CEC5426}"/>
            </c:ext>
          </c:extLst>
        </c:ser>
        <c:dLbls>
          <c:showLegendKey val="0"/>
          <c:showVal val="0"/>
          <c:showCatName val="0"/>
          <c:showSerName val="0"/>
          <c:showPercent val="0"/>
          <c:showBubbleSize val="0"/>
        </c:dLbls>
        <c:gapWidth val="80"/>
        <c:axId val="1377224064"/>
        <c:axId val="1377223520"/>
      </c:barChart>
      <c:catAx>
        <c:axId val="1377216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7221888"/>
        <c:crosses val="autoZero"/>
        <c:auto val="1"/>
        <c:lblAlgn val="ctr"/>
        <c:lblOffset val="100"/>
        <c:noMultiLvlLbl val="0"/>
      </c:catAx>
      <c:valAx>
        <c:axId val="1377221888"/>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7216992"/>
        <c:crosses val="autoZero"/>
        <c:crossBetween val="between"/>
      </c:valAx>
      <c:valAx>
        <c:axId val="1377223520"/>
        <c:scaling>
          <c:orientation val="minMax"/>
          <c:max val="0.60000000000000009"/>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7224064"/>
        <c:crosses val="max"/>
        <c:crossBetween val="between"/>
      </c:valAx>
      <c:catAx>
        <c:axId val="1377224064"/>
        <c:scaling>
          <c:orientation val="minMax"/>
        </c:scaling>
        <c:delete val="1"/>
        <c:axPos val="l"/>
        <c:numFmt formatCode="General" sourceLinked="1"/>
        <c:majorTickMark val="out"/>
        <c:minorTickMark val="none"/>
        <c:tickLblPos val="nextTo"/>
        <c:crossAx val="137722352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'10. sqft per wkr'!$B$35</c:f>
              <c:strCache>
                <c:ptCount val="1"/>
                <c:pt idx="0">
                  <c:v>mean sqft per worker</c:v>
                </c:pt>
              </c:strCache>
            </c:strRef>
          </c:tx>
          <c:spPr>
            <a:solidFill>
              <a:schemeClr val="accent4">
                <a:lumMod val="75000"/>
              </a:schemeClr>
            </a:solidFill>
            <a:ln>
              <a:noFill/>
            </a:ln>
            <a:effectLst/>
          </c:spPr>
          <c:invertIfNegative val="0"/>
          <c:cat>
            <c:strRef>
              <c:f>'10. sqft per wkr'!$A$36:$A$59</c:f>
              <c:strCache>
                <c:ptCount val="5"/>
                <c:pt idx="0">
                  <c:v>1995</c:v>
                </c:pt>
                <c:pt idx="1">
                  <c:v>1999</c:v>
                </c:pt>
                <c:pt idx="2">
                  <c:v>2003</c:v>
                </c:pt>
                <c:pt idx="3">
                  <c:v>2012</c:v>
                </c:pt>
                <c:pt idx="4">
                  <c:v>2018</c:v>
                </c:pt>
              </c:strCache>
            </c:strRef>
          </c:cat>
          <c:val>
            <c:numRef>
              <c:f>'10. sqft per wkr'!$B$36:$B$59</c:f>
              <c:numCache>
                <c:formatCode>_(* #,##0_);_(* \(#,##0\);_(* "-"??_);_(@_)</c:formatCode>
                <c:ptCount val="5"/>
                <c:pt idx="0">
                  <c:v>766</c:v>
                </c:pt>
                <c:pt idx="1">
                  <c:v>823</c:v>
                </c:pt>
                <c:pt idx="2">
                  <c:v>890</c:v>
                </c:pt>
                <c:pt idx="3">
                  <c:v>936</c:v>
                </c:pt>
                <c:pt idx="4">
                  <c:v>1072</c:v>
                </c:pt>
              </c:numCache>
            </c:numRef>
          </c:val>
          <c:extLst>
            <c:ext xmlns:c16="http://schemas.microsoft.com/office/drawing/2014/chart" uri="{C3380CC4-5D6E-409C-BE32-E72D297353CC}">
              <c16:uniqueId val="{00000000-AEE3-4D01-96D4-86E541E83625}"/>
            </c:ext>
          </c:extLst>
        </c:ser>
        <c:dLbls>
          <c:showLegendKey val="0"/>
          <c:showVal val="0"/>
          <c:showCatName val="0"/>
          <c:showSerName val="0"/>
          <c:showPercent val="0"/>
          <c:showBubbleSize val="0"/>
        </c:dLbls>
        <c:gapWidth val="219"/>
        <c:overlap val="-27"/>
        <c:axId val="1375393072"/>
        <c:axId val="1375394160"/>
      </c:barChart>
      <c:lineChart>
        <c:grouping val="stacked"/>
        <c:varyColors val="0"/>
        <c:ser>
          <c:idx val="1"/>
          <c:order val="1"/>
          <c:tx>
            <c:strRef>
              <c:f>'10. sqft per wkr'!$C$35</c:f>
              <c:strCache>
                <c:ptCount val="1"/>
                <c:pt idx="0">
                  <c:v>office sqft</c:v>
                </c:pt>
              </c:strCache>
            </c:strRef>
          </c:tx>
          <c:spPr>
            <a:ln w="28575" cap="rnd">
              <a:noFill/>
              <a:round/>
            </a:ln>
            <a:effectLst/>
          </c:spPr>
          <c:marker>
            <c:symbol val="circle"/>
            <c:size val="15"/>
            <c:spPr>
              <a:solidFill>
                <a:schemeClr val="bg1"/>
              </a:solidFill>
              <a:ln w="28575">
                <a:solidFill>
                  <a:schemeClr val="accent6">
                    <a:lumMod val="75000"/>
                  </a:schemeClr>
                </a:solidFill>
              </a:ln>
              <a:effectLst/>
            </c:spPr>
          </c:marker>
          <c:cat>
            <c:strRef>
              <c:f>'10. sqft per wkr'!$A$36:$A$59</c:f>
              <c:strCache>
                <c:ptCount val="5"/>
                <c:pt idx="0">
                  <c:v>1995</c:v>
                </c:pt>
                <c:pt idx="1">
                  <c:v>1999</c:v>
                </c:pt>
                <c:pt idx="2">
                  <c:v>2003</c:v>
                </c:pt>
                <c:pt idx="3">
                  <c:v>2012</c:v>
                </c:pt>
                <c:pt idx="4">
                  <c:v>2018</c:v>
                </c:pt>
              </c:strCache>
            </c:strRef>
          </c:cat>
          <c:val>
            <c:numRef>
              <c:f>'10. sqft per wkr'!$C$36:$C$59</c:f>
              <c:numCache>
                <c:formatCode>General</c:formatCode>
                <c:ptCount val="5"/>
                <c:pt idx="0">
                  <c:v>387</c:v>
                </c:pt>
                <c:pt idx="1">
                  <c:v>416</c:v>
                </c:pt>
                <c:pt idx="2">
                  <c:v>434</c:v>
                </c:pt>
                <c:pt idx="3">
                  <c:v>473</c:v>
                </c:pt>
                <c:pt idx="4">
                  <c:v>507</c:v>
                </c:pt>
              </c:numCache>
            </c:numRef>
          </c:val>
          <c:smooth val="0"/>
          <c:extLst>
            <c:ext xmlns:c16="http://schemas.microsoft.com/office/drawing/2014/chart" uri="{C3380CC4-5D6E-409C-BE32-E72D297353CC}">
              <c16:uniqueId val="{00000001-AEE3-4D01-96D4-86E541E83625}"/>
            </c:ext>
          </c:extLst>
        </c:ser>
        <c:dLbls>
          <c:showLegendKey val="0"/>
          <c:showVal val="0"/>
          <c:showCatName val="0"/>
          <c:showSerName val="0"/>
          <c:showPercent val="0"/>
          <c:showBubbleSize val="0"/>
        </c:dLbls>
        <c:marker val="1"/>
        <c:smooth val="0"/>
        <c:axId val="1375396336"/>
        <c:axId val="1375389264"/>
      </c:lineChart>
      <c:catAx>
        <c:axId val="137539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5394160"/>
        <c:crosses val="autoZero"/>
        <c:auto val="1"/>
        <c:lblAlgn val="ctr"/>
        <c:lblOffset val="100"/>
        <c:noMultiLvlLbl val="0"/>
      </c:catAx>
      <c:valAx>
        <c:axId val="1375394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5393072"/>
        <c:crosses val="autoZero"/>
        <c:crossBetween val="between"/>
      </c:valAx>
      <c:valAx>
        <c:axId val="1375389264"/>
        <c:scaling>
          <c:orientation val="minMax"/>
          <c:max val="1200"/>
        </c:scaling>
        <c:delete val="1"/>
        <c:axPos val="r"/>
        <c:numFmt formatCode="General" sourceLinked="1"/>
        <c:majorTickMark val="out"/>
        <c:minorTickMark val="none"/>
        <c:tickLblPos val="nextTo"/>
        <c:crossAx val="1375396336"/>
        <c:crosses val="max"/>
        <c:crossBetween val="between"/>
      </c:valAx>
      <c:catAx>
        <c:axId val="1375396336"/>
        <c:scaling>
          <c:orientation val="minMax"/>
        </c:scaling>
        <c:delete val="1"/>
        <c:axPos val="b"/>
        <c:numFmt formatCode="General" sourceLinked="1"/>
        <c:majorTickMark val="out"/>
        <c:minorTickMark val="none"/>
        <c:tickLblPos val="nextTo"/>
        <c:crossAx val="137538926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tx2">
                <a:lumMod val="75000"/>
                <a:lumOff val="25000"/>
              </a:schemeClr>
            </a:solidFill>
            <a:ln>
              <a:noFill/>
            </a:ln>
            <a:effectLst/>
          </c:spPr>
          <c:invertIfNegative val="0"/>
          <c:cat>
            <c:strRef>
              <c:f>'31. cooling'!$A$2:$A$8</c:f>
              <c:strCache>
                <c:ptCount val="7"/>
                <c:pt idx="0">
                  <c:v>district chilled water</c:v>
                </c:pt>
                <c:pt idx="1">
                  <c:v>swamp coolers</c:v>
                </c:pt>
                <c:pt idx="2">
                  <c:v>central chillers</c:v>
                </c:pt>
                <c:pt idx="3">
                  <c:v>heat pumps</c:v>
                </c:pt>
                <c:pt idx="4">
                  <c:v>individual air conditioners</c:v>
                </c:pt>
                <c:pt idx="5">
                  <c:v>residential-type central air conditioners</c:v>
                </c:pt>
                <c:pt idx="6">
                  <c:v>packaged air-conditioning units</c:v>
                </c:pt>
              </c:strCache>
            </c:strRef>
          </c:cat>
          <c:val>
            <c:numRef>
              <c:f>'31. cooling'!$G$2:$G$8</c:f>
              <c:numCache>
                <c:formatCode>_(* #,##0_);_(* \(#,##0\);_(* "-"??_);_(@_)</c:formatCode>
                <c:ptCount val="7"/>
                <c:pt idx="0">
                  <c:v>77500</c:v>
                </c:pt>
                <c:pt idx="1">
                  <c:v>24500</c:v>
                </c:pt>
                <c:pt idx="2">
                  <c:v>88800</c:v>
                </c:pt>
                <c:pt idx="3">
                  <c:v>22500</c:v>
                </c:pt>
                <c:pt idx="4">
                  <c:v>18500</c:v>
                </c:pt>
                <c:pt idx="5">
                  <c:v>14000</c:v>
                </c:pt>
                <c:pt idx="6">
                  <c:v>21900</c:v>
                </c:pt>
              </c:numCache>
            </c:numRef>
          </c:val>
          <c:extLst>
            <c:ext xmlns:c16="http://schemas.microsoft.com/office/drawing/2014/chart" uri="{C3380CC4-5D6E-409C-BE32-E72D297353CC}">
              <c16:uniqueId val="{00000000-879F-403A-93AA-0F84EFB7023C}"/>
            </c:ext>
          </c:extLst>
        </c:ser>
        <c:dLbls>
          <c:showLegendKey val="0"/>
          <c:showVal val="0"/>
          <c:showCatName val="0"/>
          <c:showSerName val="0"/>
          <c:showPercent val="0"/>
          <c:showBubbleSize val="0"/>
        </c:dLbls>
        <c:gapWidth val="150"/>
        <c:axId val="1377213728"/>
        <c:axId val="1377225152"/>
      </c:barChart>
      <c:catAx>
        <c:axId val="1377213728"/>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7225152"/>
        <c:crosses val="autoZero"/>
        <c:auto val="1"/>
        <c:lblAlgn val="ctr"/>
        <c:lblOffset val="100"/>
        <c:noMultiLvlLbl val="0"/>
      </c:catAx>
      <c:valAx>
        <c:axId val="1377225152"/>
        <c:scaling>
          <c:orientation val="minMax"/>
        </c:scaling>
        <c:delete val="1"/>
        <c:axPos val="b"/>
        <c:numFmt formatCode="_(* #,##0_);_(* \(#,##0\);_(* &quot;-&quot;??_);_(@_)" sourceLinked="1"/>
        <c:majorTickMark val="none"/>
        <c:minorTickMark val="none"/>
        <c:tickLblPos val="nextTo"/>
        <c:crossAx val="1377213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583203868496754E-2"/>
          <c:y val="3.639259508379545E-2"/>
          <c:w val="0.92738990145126921"/>
          <c:h val="0.88515908930461484"/>
        </c:manualLayout>
      </c:layout>
      <c:scatterChart>
        <c:scatterStyle val="lineMarker"/>
        <c:varyColors val="0"/>
        <c:ser>
          <c:idx val="0"/>
          <c:order val="0"/>
          <c:tx>
            <c:strRef>
              <c:f>bulbs!$D$13</c:f>
              <c:strCache>
                <c:ptCount val="1"/>
                <c:pt idx="0">
                  <c:v>Spacing</c:v>
                </c:pt>
              </c:strCache>
            </c:strRef>
          </c:tx>
          <c:spPr>
            <a:ln w="19050" cap="rnd">
              <a:noFill/>
              <a:round/>
            </a:ln>
            <a:effectLst/>
          </c:spPr>
          <c:marker>
            <c:symbol val="circle"/>
            <c:size val="30"/>
            <c:spPr>
              <a:solidFill>
                <a:schemeClr val="bg1">
                  <a:lumMod val="95000"/>
                </a:schemeClr>
              </a:solidFill>
              <a:ln w="44450">
                <a:solidFill>
                  <a:schemeClr val="bg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bulbs!$B$14:$B$19</c:f>
              <c:numCache>
                <c:formatCode>0%</c:formatCode>
                <c:ptCount val="6"/>
                <c:pt idx="0">
                  <c:v>0.32857428752458895</c:v>
                </c:pt>
                <c:pt idx="1">
                  <c:v>0.83665302918265416</c:v>
                </c:pt>
                <c:pt idx="2">
                  <c:v>0.41428496308888091</c:v>
                </c:pt>
                <c:pt idx="3">
                  <c:v>9.4511326506601753E-2</c:v>
                </c:pt>
                <c:pt idx="4">
                  <c:v>0.16282177940646914</c:v>
                </c:pt>
                <c:pt idx="5">
                  <c:v>8.515658135785209E-2</c:v>
                </c:pt>
              </c:numCache>
            </c:numRef>
          </c:xVal>
          <c:yVal>
            <c:numRef>
              <c:f>bulbs!$D$14:$D$19</c:f>
              <c:numCache>
                <c:formatCode>0.00</c:formatCode>
                <c:ptCount val="6"/>
                <c:pt idx="0">
                  <c:v>3</c:v>
                </c:pt>
                <c:pt idx="1">
                  <c:v>2.5</c:v>
                </c:pt>
                <c:pt idx="2">
                  <c:v>2</c:v>
                </c:pt>
                <c:pt idx="3">
                  <c:v>1.5</c:v>
                </c:pt>
                <c:pt idx="4">
                  <c:v>1</c:v>
                </c:pt>
                <c:pt idx="5">
                  <c:v>0.5</c:v>
                </c:pt>
              </c:numCache>
            </c:numRef>
          </c:yVal>
          <c:smooth val="0"/>
          <c:extLst>
            <c:ext xmlns:c16="http://schemas.microsoft.com/office/drawing/2014/chart" uri="{C3380CC4-5D6E-409C-BE32-E72D297353CC}">
              <c16:uniqueId val="{00000000-1899-4B04-9FE8-C415B01BC450}"/>
            </c:ext>
          </c:extLst>
        </c:ser>
        <c:ser>
          <c:idx val="1"/>
          <c:order val="1"/>
          <c:tx>
            <c:strRef>
              <c:f>bulbs!$C$13</c:f>
              <c:strCache>
                <c:ptCount val="1"/>
                <c:pt idx="0">
                  <c:v>2018</c:v>
                </c:pt>
              </c:strCache>
            </c:strRef>
          </c:tx>
          <c:spPr>
            <a:ln w="25400" cap="rnd">
              <a:noFill/>
              <a:round/>
            </a:ln>
            <a:effectLst/>
          </c:spPr>
          <c:marker>
            <c:symbol val="circle"/>
            <c:size val="30"/>
            <c:spPr>
              <a:solidFill>
                <a:schemeClr val="accent4">
                  <a:lumMod val="40000"/>
                  <a:lumOff val="60000"/>
                </a:schemeClr>
              </a:solidFill>
              <a:ln w="44450">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errBars>
            <c:errDir val="x"/>
            <c:errBarType val="both"/>
            <c:errValType val="cust"/>
            <c:noEndCap val="0"/>
            <c:plus>
              <c:numRef>
                <c:f>bulbs!$F$14:$F$19</c:f>
                <c:numCache>
                  <c:formatCode>General</c:formatCode>
                  <c:ptCount val="6"/>
                  <c:pt idx="0">
                    <c:v>0.14276313521688028</c:v>
                  </c:pt>
                  <c:pt idx="1">
                    <c:v>0.15762055271654485</c:v>
                  </c:pt>
                  <c:pt idx="2">
                    <c:v>0.22275946623005485</c:v>
                  </c:pt>
                  <c:pt idx="3">
                    <c:v>5.4229496619760599E-2</c:v>
                  </c:pt>
                  <c:pt idx="4">
                    <c:v>6.953536943378559E-2</c:v>
                  </c:pt>
                  <c:pt idx="5">
                    <c:v>0</c:v>
                  </c:pt>
                </c:numCache>
              </c:numRef>
            </c:plus>
            <c:minus>
              <c:numRef>
                <c:f>bulbs!$E$14:$E$19</c:f>
                <c:numCache>
                  <c:formatCode>General</c:formatCode>
                  <c:ptCount val="6"/>
                  <c:pt idx="0">
                    <c:v>0</c:v>
                  </c:pt>
                  <c:pt idx="1">
                    <c:v>0</c:v>
                  </c:pt>
                  <c:pt idx="2">
                    <c:v>0</c:v>
                  </c:pt>
                  <c:pt idx="3">
                    <c:v>0</c:v>
                  </c:pt>
                  <c:pt idx="4">
                    <c:v>0</c:v>
                  </c:pt>
                  <c:pt idx="5">
                    <c:v>0.35285412399919519</c:v>
                  </c:pt>
                </c:numCache>
              </c:numRef>
            </c:minus>
            <c:spPr>
              <a:noFill/>
              <a:ln w="34925" cap="flat" cmpd="sng" algn="ctr">
                <a:solidFill>
                  <a:schemeClr val="bg1">
                    <a:lumMod val="50000"/>
                  </a:schemeClr>
                </a:solidFill>
                <a:round/>
              </a:ln>
              <a:effectLst/>
            </c:spPr>
          </c:errBars>
          <c:xVal>
            <c:numRef>
              <c:f>bulbs!$C$14:$C$19</c:f>
              <c:numCache>
                <c:formatCode>0%</c:formatCode>
                <c:ptCount val="6"/>
                <c:pt idx="0">
                  <c:v>0.18581115230770867</c:v>
                </c:pt>
                <c:pt idx="1">
                  <c:v>0.67903247646610931</c:v>
                </c:pt>
                <c:pt idx="2">
                  <c:v>0.19152549685882606</c:v>
                </c:pt>
                <c:pt idx="3">
                  <c:v>4.0281829886841154E-2</c:v>
                </c:pt>
                <c:pt idx="4">
                  <c:v>9.3286409972683546E-2</c:v>
                </c:pt>
                <c:pt idx="5">
                  <c:v>0.43801070535704728</c:v>
                </c:pt>
              </c:numCache>
            </c:numRef>
          </c:xVal>
          <c:yVal>
            <c:numRef>
              <c:f>bulbs!$D$14:$D$19</c:f>
              <c:numCache>
                <c:formatCode>0.00</c:formatCode>
                <c:ptCount val="6"/>
                <c:pt idx="0">
                  <c:v>3</c:v>
                </c:pt>
                <c:pt idx="1">
                  <c:v>2.5</c:v>
                </c:pt>
                <c:pt idx="2">
                  <c:v>2</c:v>
                </c:pt>
                <c:pt idx="3">
                  <c:v>1.5</c:v>
                </c:pt>
                <c:pt idx="4">
                  <c:v>1</c:v>
                </c:pt>
                <c:pt idx="5">
                  <c:v>0.5</c:v>
                </c:pt>
              </c:numCache>
            </c:numRef>
          </c:yVal>
          <c:smooth val="0"/>
          <c:extLst>
            <c:ext xmlns:c16="http://schemas.microsoft.com/office/drawing/2014/chart" uri="{C3380CC4-5D6E-409C-BE32-E72D297353CC}">
              <c16:uniqueId val="{00000001-1899-4B04-9FE8-C415B01BC450}"/>
            </c:ext>
          </c:extLst>
        </c:ser>
        <c:dLbls>
          <c:showLegendKey val="0"/>
          <c:showVal val="0"/>
          <c:showCatName val="0"/>
          <c:showSerName val="0"/>
          <c:showPercent val="0"/>
          <c:showBubbleSize val="0"/>
        </c:dLbls>
        <c:axId val="1377225696"/>
        <c:axId val="1377212640"/>
      </c:scatterChart>
      <c:valAx>
        <c:axId val="13772256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7212640"/>
        <c:crosses val="autoZero"/>
        <c:crossBetween val="midCat"/>
      </c:valAx>
      <c:valAx>
        <c:axId val="1377212640"/>
        <c:scaling>
          <c:orientation val="minMax"/>
          <c:max val="3.1"/>
          <c:min val="0"/>
        </c:scaling>
        <c:delete val="1"/>
        <c:axPos val="l"/>
        <c:numFmt formatCode="0.00" sourceLinked="1"/>
        <c:majorTickMark val="out"/>
        <c:minorTickMark val="none"/>
        <c:tickLblPos val="nextTo"/>
        <c:crossAx val="13772256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'34. hvac'!$C$1</c:f>
              <c:strCache>
                <c:ptCount val="1"/>
                <c:pt idx="0">
                  <c:v>b%</c:v>
                </c:pt>
              </c:strCache>
            </c:strRef>
          </c:tx>
          <c:spPr>
            <a:solidFill>
              <a:schemeClr val="tx1">
                <a:lumMod val="75000"/>
                <a:lumOff val="25000"/>
              </a:schemeClr>
            </a:solidFill>
            <a:ln>
              <a:noFill/>
            </a:ln>
            <a:effectLst/>
          </c:spPr>
          <c:invertIfNegative val="0"/>
          <c:cat>
            <c:strRef>
              <c:f>'34. hvac'!$A$2:$A$9</c:f>
              <c:strCache>
                <c:ptCount val="8"/>
                <c:pt idx="0">
                  <c:v>regular HVAC maintenance</c:v>
                </c:pt>
                <c:pt idx="1">
                  <c:v>programmable thermostat</c:v>
                </c:pt>
                <c:pt idx="2">
                  <c:v>building automation system (BAS) for heating/cooling</c:v>
                </c:pt>
                <c:pt idx="3">
                  <c:v>economizer cycle</c:v>
                </c:pt>
                <c:pt idx="4">
                  <c:v>variable air volume (VAV) system</c:v>
                </c:pt>
                <c:pt idx="5">
                  <c:v>demand controlled ventilation (DCV)</c:v>
                </c:pt>
                <c:pt idx="6">
                  <c:v>internet-connected (smart) thermostat</c:v>
                </c:pt>
                <c:pt idx="7">
                  <c:v>dedicated outside air system (DOAS)</c:v>
                </c:pt>
              </c:strCache>
            </c:strRef>
          </c:cat>
          <c:val>
            <c:numRef>
              <c:f>'34. hvac'!$C$2:$C$9</c:f>
              <c:numCache>
                <c:formatCode>0%</c:formatCode>
                <c:ptCount val="8"/>
                <c:pt idx="0">
                  <c:v>0.60053363647601998</c:v>
                </c:pt>
                <c:pt idx="1">
                  <c:v>0.26110344254270196</c:v>
                </c:pt>
                <c:pt idx="2">
                  <c:v>0.15771833696514545</c:v>
                </c:pt>
                <c:pt idx="3">
                  <c:v>0.12623597694918554</c:v>
                </c:pt>
                <c:pt idx="4">
                  <c:v>0.11785672080042028</c:v>
                </c:pt>
                <c:pt idx="5">
                  <c:v>5.8942870235090247E-2</c:v>
                </c:pt>
                <c:pt idx="6">
                  <c:v>5.4945770633049042E-2</c:v>
                </c:pt>
                <c:pt idx="7">
                  <c:v>4.2003871330892922E-2</c:v>
                </c:pt>
              </c:numCache>
            </c:numRef>
          </c:val>
          <c:extLst>
            <c:ext xmlns:c16="http://schemas.microsoft.com/office/drawing/2014/chart" uri="{C3380CC4-5D6E-409C-BE32-E72D297353CC}">
              <c16:uniqueId val="{00000000-C690-4228-A6AB-00C6A17F5B82}"/>
            </c:ext>
          </c:extLst>
        </c:ser>
        <c:ser>
          <c:idx val="1"/>
          <c:order val="1"/>
          <c:tx>
            <c:strRef>
              <c:f>'34. hvac'!$E$1</c:f>
              <c:strCache>
                <c:ptCount val="1"/>
                <c:pt idx="0">
                  <c:v>f%</c:v>
                </c:pt>
              </c:strCache>
            </c:strRef>
          </c:tx>
          <c:spPr>
            <a:solidFill>
              <a:schemeClr val="accent2"/>
            </a:solidFill>
            <a:ln>
              <a:noFill/>
            </a:ln>
            <a:effectLst/>
          </c:spPr>
          <c:invertIfNegative val="0"/>
          <c:cat>
            <c:strRef>
              <c:f>'34. hvac'!$A$2:$A$9</c:f>
              <c:strCache>
                <c:ptCount val="8"/>
                <c:pt idx="0">
                  <c:v>regular HVAC maintenance</c:v>
                </c:pt>
                <c:pt idx="1">
                  <c:v>programmable thermostat</c:v>
                </c:pt>
                <c:pt idx="2">
                  <c:v>building automation system (BAS) for heating/cooling</c:v>
                </c:pt>
                <c:pt idx="3">
                  <c:v>economizer cycle</c:v>
                </c:pt>
                <c:pt idx="4">
                  <c:v>variable air volume (VAV) system</c:v>
                </c:pt>
                <c:pt idx="5">
                  <c:v>demand controlled ventilation (DCV)</c:v>
                </c:pt>
                <c:pt idx="6">
                  <c:v>internet-connected (smart) thermostat</c:v>
                </c:pt>
                <c:pt idx="7">
                  <c:v>dedicated outside air system (DOAS)</c:v>
                </c:pt>
              </c:strCache>
            </c:strRef>
          </c:cat>
          <c:val>
            <c:numRef>
              <c:f>'34. hvac'!$E$2:$E$9</c:f>
              <c:numCache>
                <c:formatCode>0%</c:formatCode>
                <c:ptCount val="8"/>
                <c:pt idx="0">
                  <c:v>0.80968704213543152</c:v>
                </c:pt>
                <c:pt idx="1">
                  <c:v>0.21638300621978099</c:v>
                </c:pt>
                <c:pt idx="2">
                  <c:v>0.42060877504230798</c:v>
                </c:pt>
                <c:pt idx="3">
                  <c:v>0.35365557036451273</c:v>
                </c:pt>
                <c:pt idx="4">
                  <c:v>0.30149582826462001</c:v>
                </c:pt>
                <c:pt idx="5">
                  <c:v>0.1100893329235232</c:v>
                </c:pt>
                <c:pt idx="6">
                  <c:v>6.2181973358510181E-2</c:v>
                </c:pt>
                <c:pt idx="7">
                  <c:v>9.3293322997375791E-2</c:v>
                </c:pt>
              </c:numCache>
            </c:numRef>
          </c:val>
          <c:extLst>
            <c:ext xmlns:c16="http://schemas.microsoft.com/office/drawing/2014/chart" uri="{C3380CC4-5D6E-409C-BE32-E72D297353CC}">
              <c16:uniqueId val="{00000001-C690-4228-A6AB-00C6A17F5B82}"/>
            </c:ext>
          </c:extLst>
        </c:ser>
        <c:dLbls>
          <c:showLegendKey val="0"/>
          <c:showVal val="0"/>
          <c:showCatName val="0"/>
          <c:showSerName val="0"/>
          <c:showPercent val="0"/>
          <c:showBubbleSize val="0"/>
        </c:dLbls>
        <c:gapWidth val="80"/>
        <c:overlap val="-11"/>
        <c:axId val="1377213184"/>
        <c:axId val="1338474544"/>
      </c:barChart>
      <c:catAx>
        <c:axId val="1377213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38474544"/>
        <c:crosses val="autoZero"/>
        <c:auto val="1"/>
        <c:lblAlgn val="ctr"/>
        <c:lblOffset val="100"/>
        <c:noMultiLvlLbl val="0"/>
      </c:catAx>
      <c:valAx>
        <c:axId val="1338474544"/>
        <c:scaling>
          <c:orientation val="minMax"/>
          <c:max val="0.9"/>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721318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'35. windows'!$B$18</c:f>
              <c:strCache>
                <c:ptCount val="1"/>
                <c:pt idx="0">
                  <c:v>b%</c:v>
                </c:pt>
              </c:strCache>
            </c:strRef>
          </c:tx>
          <c:spPr>
            <a:solidFill>
              <a:schemeClr val="accent3">
                <a:lumMod val="50000"/>
              </a:schemeClr>
            </a:solidFill>
            <a:ln>
              <a:noFill/>
            </a:ln>
            <a:effectLst/>
          </c:spPr>
          <c:invertIfNegative val="0"/>
          <c:cat>
            <c:strRef>
              <c:f>'35. windows'!$A$19:$A$31</c:f>
              <c:strCache>
                <c:ptCount val="13"/>
                <c:pt idx="0">
                  <c:v>plug-load control</c:v>
                </c:pt>
                <c:pt idx="1">
                  <c:v>demand responsive lighting</c:v>
                </c:pt>
                <c:pt idx="2">
                  <c:v>daylight harvesting</c:v>
                </c:pt>
                <c:pt idx="3">
                  <c:v>building automation system (BAS) for lighting</c:v>
                </c:pt>
                <c:pt idx="4">
                  <c:v>multilevel lighting or dimming</c:v>
                </c:pt>
                <c:pt idx="5">
                  <c:v>skylights or atriums</c:v>
                </c:pt>
                <c:pt idx="6">
                  <c:v>light scheduling</c:v>
                </c:pt>
                <c:pt idx="7">
                  <c:v>occupancy sensors</c:v>
                </c:pt>
                <c:pt idx="9">
                  <c:v>reflective window glass</c:v>
                </c:pt>
                <c:pt idx="10">
                  <c:v>external overhangs or awnings</c:v>
                </c:pt>
                <c:pt idx="11">
                  <c:v>tinted window glass</c:v>
                </c:pt>
                <c:pt idx="12">
                  <c:v>multipaned windows</c:v>
                </c:pt>
              </c:strCache>
            </c:strRef>
          </c:cat>
          <c:val>
            <c:numRef>
              <c:f>'35. windows'!$B$19:$B$31</c:f>
              <c:numCache>
                <c:formatCode>0%</c:formatCode>
                <c:ptCount val="13"/>
                <c:pt idx="0">
                  <c:v>9.7248836543370742E-3</c:v>
                </c:pt>
                <c:pt idx="1">
                  <c:v>1.6582144487632532E-2</c:v>
                </c:pt>
                <c:pt idx="2">
                  <c:v>2.3267579244788113E-2</c:v>
                </c:pt>
                <c:pt idx="3">
                  <c:v>5.3601415737900976E-2</c:v>
                </c:pt>
                <c:pt idx="4">
                  <c:v>5.6175002190890617E-2</c:v>
                </c:pt>
                <c:pt idx="5">
                  <c:v>8.607140499242058E-2</c:v>
                </c:pt>
                <c:pt idx="6">
                  <c:v>0.15380293845727891</c:v>
                </c:pt>
                <c:pt idx="7">
                  <c:v>0.17320357682541296</c:v>
                </c:pt>
                <c:pt idx="9">
                  <c:v>8.3929127709913148E-2</c:v>
                </c:pt>
                <c:pt idx="10">
                  <c:v>0.25562658368452679</c:v>
                </c:pt>
                <c:pt idx="11">
                  <c:v>0.28371607019204115</c:v>
                </c:pt>
                <c:pt idx="12">
                  <c:v>0.59594081255821685</c:v>
                </c:pt>
              </c:numCache>
            </c:numRef>
          </c:val>
          <c:extLst>
            <c:ext xmlns:c16="http://schemas.microsoft.com/office/drawing/2014/chart" uri="{C3380CC4-5D6E-409C-BE32-E72D297353CC}">
              <c16:uniqueId val="{00000000-66A4-48B8-9FE6-74D37E19C9B4}"/>
            </c:ext>
          </c:extLst>
        </c:ser>
        <c:dLbls>
          <c:showLegendKey val="0"/>
          <c:showVal val="0"/>
          <c:showCatName val="0"/>
          <c:showSerName val="0"/>
          <c:showPercent val="0"/>
          <c:showBubbleSize val="0"/>
        </c:dLbls>
        <c:gapWidth val="100"/>
        <c:axId val="1338472912"/>
        <c:axId val="1338468016"/>
      </c:barChart>
      <c:barChart>
        <c:barDir val="bar"/>
        <c:grouping val="clustered"/>
        <c:varyColors val="0"/>
        <c:ser>
          <c:idx val="1"/>
          <c:order val="1"/>
          <c:tx>
            <c:strRef>
              <c:f>'35. windows'!$C$18</c:f>
              <c:strCache>
                <c:ptCount val="1"/>
                <c:pt idx="0">
                  <c:v>f%</c:v>
                </c:pt>
              </c:strCache>
            </c:strRef>
          </c:tx>
          <c:spPr>
            <a:solidFill>
              <a:schemeClr val="accent3">
                <a:lumMod val="60000"/>
                <a:lumOff val="40000"/>
                <a:alpha val="50000"/>
              </a:schemeClr>
            </a:solidFill>
            <a:ln>
              <a:noFill/>
            </a:ln>
            <a:effectLst/>
          </c:spPr>
          <c:invertIfNegative val="0"/>
          <c:cat>
            <c:strRef>
              <c:f>'35. windows'!$A$19:$A$31</c:f>
              <c:strCache>
                <c:ptCount val="13"/>
                <c:pt idx="0">
                  <c:v>plug-load control</c:v>
                </c:pt>
                <c:pt idx="1">
                  <c:v>demand responsive lighting</c:v>
                </c:pt>
                <c:pt idx="2">
                  <c:v>daylight harvesting</c:v>
                </c:pt>
                <c:pt idx="3">
                  <c:v>building automation system (BAS) for lighting</c:v>
                </c:pt>
                <c:pt idx="4">
                  <c:v>multilevel lighting or dimming</c:v>
                </c:pt>
                <c:pt idx="5">
                  <c:v>skylights or atriums</c:v>
                </c:pt>
                <c:pt idx="6">
                  <c:v>light scheduling</c:v>
                </c:pt>
                <c:pt idx="7">
                  <c:v>occupancy sensors</c:v>
                </c:pt>
                <c:pt idx="9">
                  <c:v>reflective window glass</c:v>
                </c:pt>
                <c:pt idx="10">
                  <c:v>external overhangs or awnings</c:v>
                </c:pt>
                <c:pt idx="11">
                  <c:v>tinted window glass</c:v>
                </c:pt>
                <c:pt idx="12">
                  <c:v>multipaned windows</c:v>
                </c:pt>
              </c:strCache>
            </c:strRef>
          </c:cat>
          <c:val>
            <c:numRef>
              <c:f>'35. windows'!$C$19:$C$31</c:f>
              <c:numCache>
                <c:formatCode>0%</c:formatCode>
                <c:ptCount val="13"/>
                <c:pt idx="0">
                  <c:v>2.0263261878385733E-2</c:v>
                </c:pt>
                <c:pt idx="1">
                  <c:v>2.1102659961073505E-2</c:v>
                </c:pt>
                <c:pt idx="2">
                  <c:v>0.08</c:v>
                </c:pt>
                <c:pt idx="3">
                  <c:v>0.17266876761552311</c:v>
                </c:pt>
                <c:pt idx="4">
                  <c:v>0.14951699540272784</c:v>
                </c:pt>
                <c:pt idx="5">
                  <c:v>0.20510652351440709</c:v>
                </c:pt>
                <c:pt idx="6">
                  <c:v>0.34794490633500497</c:v>
                </c:pt>
                <c:pt idx="7">
                  <c:v>0.45851411934519676</c:v>
                </c:pt>
                <c:pt idx="9">
                  <c:v>0.18542288990109201</c:v>
                </c:pt>
                <c:pt idx="10">
                  <c:v>0.29800029239294856</c:v>
                </c:pt>
                <c:pt idx="11">
                  <c:v>0.4601443457956117</c:v>
                </c:pt>
                <c:pt idx="12">
                  <c:v>0.75476808725658662</c:v>
                </c:pt>
              </c:numCache>
            </c:numRef>
          </c:val>
          <c:extLst>
            <c:ext xmlns:c16="http://schemas.microsoft.com/office/drawing/2014/chart" uri="{C3380CC4-5D6E-409C-BE32-E72D297353CC}">
              <c16:uniqueId val="{00000001-66A4-48B8-9FE6-74D37E19C9B4}"/>
            </c:ext>
          </c:extLst>
        </c:ser>
        <c:dLbls>
          <c:showLegendKey val="0"/>
          <c:showVal val="0"/>
          <c:showCatName val="0"/>
          <c:showSerName val="0"/>
          <c:showPercent val="0"/>
          <c:showBubbleSize val="0"/>
        </c:dLbls>
        <c:gapWidth val="20"/>
        <c:axId val="1338480528"/>
        <c:axId val="1338481616"/>
      </c:barChart>
      <c:catAx>
        <c:axId val="1338472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38468016"/>
        <c:crosses val="autoZero"/>
        <c:auto val="1"/>
        <c:lblAlgn val="ctr"/>
        <c:lblOffset val="100"/>
        <c:noMultiLvlLbl val="0"/>
      </c:catAx>
      <c:valAx>
        <c:axId val="1338468016"/>
        <c:scaling>
          <c:orientation val="minMax"/>
          <c:max val="0.8"/>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338472912"/>
        <c:crosses val="autoZero"/>
        <c:crossBetween val="between"/>
        <c:majorUnit val="0.2"/>
      </c:valAx>
      <c:valAx>
        <c:axId val="1338481616"/>
        <c:scaling>
          <c:orientation val="minMax"/>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38480528"/>
        <c:crosses val="max"/>
        <c:crossBetween val="between"/>
        <c:majorUnit val="0.2"/>
      </c:valAx>
      <c:catAx>
        <c:axId val="1338480528"/>
        <c:scaling>
          <c:orientation val="minMax"/>
        </c:scaling>
        <c:delete val="1"/>
        <c:axPos val="l"/>
        <c:numFmt formatCode="General" sourceLinked="1"/>
        <c:majorTickMark val="out"/>
        <c:minorTickMark val="none"/>
        <c:tickLblPos val="nextTo"/>
        <c:crossAx val="13384816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'36. gentech'!$C$20</c:f>
              <c:strCache>
                <c:ptCount val="1"/>
                <c:pt idx="0">
                  <c:v>Spacing</c:v>
                </c:pt>
              </c:strCache>
            </c:strRef>
          </c:tx>
          <c:spPr>
            <a:ln w="19050" cap="rnd">
              <a:noFill/>
              <a:round/>
            </a:ln>
            <a:effectLst/>
          </c:spPr>
          <c:marker>
            <c:symbol val="circle"/>
            <c:size val="14"/>
            <c:spPr>
              <a:solidFill>
                <a:schemeClr val="accent2">
                  <a:lumMod val="60000"/>
                  <a:lumOff val="40000"/>
                </a:schemeClr>
              </a:solidFill>
              <a:ln w="25400">
                <a:solidFill>
                  <a:schemeClr val="accent6">
                    <a:lumMod val="75000"/>
                  </a:schemeClr>
                </a:solidFill>
              </a:ln>
              <a:effectLst/>
            </c:spPr>
          </c:marker>
          <c:dPt>
            <c:idx val="8"/>
            <c:marker>
              <c:symbol val="circle"/>
              <c:size val="14"/>
              <c:spPr>
                <a:solidFill>
                  <a:schemeClr val="accent6">
                    <a:lumMod val="75000"/>
                  </a:schemeClr>
                </a:solidFill>
                <a:ln w="25400">
                  <a:solidFill>
                    <a:schemeClr val="accent6">
                      <a:lumMod val="75000"/>
                    </a:schemeClr>
                  </a:solidFill>
                </a:ln>
                <a:effectLst/>
              </c:spPr>
            </c:marker>
            <c:bubble3D val="0"/>
            <c:extLst>
              <c:ext xmlns:c16="http://schemas.microsoft.com/office/drawing/2014/chart" uri="{C3380CC4-5D6E-409C-BE32-E72D297353CC}">
                <c16:uniqueId val="{00000000-77E5-4183-8260-CD3262A248CF}"/>
              </c:ext>
            </c:extLst>
          </c:dPt>
          <c:xVal>
            <c:numRef>
              <c:f>'36. gentech'!$B$21:$B$33</c:f>
              <c:numCache>
                <c:formatCode>0%</c:formatCode>
                <c:ptCount val="13"/>
                <c:pt idx="0">
                  <c:v>0.45917368476946807</c:v>
                </c:pt>
                <c:pt idx="1">
                  <c:v>0.30073801975179559</c:v>
                </c:pt>
                <c:pt idx="2">
                  <c:v>0.25787831599200572</c:v>
                </c:pt>
                <c:pt idx="3">
                  <c:v>0.21679001067955772</c:v>
                </c:pt>
                <c:pt idx="4">
                  <c:v>0.14353857209725582</c:v>
                </c:pt>
                <c:pt idx="5">
                  <c:v>0.14125268363510471</c:v>
                </c:pt>
                <c:pt idx="6">
                  <c:v>0.14000768141773992</c:v>
                </c:pt>
                <c:pt idx="7">
                  <c:v>0.12205421508680164</c:v>
                </c:pt>
                <c:pt idx="8">
                  <c:v>0.12</c:v>
                </c:pt>
                <c:pt idx="9">
                  <c:v>0.10320439353851124</c:v>
                </c:pt>
                <c:pt idx="10">
                  <c:v>8.6007468067502743E-2</c:v>
                </c:pt>
                <c:pt idx="11">
                  <c:v>6.9505341166527096E-2</c:v>
                </c:pt>
                <c:pt idx="12">
                  <c:v>4.2591653622013594E-2</c:v>
                </c:pt>
              </c:numCache>
            </c:numRef>
          </c:xVal>
          <c:yVal>
            <c:numRef>
              <c:f>'36. gentech'!$C$21:$C$33</c:f>
              <c:numCache>
                <c:formatCode>General</c:formatCode>
                <c:ptCount val="13"/>
                <c:pt idx="0">
                  <c:v>7</c:v>
                </c:pt>
                <c:pt idx="1">
                  <c:v>6.5</c:v>
                </c:pt>
                <c:pt idx="2">
                  <c:v>6</c:v>
                </c:pt>
                <c:pt idx="3">
                  <c:v>5.5</c:v>
                </c:pt>
                <c:pt idx="4">
                  <c:v>5</c:v>
                </c:pt>
                <c:pt idx="5">
                  <c:v>4.5</c:v>
                </c:pt>
                <c:pt idx="6">
                  <c:v>4</c:v>
                </c:pt>
                <c:pt idx="7">
                  <c:v>3.5</c:v>
                </c:pt>
                <c:pt idx="8">
                  <c:v>3</c:v>
                </c:pt>
                <c:pt idx="9">
                  <c:v>2.5</c:v>
                </c:pt>
                <c:pt idx="10">
                  <c:v>2</c:v>
                </c:pt>
                <c:pt idx="11">
                  <c:v>1.5</c:v>
                </c:pt>
                <c:pt idx="12">
                  <c:v>1</c:v>
                </c:pt>
              </c:numCache>
            </c:numRef>
          </c:yVal>
          <c:smooth val="0"/>
          <c:extLst>
            <c:ext xmlns:c16="http://schemas.microsoft.com/office/drawing/2014/chart" uri="{C3380CC4-5D6E-409C-BE32-E72D297353CC}">
              <c16:uniqueId val="{00000001-77E5-4183-8260-CD3262A248CF}"/>
            </c:ext>
          </c:extLst>
        </c:ser>
        <c:dLbls>
          <c:showLegendKey val="0"/>
          <c:showVal val="0"/>
          <c:showCatName val="0"/>
          <c:showSerName val="0"/>
          <c:showPercent val="0"/>
          <c:showBubbleSize val="0"/>
        </c:dLbls>
        <c:axId val="1338467472"/>
        <c:axId val="1338479440"/>
      </c:scatterChart>
      <c:valAx>
        <c:axId val="13384674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38479440"/>
        <c:crosses val="autoZero"/>
        <c:crossBetween val="midCat"/>
      </c:valAx>
      <c:valAx>
        <c:axId val="1338479440"/>
        <c:scaling>
          <c:orientation val="minMax"/>
        </c:scaling>
        <c:delete val="1"/>
        <c:axPos val="l"/>
        <c:numFmt formatCode="General" sourceLinked="1"/>
        <c:majorTickMark val="none"/>
        <c:minorTickMark val="none"/>
        <c:tickLblPos val="nextTo"/>
        <c:crossAx val="13384674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evs!$B$35</c:f>
              <c:strCache>
                <c:ptCount val="1"/>
                <c:pt idx="0">
                  <c:v>EV Bldg%</c:v>
                </c:pt>
              </c:strCache>
            </c:strRef>
          </c:tx>
          <c:spPr>
            <a:solidFill>
              <a:schemeClr val="accent5">
                <a:lumMod val="75000"/>
              </a:schemeClr>
            </a:solidFill>
            <a:ln>
              <a:noFill/>
            </a:ln>
            <a:effectLst/>
          </c:spPr>
          <c:invertIfNegative val="0"/>
          <c:cat>
            <c:strRef>
              <c:f>evs!$A$36:$A$41</c:f>
              <c:strCache>
                <c:ptCount val="6"/>
                <c:pt idx="0">
                  <c:v>10,001 to 25,000</c:v>
                </c:pt>
                <c:pt idx="1">
                  <c:v>25,001 to 50,000</c:v>
                </c:pt>
                <c:pt idx="2">
                  <c:v>50,001 to 100,000 </c:v>
                </c:pt>
                <c:pt idx="3">
                  <c:v>100,001 to 200,000 </c:v>
                </c:pt>
                <c:pt idx="4">
                  <c:v>200,001 to 500,000 </c:v>
                </c:pt>
                <c:pt idx="5">
                  <c:v>Over 500,000 </c:v>
                </c:pt>
              </c:strCache>
            </c:strRef>
          </c:cat>
          <c:val>
            <c:numRef>
              <c:f>evs!$B$36:$B$41</c:f>
              <c:numCache>
                <c:formatCode>0%</c:formatCode>
                <c:ptCount val="6"/>
                <c:pt idx="0">
                  <c:v>3.2150464680543667E-2</c:v>
                </c:pt>
                <c:pt idx="1">
                  <c:v>5.9923907594559324E-2</c:v>
                </c:pt>
                <c:pt idx="2">
                  <c:v>8.2247607514162685E-2</c:v>
                </c:pt>
                <c:pt idx="3">
                  <c:v>0.11033264782194833</c:v>
                </c:pt>
                <c:pt idx="4">
                  <c:v>0.20822698157107639</c:v>
                </c:pt>
                <c:pt idx="5">
                  <c:v>0.36166928969102957</c:v>
                </c:pt>
              </c:numCache>
            </c:numRef>
          </c:val>
          <c:extLst>
            <c:ext xmlns:c16="http://schemas.microsoft.com/office/drawing/2014/chart" uri="{C3380CC4-5D6E-409C-BE32-E72D297353CC}">
              <c16:uniqueId val="{00000000-B6A1-4DDA-977F-6CAB385F6917}"/>
            </c:ext>
          </c:extLst>
        </c:ser>
        <c:dLbls>
          <c:showLegendKey val="0"/>
          <c:showVal val="0"/>
          <c:showCatName val="0"/>
          <c:showSerName val="0"/>
          <c:showPercent val="0"/>
          <c:showBubbleSize val="0"/>
        </c:dLbls>
        <c:gapWidth val="100"/>
        <c:overlap val="-27"/>
        <c:axId val="1338472368"/>
        <c:axId val="1338482160"/>
      </c:barChart>
      <c:catAx>
        <c:axId val="133847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38482160"/>
        <c:crosses val="autoZero"/>
        <c:auto val="1"/>
        <c:lblAlgn val="ctr"/>
        <c:lblOffset val="100"/>
        <c:noMultiLvlLbl val="0"/>
      </c:catAx>
      <c:valAx>
        <c:axId val="1338482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3847236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'37. evs'!$B$45</c:f>
              <c:strCache>
                <c:ptCount val="1"/>
                <c:pt idx="0">
                  <c:v>EV Bldg%</c:v>
                </c:pt>
              </c:strCache>
            </c:strRef>
          </c:tx>
          <c:spPr>
            <a:solidFill>
              <a:schemeClr val="accent5">
                <a:lumMod val="75000"/>
              </a:schemeClr>
            </a:solidFill>
            <a:ln>
              <a:noFill/>
            </a:ln>
            <a:effectLst/>
          </c:spPr>
          <c:invertIfNegative val="0"/>
          <c:cat>
            <c:strRef>
              <c:f>'37. evs'!$A$46:$A$50</c:f>
              <c:strCache>
                <c:ptCount val="5"/>
                <c:pt idx="0">
                  <c:v>lodging</c:v>
                </c:pt>
                <c:pt idx="1">
                  <c:v>service</c:v>
                </c:pt>
                <c:pt idx="2">
                  <c:v>warehouse and storage</c:v>
                </c:pt>
                <c:pt idx="3">
                  <c:v>health care</c:v>
                </c:pt>
                <c:pt idx="4">
                  <c:v>office</c:v>
                </c:pt>
              </c:strCache>
            </c:strRef>
          </c:cat>
          <c:val>
            <c:numRef>
              <c:f>'37. evs'!$B$46:$B$50</c:f>
              <c:numCache>
                <c:formatCode>0%</c:formatCode>
                <c:ptCount val="5"/>
                <c:pt idx="0">
                  <c:v>7.7305901159304649E-2</c:v>
                </c:pt>
                <c:pt idx="1">
                  <c:v>3.6946396571820986E-2</c:v>
                </c:pt>
                <c:pt idx="2">
                  <c:v>2.6295625962304274E-2</c:v>
                </c:pt>
                <c:pt idx="3">
                  <c:v>2.5908904315286051E-2</c:v>
                </c:pt>
                <c:pt idx="4">
                  <c:v>2.211083842669552E-2</c:v>
                </c:pt>
              </c:numCache>
            </c:numRef>
          </c:val>
          <c:extLst>
            <c:ext xmlns:c16="http://schemas.microsoft.com/office/drawing/2014/chart" uri="{C3380CC4-5D6E-409C-BE32-E72D297353CC}">
              <c16:uniqueId val="{00000000-62A1-4149-AE33-03229A73547B}"/>
            </c:ext>
          </c:extLst>
        </c:ser>
        <c:dLbls>
          <c:showLegendKey val="0"/>
          <c:showVal val="0"/>
          <c:showCatName val="0"/>
          <c:showSerName val="0"/>
          <c:showPercent val="0"/>
          <c:showBubbleSize val="0"/>
        </c:dLbls>
        <c:gapWidth val="100"/>
        <c:axId val="1338473456"/>
        <c:axId val="1338468560"/>
      </c:barChart>
      <c:catAx>
        <c:axId val="1338473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38468560"/>
        <c:crosses val="autoZero"/>
        <c:auto val="1"/>
        <c:lblAlgn val="ctr"/>
        <c:lblOffset val="100"/>
        <c:noMultiLvlLbl val="0"/>
      </c:catAx>
      <c:valAx>
        <c:axId val="1338468560"/>
        <c:scaling>
          <c:orientation val="minMax"/>
          <c:max val="8.0000000000000016E-2"/>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3847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'12. PBA'!$M$1</c:f>
              <c:strCache>
                <c:ptCount val="1"/>
                <c:pt idx="0">
                  <c:v>Total Floorspace</c:v>
                </c:pt>
              </c:strCache>
            </c:strRef>
          </c:tx>
          <c:spPr>
            <a:ln>
              <a:noFill/>
            </a:ln>
          </c:spPr>
          <c:dPt>
            <c:idx val="0"/>
            <c:bubble3D val="0"/>
            <c:spPr>
              <a:solidFill>
                <a:schemeClr val="bg1">
                  <a:lumMod val="75000"/>
                </a:schemeClr>
              </a:solidFill>
              <a:ln w="19050">
                <a:noFill/>
              </a:ln>
              <a:effectLst/>
            </c:spPr>
            <c:extLst>
              <c:ext xmlns:c16="http://schemas.microsoft.com/office/drawing/2014/chart" uri="{C3380CC4-5D6E-409C-BE32-E72D297353CC}">
                <c16:uniqueId val="{00000001-94AB-43FD-9487-7E5F4BD64B02}"/>
              </c:ext>
            </c:extLst>
          </c:dPt>
          <c:dPt>
            <c:idx val="1"/>
            <c:bubble3D val="0"/>
            <c:spPr>
              <a:solidFill>
                <a:schemeClr val="tx1">
                  <a:lumMod val="75000"/>
                  <a:lumOff val="25000"/>
                </a:schemeClr>
              </a:solidFill>
              <a:ln w="19050">
                <a:noFill/>
              </a:ln>
              <a:effectLst/>
            </c:spPr>
            <c:extLst>
              <c:ext xmlns:c16="http://schemas.microsoft.com/office/drawing/2014/chart" uri="{C3380CC4-5D6E-409C-BE32-E72D297353CC}">
                <c16:uniqueId val="{00000003-94AB-43FD-9487-7E5F4BD64B02}"/>
              </c:ext>
            </c:extLst>
          </c:dPt>
          <c:dPt>
            <c:idx val="2"/>
            <c:bubble3D val="0"/>
            <c:spPr>
              <a:solidFill>
                <a:schemeClr val="accent5">
                  <a:lumMod val="75000"/>
                </a:schemeClr>
              </a:solidFill>
              <a:ln w="19050">
                <a:noFill/>
              </a:ln>
              <a:effectLst/>
            </c:spPr>
            <c:extLst>
              <c:ext xmlns:c16="http://schemas.microsoft.com/office/drawing/2014/chart" uri="{C3380CC4-5D6E-409C-BE32-E72D297353CC}">
                <c16:uniqueId val="{00000005-94AB-43FD-9487-7E5F4BD64B02}"/>
              </c:ext>
            </c:extLst>
          </c:dPt>
          <c:dPt>
            <c:idx val="3"/>
            <c:bubble3D val="0"/>
            <c:spPr>
              <a:solidFill>
                <a:schemeClr val="accent5"/>
              </a:solidFill>
              <a:ln w="19050">
                <a:noFill/>
              </a:ln>
              <a:effectLst/>
            </c:spPr>
            <c:extLst>
              <c:ext xmlns:c16="http://schemas.microsoft.com/office/drawing/2014/chart" uri="{C3380CC4-5D6E-409C-BE32-E72D297353CC}">
                <c16:uniqueId val="{00000007-94AB-43FD-9487-7E5F4BD64B02}"/>
              </c:ext>
            </c:extLst>
          </c:dPt>
          <c:dPt>
            <c:idx val="4"/>
            <c:bubble3D val="0"/>
            <c:spPr>
              <a:solidFill>
                <a:schemeClr val="accent5">
                  <a:lumMod val="60000"/>
                  <a:lumOff val="40000"/>
                </a:schemeClr>
              </a:solidFill>
              <a:ln w="19050">
                <a:noFill/>
              </a:ln>
              <a:effectLst/>
            </c:spPr>
            <c:extLst>
              <c:ext xmlns:c16="http://schemas.microsoft.com/office/drawing/2014/chart" uri="{C3380CC4-5D6E-409C-BE32-E72D297353CC}">
                <c16:uniqueId val="{00000009-94AB-43FD-9487-7E5F4BD64B02}"/>
              </c:ext>
            </c:extLst>
          </c:dPt>
          <c:dPt>
            <c:idx val="5"/>
            <c:bubble3D val="0"/>
            <c:spPr>
              <a:solidFill>
                <a:schemeClr val="accent4">
                  <a:lumMod val="75000"/>
                </a:schemeClr>
              </a:solidFill>
              <a:ln w="19050">
                <a:noFill/>
              </a:ln>
              <a:effectLst/>
            </c:spPr>
            <c:extLst>
              <c:ext xmlns:c16="http://schemas.microsoft.com/office/drawing/2014/chart" uri="{C3380CC4-5D6E-409C-BE32-E72D297353CC}">
                <c16:uniqueId val="{0000000B-94AB-43FD-9487-7E5F4BD64B02}"/>
              </c:ext>
            </c:extLst>
          </c:dPt>
          <c:dPt>
            <c:idx val="6"/>
            <c:bubble3D val="0"/>
            <c:spPr>
              <a:solidFill>
                <a:schemeClr val="accent4"/>
              </a:solidFill>
              <a:ln w="19050">
                <a:noFill/>
              </a:ln>
              <a:effectLst/>
            </c:spPr>
            <c:extLst>
              <c:ext xmlns:c16="http://schemas.microsoft.com/office/drawing/2014/chart" uri="{C3380CC4-5D6E-409C-BE32-E72D297353CC}">
                <c16:uniqueId val="{0000000D-94AB-43FD-9487-7E5F4BD64B02}"/>
              </c:ext>
            </c:extLst>
          </c:dPt>
          <c:dPt>
            <c:idx val="7"/>
            <c:bubble3D val="0"/>
            <c:spPr>
              <a:solidFill>
                <a:schemeClr val="accent1">
                  <a:lumMod val="75000"/>
                </a:schemeClr>
              </a:solidFill>
              <a:ln w="19050">
                <a:noFill/>
              </a:ln>
              <a:effectLst/>
            </c:spPr>
            <c:extLst>
              <c:ext xmlns:c16="http://schemas.microsoft.com/office/drawing/2014/chart" uri="{C3380CC4-5D6E-409C-BE32-E72D297353CC}">
                <c16:uniqueId val="{0000000F-94AB-43FD-9487-7E5F4BD64B02}"/>
              </c:ext>
            </c:extLst>
          </c:dPt>
          <c:dPt>
            <c:idx val="8"/>
            <c:bubble3D val="0"/>
            <c:spPr>
              <a:solidFill>
                <a:schemeClr val="accent1">
                  <a:lumMod val="50000"/>
                </a:schemeClr>
              </a:solidFill>
              <a:ln w="19050">
                <a:noFill/>
              </a:ln>
              <a:effectLst/>
            </c:spPr>
            <c:extLst>
              <c:ext xmlns:c16="http://schemas.microsoft.com/office/drawing/2014/chart" uri="{C3380CC4-5D6E-409C-BE32-E72D297353CC}">
                <c16:uniqueId val="{00000011-94AB-43FD-9487-7E5F4BD64B02}"/>
              </c:ext>
            </c:extLst>
          </c:dPt>
          <c:cat>
            <c:strRef>
              <c:f>'12. PBA'!$L$2:$L$10</c:f>
              <c:strCache>
                <c:ptCount val="9"/>
                <c:pt idx="0">
                  <c:v>All other Buildings</c:v>
                </c:pt>
                <c:pt idx="1">
                  <c:v>Lodging</c:v>
                </c:pt>
                <c:pt idx="2">
                  <c:v>Education</c:v>
                </c:pt>
                <c:pt idx="3">
                  <c:v>Religious worship</c:v>
                </c:pt>
                <c:pt idx="4">
                  <c:v>Public assembly</c:v>
                </c:pt>
                <c:pt idx="5">
                  <c:v>Mercantile</c:v>
                </c:pt>
                <c:pt idx="6">
                  <c:v>Service</c:v>
                </c:pt>
                <c:pt idx="7">
                  <c:v>Office</c:v>
                </c:pt>
                <c:pt idx="8">
                  <c:v>Warehouse &amp; Storage</c:v>
                </c:pt>
              </c:strCache>
            </c:strRef>
          </c:cat>
          <c:val>
            <c:numRef>
              <c:f>'12. PBA'!$N$2:$N$10</c:f>
              <c:numCache>
                <c:formatCode>_(* #,##0_);_(* \(#,##0\);_(* "-"??_);_(@_)</c:formatCode>
                <c:ptCount val="9"/>
                <c:pt idx="0">
                  <c:v>11994000000</c:v>
                </c:pt>
                <c:pt idx="1">
                  <c:v>6976000000</c:v>
                </c:pt>
                <c:pt idx="2">
                  <c:v>13623000000</c:v>
                </c:pt>
                <c:pt idx="3">
                  <c:v>5471000000</c:v>
                </c:pt>
                <c:pt idx="4">
                  <c:v>7192000000</c:v>
                </c:pt>
                <c:pt idx="5">
                  <c:v>10781000000</c:v>
                </c:pt>
                <c:pt idx="6">
                  <c:v>6240000000</c:v>
                </c:pt>
                <c:pt idx="7">
                  <c:v>16662000000</c:v>
                </c:pt>
                <c:pt idx="8">
                  <c:v>17483000000</c:v>
                </c:pt>
              </c:numCache>
            </c:numRef>
          </c:val>
          <c:extLst>
            <c:ext xmlns:c16="http://schemas.microsoft.com/office/drawing/2014/chart" uri="{C3380CC4-5D6E-409C-BE32-E72D297353CC}">
              <c16:uniqueId val="{00000012-94AB-43FD-9487-7E5F4BD64B02}"/>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'12. PBA'!$J$1</c:f>
              <c:strCache>
                <c:ptCount val="1"/>
                <c:pt idx="0">
                  <c:v>Number of Buildings</c:v>
                </c:pt>
              </c:strCache>
            </c:strRef>
          </c:tx>
          <c:spPr>
            <a:ln>
              <a:noFill/>
            </a:ln>
          </c:spPr>
          <c:dPt>
            <c:idx val="0"/>
            <c:bubble3D val="0"/>
            <c:spPr>
              <a:solidFill>
                <a:schemeClr val="bg1">
                  <a:lumMod val="75000"/>
                </a:schemeClr>
              </a:solidFill>
              <a:ln w="19050">
                <a:noFill/>
              </a:ln>
              <a:effectLst/>
            </c:spPr>
            <c:extLst>
              <c:ext xmlns:c16="http://schemas.microsoft.com/office/drawing/2014/chart" uri="{C3380CC4-5D6E-409C-BE32-E72D297353CC}">
                <c16:uniqueId val="{00000001-E2C2-45E5-92AE-E57DF6ECE1BA}"/>
              </c:ext>
            </c:extLst>
          </c:dPt>
          <c:dPt>
            <c:idx val="1"/>
            <c:bubble3D val="0"/>
            <c:spPr>
              <a:solidFill>
                <a:schemeClr val="accent5">
                  <a:lumMod val="50000"/>
                </a:schemeClr>
              </a:solidFill>
              <a:ln w="19050">
                <a:noFill/>
              </a:ln>
              <a:effectLst/>
            </c:spPr>
            <c:extLst>
              <c:ext xmlns:c16="http://schemas.microsoft.com/office/drawing/2014/chart" uri="{C3380CC4-5D6E-409C-BE32-E72D297353CC}">
                <c16:uniqueId val="{00000003-E2C2-45E5-92AE-E57DF6ECE1BA}"/>
              </c:ext>
            </c:extLst>
          </c:dPt>
          <c:dPt>
            <c:idx val="2"/>
            <c:bubble3D val="0"/>
            <c:spPr>
              <a:solidFill>
                <a:schemeClr val="accent5">
                  <a:lumMod val="75000"/>
                </a:schemeClr>
              </a:solidFill>
              <a:ln w="19050">
                <a:noFill/>
              </a:ln>
              <a:effectLst/>
            </c:spPr>
            <c:extLst>
              <c:ext xmlns:c16="http://schemas.microsoft.com/office/drawing/2014/chart" uri="{C3380CC4-5D6E-409C-BE32-E72D297353CC}">
                <c16:uniqueId val="{00000005-E2C2-45E5-92AE-E57DF6ECE1BA}"/>
              </c:ext>
            </c:extLst>
          </c:dPt>
          <c:dPt>
            <c:idx val="3"/>
            <c:bubble3D val="0"/>
            <c:spPr>
              <a:solidFill>
                <a:schemeClr val="accent5"/>
              </a:solidFill>
              <a:ln w="19050">
                <a:noFill/>
              </a:ln>
              <a:effectLst/>
            </c:spPr>
            <c:extLst>
              <c:ext xmlns:c16="http://schemas.microsoft.com/office/drawing/2014/chart" uri="{C3380CC4-5D6E-409C-BE32-E72D297353CC}">
                <c16:uniqueId val="{00000007-E2C2-45E5-92AE-E57DF6ECE1BA}"/>
              </c:ext>
            </c:extLst>
          </c:dPt>
          <c:dPt>
            <c:idx val="4"/>
            <c:bubble3D val="0"/>
            <c:spPr>
              <a:solidFill>
                <a:schemeClr val="accent5">
                  <a:lumMod val="60000"/>
                  <a:lumOff val="40000"/>
                </a:schemeClr>
              </a:solidFill>
              <a:ln w="19050">
                <a:noFill/>
              </a:ln>
              <a:effectLst/>
            </c:spPr>
            <c:extLst>
              <c:ext xmlns:c16="http://schemas.microsoft.com/office/drawing/2014/chart" uri="{C3380CC4-5D6E-409C-BE32-E72D297353CC}">
                <c16:uniqueId val="{00000009-E2C2-45E5-92AE-E57DF6ECE1BA}"/>
              </c:ext>
            </c:extLst>
          </c:dPt>
          <c:dPt>
            <c:idx val="5"/>
            <c:bubble3D val="0"/>
            <c:spPr>
              <a:solidFill>
                <a:schemeClr val="accent4">
                  <a:lumMod val="50000"/>
                </a:schemeClr>
              </a:solidFill>
              <a:ln w="19050">
                <a:noFill/>
              </a:ln>
              <a:effectLst/>
            </c:spPr>
            <c:extLst>
              <c:ext xmlns:c16="http://schemas.microsoft.com/office/drawing/2014/chart" uri="{C3380CC4-5D6E-409C-BE32-E72D297353CC}">
                <c16:uniqueId val="{0000000B-E2C2-45E5-92AE-E57DF6ECE1BA}"/>
              </c:ext>
            </c:extLst>
          </c:dPt>
          <c:dPt>
            <c:idx val="6"/>
            <c:bubble3D val="0"/>
            <c:spPr>
              <a:solidFill>
                <a:schemeClr val="accent4"/>
              </a:solidFill>
              <a:ln w="19050">
                <a:noFill/>
              </a:ln>
              <a:effectLst/>
            </c:spPr>
            <c:extLst>
              <c:ext xmlns:c16="http://schemas.microsoft.com/office/drawing/2014/chart" uri="{C3380CC4-5D6E-409C-BE32-E72D297353CC}">
                <c16:uniqueId val="{0000000D-E2C2-45E5-92AE-E57DF6ECE1BA}"/>
              </c:ext>
            </c:extLst>
          </c:dPt>
          <c:dPt>
            <c:idx val="7"/>
            <c:bubble3D val="0"/>
            <c:spPr>
              <a:solidFill>
                <a:schemeClr val="accent1">
                  <a:lumMod val="75000"/>
                </a:schemeClr>
              </a:solidFill>
              <a:ln w="19050">
                <a:noFill/>
              </a:ln>
              <a:effectLst/>
            </c:spPr>
            <c:extLst>
              <c:ext xmlns:c16="http://schemas.microsoft.com/office/drawing/2014/chart" uri="{C3380CC4-5D6E-409C-BE32-E72D297353CC}">
                <c16:uniqueId val="{0000000F-E2C2-45E5-92AE-E57DF6ECE1BA}"/>
              </c:ext>
            </c:extLst>
          </c:dPt>
          <c:dPt>
            <c:idx val="8"/>
            <c:bubble3D val="0"/>
            <c:spPr>
              <a:solidFill>
                <a:schemeClr val="accent1">
                  <a:lumMod val="50000"/>
                </a:schemeClr>
              </a:solidFill>
              <a:ln w="19050">
                <a:noFill/>
              </a:ln>
              <a:effectLst/>
            </c:spPr>
            <c:extLst>
              <c:ext xmlns:c16="http://schemas.microsoft.com/office/drawing/2014/chart" uri="{C3380CC4-5D6E-409C-BE32-E72D297353CC}">
                <c16:uniqueId val="{00000011-E2C2-45E5-92AE-E57DF6ECE1BA}"/>
              </c:ext>
            </c:extLst>
          </c:dPt>
          <c:cat>
            <c:strRef>
              <c:f>'12. PBA'!$I$2:$I$10</c:f>
              <c:strCache>
                <c:ptCount val="9"/>
                <c:pt idx="0">
                  <c:v>All other Buildings</c:v>
                </c:pt>
                <c:pt idx="1">
                  <c:v>Food service</c:v>
                </c:pt>
                <c:pt idx="2">
                  <c:v>Education</c:v>
                </c:pt>
                <c:pt idx="3">
                  <c:v>Religious worship</c:v>
                </c:pt>
                <c:pt idx="4">
                  <c:v>Public assembly</c:v>
                </c:pt>
                <c:pt idx="5">
                  <c:v>Mercantile</c:v>
                </c:pt>
                <c:pt idx="6">
                  <c:v>Service</c:v>
                </c:pt>
                <c:pt idx="7">
                  <c:v>Office</c:v>
                </c:pt>
                <c:pt idx="8">
                  <c:v>Warehouse &amp; Storage</c:v>
                </c:pt>
              </c:strCache>
            </c:strRef>
          </c:cat>
          <c:val>
            <c:numRef>
              <c:f>'12. PBA'!$K$2:$K$10</c:f>
              <c:numCache>
                <c:formatCode>_(* #,##0_);_(* \(#,##0\);_(* "-"??_);_(@_)</c:formatCode>
                <c:ptCount val="9"/>
                <c:pt idx="0">
                  <c:v>909000</c:v>
                </c:pt>
                <c:pt idx="1">
                  <c:v>286000</c:v>
                </c:pt>
                <c:pt idx="2">
                  <c:v>437000</c:v>
                </c:pt>
                <c:pt idx="3">
                  <c:v>439000</c:v>
                </c:pt>
                <c:pt idx="4">
                  <c:v>488000</c:v>
                </c:pt>
                <c:pt idx="5">
                  <c:v>517000</c:v>
                </c:pt>
                <c:pt idx="6">
                  <c:v>867000</c:v>
                </c:pt>
                <c:pt idx="7">
                  <c:v>970000</c:v>
                </c:pt>
                <c:pt idx="8">
                  <c:v>1004000</c:v>
                </c:pt>
              </c:numCache>
            </c:numRef>
          </c:val>
          <c:extLst>
            <c:ext xmlns:c16="http://schemas.microsoft.com/office/drawing/2014/chart" uri="{C3380CC4-5D6E-409C-BE32-E72D297353CC}">
              <c16:uniqueId val="{00000012-E2C2-45E5-92AE-E57DF6ECE1BA}"/>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493827160493826E-2"/>
          <c:y val="3.5087719298245612E-2"/>
          <c:w val="0.82641209779333136"/>
          <c:h val="0.82327493752276182"/>
        </c:manualLayout>
      </c:layout>
      <c:scatterChart>
        <c:scatterStyle val="lineMarker"/>
        <c:varyColors val="0"/>
        <c:ser>
          <c:idx val="1"/>
          <c:order val="0"/>
          <c:tx>
            <c:strRef>
              <c:f>'13. PBA Changes'!$J$1</c:f>
              <c:strCache>
                <c:ptCount val="1"/>
                <c:pt idx="0">
                  <c:v>2018 Bldgs (Rounded)</c:v>
                </c:pt>
              </c:strCache>
            </c:strRef>
          </c:tx>
          <c:spPr>
            <a:ln w="25400" cap="rnd">
              <a:noFill/>
              <a:round/>
            </a:ln>
            <a:effectLst/>
          </c:spPr>
          <c:marker>
            <c:symbol val="circle"/>
            <c:size val="10"/>
            <c:spPr>
              <a:solidFill>
                <a:schemeClr val="tx2"/>
              </a:solidFill>
              <a:ln w="9525">
                <a:noFill/>
              </a:ln>
              <a:effectLst/>
            </c:spPr>
          </c:marker>
          <c:xVal>
            <c:numRef>
              <c:f>'13. PBA Changes'!$J$2:$J$15</c:f>
              <c:numCache>
                <c:formatCode>_(* #,##0_);_(* \(#,##0\);_(* "-"??_);_(@_)</c:formatCode>
                <c:ptCount val="14"/>
                <c:pt idx="0">
                  <c:v>1004000</c:v>
                </c:pt>
                <c:pt idx="1">
                  <c:v>970000</c:v>
                </c:pt>
                <c:pt idx="2">
                  <c:v>867000</c:v>
                </c:pt>
                <c:pt idx="3">
                  <c:v>517000</c:v>
                </c:pt>
                <c:pt idx="4">
                  <c:v>488000</c:v>
                </c:pt>
                <c:pt idx="5">
                  <c:v>439000</c:v>
                </c:pt>
                <c:pt idx="6">
                  <c:v>437000</c:v>
                </c:pt>
                <c:pt idx="7">
                  <c:v>286000</c:v>
                </c:pt>
                <c:pt idx="8">
                  <c:v>207000</c:v>
                </c:pt>
                <c:pt idx="9">
                  <c:v>208000</c:v>
                </c:pt>
                <c:pt idx="10">
                  <c:v>163000</c:v>
                </c:pt>
                <c:pt idx="11">
                  <c:v>137000</c:v>
                </c:pt>
                <c:pt idx="12">
                  <c:v>113000</c:v>
                </c:pt>
                <c:pt idx="13">
                  <c:v>81000</c:v>
                </c:pt>
              </c:numCache>
            </c:numRef>
          </c:xVal>
          <c:yVal>
            <c:numRef>
              <c:f>'13. PBA Changes'!$K$2:$K$15</c:f>
              <c:numCache>
                <c:formatCode>General</c:formatCode>
                <c:ptCount val="14"/>
                <c:pt idx="0">
                  <c:v>7</c:v>
                </c:pt>
                <c:pt idx="1">
                  <c:v>6.5</c:v>
                </c:pt>
                <c:pt idx="2">
                  <c:v>6</c:v>
                </c:pt>
                <c:pt idx="3">
                  <c:v>5.5</c:v>
                </c:pt>
                <c:pt idx="4">
                  <c:v>5</c:v>
                </c:pt>
                <c:pt idx="5">
                  <c:v>4.5</c:v>
                </c:pt>
                <c:pt idx="6">
                  <c:v>4</c:v>
                </c:pt>
                <c:pt idx="7">
                  <c:v>3.5</c:v>
                </c:pt>
                <c:pt idx="8">
                  <c:v>3</c:v>
                </c:pt>
                <c:pt idx="9">
                  <c:v>2.5</c:v>
                </c:pt>
                <c:pt idx="10">
                  <c:v>2</c:v>
                </c:pt>
                <c:pt idx="11">
                  <c:v>1.5</c:v>
                </c:pt>
                <c:pt idx="12">
                  <c:v>1</c:v>
                </c:pt>
                <c:pt idx="13">
                  <c:v>0.5</c:v>
                </c:pt>
              </c:numCache>
            </c:numRef>
          </c:yVal>
          <c:smooth val="0"/>
          <c:extLst>
            <c:ext xmlns:c16="http://schemas.microsoft.com/office/drawing/2014/chart" uri="{C3380CC4-5D6E-409C-BE32-E72D297353CC}">
              <c16:uniqueId val="{00000000-43D8-46B6-9821-F687899BB02D}"/>
            </c:ext>
          </c:extLst>
        </c:ser>
        <c:ser>
          <c:idx val="0"/>
          <c:order val="1"/>
          <c:tx>
            <c:strRef>
              <c:f>'13. PBA Changes'!$I$1</c:f>
              <c:strCache>
                <c:ptCount val="1"/>
                <c:pt idx="0">
                  <c:v>2012 Bldgs (Rounded)</c:v>
                </c:pt>
              </c:strCache>
            </c:strRef>
          </c:tx>
          <c:spPr>
            <a:ln w="19050" cap="rnd">
              <a:noFill/>
              <a:round/>
            </a:ln>
            <a:effectLst/>
          </c:spPr>
          <c:marker>
            <c:symbol val="circle"/>
            <c:size val="10"/>
            <c:spPr>
              <a:solidFill>
                <a:schemeClr val="bg1"/>
              </a:solidFill>
              <a:ln w="25400">
                <a:solidFill>
                  <a:schemeClr val="accent1"/>
                </a:solidFill>
              </a:ln>
              <a:effectLst/>
            </c:spPr>
          </c:marker>
          <c:errBars>
            <c:errDir val="x"/>
            <c:errBarType val="both"/>
            <c:errValType val="cust"/>
            <c:noEndCap val="0"/>
            <c:plus>
              <c:numRef>
                <c:f>'13. PBA Changes'!$L$2:$L$15</c:f>
                <c:numCache>
                  <c:formatCode>General</c:formatCode>
                  <c:ptCount val="14"/>
                  <c:pt idx="0">
                    <c:v>208702.48287593387</c:v>
                  </c:pt>
                  <c:pt idx="1">
                    <c:v>0</c:v>
                  </c:pt>
                  <c:pt idx="2">
                    <c:v>248335.47886583954</c:v>
                  </c:pt>
                  <c:pt idx="3">
                    <c:v>0</c:v>
                  </c:pt>
                  <c:pt idx="4">
                    <c:v>136185</c:v>
                  </c:pt>
                  <c:pt idx="5">
                    <c:v>26806.516658488428</c:v>
                  </c:pt>
                  <c:pt idx="6">
                    <c:v>48826</c:v>
                  </c:pt>
                  <c:pt idx="7">
                    <c:v>0</c:v>
                  </c:pt>
                  <c:pt idx="8">
                    <c:v>49079.854029495444</c:v>
                  </c:pt>
                  <c:pt idx="9">
                    <c:v>0</c:v>
                  </c:pt>
                  <c:pt idx="10">
                    <c:v>0</c:v>
                  </c:pt>
                  <c:pt idx="11">
                    <c:v>0</c:v>
                  </c:pt>
                  <c:pt idx="12">
                    <c:v>0</c:v>
                  </c:pt>
                  <c:pt idx="13">
                    <c:v>0</c:v>
                  </c:pt>
                </c:numCache>
              </c:numRef>
            </c:plus>
            <c:minus>
              <c:numRef>
                <c:f>'13. PBA Changes'!$N$2:$N$15</c:f>
                <c:numCache>
                  <c:formatCode>General</c:formatCode>
                  <c:ptCount val="14"/>
                  <c:pt idx="0">
                    <c:v>0</c:v>
                  </c:pt>
                  <c:pt idx="1">
                    <c:v>42069.624083731906</c:v>
                  </c:pt>
                  <c:pt idx="2">
                    <c:v>0</c:v>
                  </c:pt>
                  <c:pt idx="3">
                    <c:v>85370.123639378464</c:v>
                  </c:pt>
                  <c:pt idx="4">
                    <c:v>0</c:v>
                  </c:pt>
                  <c:pt idx="5">
                    <c:v>0</c:v>
                  </c:pt>
                  <c:pt idx="6">
                    <c:v>0</c:v>
                  </c:pt>
                  <c:pt idx="7">
                    <c:v>93244</c:v>
                  </c:pt>
                  <c:pt idx="8">
                    <c:v>0</c:v>
                  </c:pt>
                  <c:pt idx="9">
                    <c:v>88531.613456583116</c:v>
                  </c:pt>
                  <c:pt idx="10">
                    <c:v>13827</c:v>
                  </c:pt>
                  <c:pt idx="11">
                    <c:v>19665.10027105367</c:v>
                  </c:pt>
                  <c:pt idx="12">
                    <c:v>11531.270301791999</c:v>
                  </c:pt>
                  <c:pt idx="13">
                    <c:v>2623.3730145516456</c:v>
                  </c:pt>
                </c:numCache>
              </c:numRef>
            </c:minus>
            <c:spPr>
              <a:noFill/>
              <a:ln w="12700" cap="flat" cmpd="sng" algn="ctr">
                <a:solidFill>
                  <a:schemeClr val="accent1"/>
                </a:solidFill>
                <a:round/>
              </a:ln>
              <a:effectLst/>
            </c:spPr>
          </c:errBars>
          <c:xVal>
            <c:numRef>
              <c:f>'13. PBA Changes'!$I$2:$I$15</c:f>
              <c:numCache>
                <c:formatCode>_(* #,##0_);_(* \(#,##0\);_(* "-"??_);_(@_)</c:formatCode>
                <c:ptCount val="14"/>
                <c:pt idx="0">
                  <c:v>796000</c:v>
                </c:pt>
                <c:pt idx="1">
                  <c:v>1012000</c:v>
                </c:pt>
                <c:pt idx="2">
                  <c:v>619000</c:v>
                </c:pt>
                <c:pt idx="3">
                  <c:v>602000</c:v>
                </c:pt>
                <c:pt idx="4">
                  <c:v>352000</c:v>
                </c:pt>
                <c:pt idx="5">
                  <c:v>412000</c:v>
                </c:pt>
                <c:pt idx="6">
                  <c:v>389000</c:v>
                </c:pt>
                <c:pt idx="7">
                  <c:v>380000</c:v>
                </c:pt>
                <c:pt idx="8">
                  <c:v>158000</c:v>
                </c:pt>
                <c:pt idx="9">
                  <c:v>296000</c:v>
                </c:pt>
                <c:pt idx="10">
                  <c:v>177000</c:v>
                </c:pt>
                <c:pt idx="11">
                  <c:v>157000</c:v>
                </c:pt>
                <c:pt idx="12">
                  <c:v>125000</c:v>
                </c:pt>
                <c:pt idx="13">
                  <c:v>84000</c:v>
                </c:pt>
              </c:numCache>
            </c:numRef>
          </c:xVal>
          <c:yVal>
            <c:numRef>
              <c:f>'13. PBA Changes'!$K$2:$K$15</c:f>
              <c:numCache>
                <c:formatCode>General</c:formatCode>
                <c:ptCount val="14"/>
                <c:pt idx="0">
                  <c:v>7</c:v>
                </c:pt>
                <c:pt idx="1">
                  <c:v>6.5</c:v>
                </c:pt>
                <c:pt idx="2">
                  <c:v>6</c:v>
                </c:pt>
                <c:pt idx="3">
                  <c:v>5.5</c:v>
                </c:pt>
                <c:pt idx="4">
                  <c:v>5</c:v>
                </c:pt>
                <c:pt idx="5">
                  <c:v>4.5</c:v>
                </c:pt>
                <c:pt idx="6">
                  <c:v>4</c:v>
                </c:pt>
                <c:pt idx="7">
                  <c:v>3.5</c:v>
                </c:pt>
                <c:pt idx="8">
                  <c:v>3</c:v>
                </c:pt>
                <c:pt idx="9">
                  <c:v>2.5</c:v>
                </c:pt>
                <c:pt idx="10">
                  <c:v>2</c:v>
                </c:pt>
                <c:pt idx="11">
                  <c:v>1.5</c:v>
                </c:pt>
                <c:pt idx="12">
                  <c:v>1</c:v>
                </c:pt>
                <c:pt idx="13">
                  <c:v>0.5</c:v>
                </c:pt>
              </c:numCache>
            </c:numRef>
          </c:yVal>
          <c:smooth val="0"/>
          <c:extLst>
            <c:ext xmlns:c16="http://schemas.microsoft.com/office/drawing/2014/chart" uri="{C3380CC4-5D6E-409C-BE32-E72D297353CC}">
              <c16:uniqueId val="{00000001-43D8-46B6-9821-F687899BB02D}"/>
            </c:ext>
          </c:extLst>
        </c:ser>
        <c:dLbls>
          <c:showLegendKey val="0"/>
          <c:showVal val="0"/>
          <c:showCatName val="0"/>
          <c:showSerName val="0"/>
          <c:showPercent val="0"/>
          <c:showBubbleSize val="0"/>
        </c:dLbls>
        <c:axId val="1375382192"/>
        <c:axId val="1375394704"/>
      </c:scatterChart>
      <c:valAx>
        <c:axId val="13753821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5394704"/>
        <c:crosses val="autoZero"/>
        <c:crossBetween val="midCat"/>
        <c:dispUnits>
          <c:builtInUnit val="thousands"/>
        </c:dispUnits>
      </c:valAx>
      <c:valAx>
        <c:axId val="1375394704"/>
        <c:scaling>
          <c:orientation val="minMax"/>
          <c:max val="7"/>
        </c:scaling>
        <c:delete val="1"/>
        <c:axPos val="l"/>
        <c:numFmt formatCode="General" sourceLinked="1"/>
        <c:majorTickMark val="none"/>
        <c:minorTickMark val="none"/>
        <c:tickLblPos val="nextTo"/>
        <c:crossAx val="13753821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6"/>
            <c:invertIfNegative val="0"/>
            <c:bubble3D val="0"/>
            <c:spPr>
              <a:solidFill>
                <a:schemeClr val="bg1">
                  <a:lumMod val="50000"/>
                </a:schemeClr>
              </a:solidFill>
            </c:spPr>
            <c:extLst>
              <c:ext xmlns:c16="http://schemas.microsoft.com/office/drawing/2014/chart" uri="{C3380CC4-5D6E-409C-BE32-E72D297353CC}">
                <c16:uniqueId val="{00000001-C35E-4570-B7ED-18D7A62FF218}"/>
              </c:ext>
            </c:extLst>
          </c:dPt>
          <c:cat>
            <c:strRef>
              <c:f>'14. Avg. SQFT'!$A$3:$A$17</c:f>
              <c:strCache>
                <c:ptCount val="15"/>
                <c:pt idx="0">
                  <c:v>food service</c:v>
                </c:pt>
                <c:pt idx="1">
                  <c:v>food sales</c:v>
                </c:pt>
                <c:pt idx="2">
                  <c:v>service</c:v>
                </c:pt>
                <c:pt idx="3">
                  <c:v>vacant</c:v>
                </c:pt>
                <c:pt idx="4">
                  <c:v>religious worship</c:v>
                </c:pt>
                <c:pt idx="5">
                  <c:v>public assembly</c:v>
                </c:pt>
                <c:pt idx="6">
                  <c:v>all buildings</c:v>
                </c:pt>
                <c:pt idx="7">
                  <c:v>office</c:v>
                </c:pt>
                <c:pt idx="8">
                  <c:v>warehouse and storage</c:v>
                </c:pt>
                <c:pt idx="9">
                  <c:v>public order and safety</c:v>
                </c:pt>
                <c:pt idx="10">
                  <c:v>mercantile</c:v>
                </c:pt>
                <c:pt idx="11">
                  <c:v>other</c:v>
                </c:pt>
                <c:pt idx="12">
                  <c:v>health care</c:v>
                </c:pt>
                <c:pt idx="13">
                  <c:v>education</c:v>
                </c:pt>
                <c:pt idx="14">
                  <c:v>lodging</c:v>
                </c:pt>
              </c:strCache>
            </c:strRef>
          </c:cat>
          <c:val>
            <c:numRef>
              <c:f>'14. Avg. SQFT'!$C$3:$C$17</c:f>
              <c:numCache>
                <c:formatCode>_(* #,##0_);_(* \(#,##0\);_(* "-"??_);_(@_)</c:formatCode>
                <c:ptCount val="15"/>
                <c:pt idx="0">
                  <c:v>4800</c:v>
                </c:pt>
                <c:pt idx="1">
                  <c:v>6200</c:v>
                </c:pt>
                <c:pt idx="2">
                  <c:v>7200</c:v>
                </c:pt>
                <c:pt idx="3">
                  <c:v>7800</c:v>
                </c:pt>
                <c:pt idx="4">
                  <c:v>12500</c:v>
                </c:pt>
                <c:pt idx="5">
                  <c:v>14700</c:v>
                </c:pt>
                <c:pt idx="6">
                  <c:v>16300</c:v>
                </c:pt>
                <c:pt idx="7">
                  <c:v>17200</c:v>
                </c:pt>
                <c:pt idx="8">
                  <c:v>17400</c:v>
                </c:pt>
                <c:pt idx="9">
                  <c:v>18900</c:v>
                </c:pt>
                <c:pt idx="10">
                  <c:v>20900</c:v>
                </c:pt>
                <c:pt idx="11">
                  <c:v>21500</c:v>
                </c:pt>
                <c:pt idx="12">
                  <c:v>29300</c:v>
                </c:pt>
                <c:pt idx="13">
                  <c:v>31100</c:v>
                </c:pt>
                <c:pt idx="14">
                  <c:v>33700</c:v>
                </c:pt>
              </c:numCache>
            </c:numRef>
          </c:val>
          <c:extLst>
            <c:ext xmlns:c16="http://schemas.microsoft.com/office/drawing/2014/chart" uri="{C3380CC4-5D6E-409C-BE32-E72D297353CC}">
              <c16:uniqueId val="{00000002-C35E-4570-B7ED-18D7A62FF218}"/>
            </c:ext>
          </c:extLst>
        </c:ser>
        <c:dLbls>
          <c:showLegendKey val="0"/>
          <c:showVal val="0"/>
          <c:showCatName val="0"/>
          <c:showSerName val="0"/>
          <c:showPercent val="0"/>
          <c:showBubbleSize val="0"/>
        </c:dLbls>
        <c:gapWidth val="80"/>
        <c:axId val="1375382736"/>
        <c:axId val="1375383824"/>
      </c:barChart>
      <c:catAx>
        <c:axId val="1375382736"/>
        <c:scaling>
          <c:orientation val="minMax"/>
        </c:scaling>
        <c:delete val="0"/>
        <c:axPos val="l"/>
        <c:numFmt formatCode="General" sourceLinked="1"/>
        <c:majorTickMark val="none"/>
        <c:minorTickMark val="none"/>
        <c:tickLblPos val="nextTo"/>
        <c:spPr>
          <a:ln>
            <a:solidFill>
              <a:schemeClr val="bg1">
                <a:lumMod val="85000"/>
              </a:schemeClr>
            </a:solidFill>
          </a:ln>
        </c:spPr>
        <c:txPr>
          <a:bodyPr/>
          <a:lstStyle/>
          <a:p>
            <a:pPr>
              <a:defRPr>
                <a:solidFill>
                  <a:schemeClr val="tx1"/>
                </a:solidFill>
                <a:latin typeface="Arial" panose="020B0604020202020204" pitchFamily="34" charset="0"/>
                <a:cs typeface="Arial" panose="020B0604020202020204" pitchFamily="34" charset="0"/>
              </a:defRPr>
            </a:pPr>
            <a:endParaRPr lang="en-US"/>
          </a:p>
        </c:txPr>
        <c:crossAx val="1375383824"/>
        <c:crosses val="autoZero"/>
        <c:auto val="1"/>
        <c:lblAlgn val="ctr"/>
        <c:lblOffset val="100"/>
        <c:noMultiLvlLbl val="0"/>
      </c:catAx>
      <c:valAx>
        <c:axId val="1375383824"/>
        <c:scaling>
          <c:orientation val="minMax"/>
          <c:max val="35000"/>
        </c:scaling>
        <c:delete val="0"/>
        <c:axPos val="b"/>
        <c:majorGridlines>
          <c:spPr>
            <a:ln>
              <a:solidFill>
                <a:schemeClr val="bg1">
                  <a:lumMod val="85000"/>
                </a:schemeClr>
              </a:solidFill>
            </a:ln>
          </c:spPr>
        </c:majorGridlines>
        <c:numFmt formatCode="#,##0" sourceLinked="0"/>
        <c:majorTickMark val="none"/>
        <c:minorTickMark val="none"/>
        <c:tickLblPos val="nextTo"/>
        <c:spPr>
          <a:ln>
            <a:solidFill>
              <a:schemeClr val="bg1">
                <a:lumMod val="85000"/>
              </a:schemeClr>
            </a:solidFill>
          </a:ln>
        </c:spPr>
        <c:txPr>
          <a:bodyPr/>
          <a:lstStyle/>
          <a:p>
            <a:pPr>
              <a:defRPr>
                <a:solidFill>
                  <a:schemeClr val="tx1"/>
                </a:solidFill>
                <a:latin typeface="Arial" panose="020B0604020202020204" pitchFamily="34" charset="0"/>
                <a:cs typeface="Arial" panose="020B0604020202020204" pitchFamily="34" charset="0"/>
              </a:defRPr>
            </a:pPr>
            <a:endParaRPr lang="en-US"/>
          </a:p>
        </c:txPr>
        <c:crossAx val="1375382736"/>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'15. PBA Snapshot'!$C$46</c:f>
              <c:strCache>
                <c:ptCount val="1"/>
                <c:pt idx="0">
                  <c:v>% workers</c:v>
                </c:pt>
              </c:strCache>
            </c:strRef>
          </c:tx>
          <c:spPr>
            <a:solidFill>
              <a:schemeClr val="tx2"/>
            </a:solidFill>
            <a:ln>
              <a:noFill/>
            </a:ln>
            <a:effectLst/>
          </c:spPr>
          <c:invertIfNegative val="0"/>
          <c:cat>
            <c:strRef>
              <c:f>'15. PBA Snapshot'!$A$47:$A$60</c:f>
              <c:strCache>
                <c:ptCount val="14"/>
                <c:pt idx="0">
                  <c:v>vacant</c:v>
                </c:pt>
                <c:pt idx="1">
                  <c:v>food sales</c:v>
                </c:pt>
                <c:pt idx="2">
                  <c:v>public order and safety</c:v>
                </c:pt>
                <c:pt idx="3">
                  <c:v>other</c:v>
                </c:pt>
                <c:pt idx="4">
                  <c:v>religious worship</c:v>
                </c:pt>
                <c:pt idx="5">
                  <c:v>lodging</c:v>
                </c:pt>
                <c:pt idx="6">
                  <c:v>food service</c:v>
                </c:pt>
                <c:pt idx="7">
                  <c:v>public assembly</c:v>
                </c:pt>
                <c:pt idx="8">
                  <c:v>service</c:v>
                </c:pt>
                <c:pt idx="9">
                  <c:v>health care</c:v>
                </c:pt>
                <c:pt idx="10">
                  <c:v>warehouse and storage</c:v>
                </c:pt>
                <c:pt idx="11">
                  <c:v>mercantile</c:v>
                </c:pt>
                <c:pt idx="12">
                  <c:v>education</c:v>
                </c:pt>
                <c:pt idx="13">
                  <c:v>office</c:v>
                </c:pt>
              </c:strCache>
            </c:strRef>
          </c:cat>
          <c:val>
            <c:numRef>
              <c:f>'15. PBA Snapshot'!$C$47:$C$60</c:f>
              <c:numCache>
                <c:formatCode>0%</c:formatCode>
                <c:ptCount val="14"/>
                <c:pt idx="0">
                  <c:v>2.229122740056788E-3</c:v>
                </c:pt>
                <c:pt idx="1">
                  <c:v>1.0689175478672604E-2</c:v>
                </c:pt>
                <c:pt idx="2">
                  <c:v>1.8501833357463374E-2</c:v>
                </c:pt>
                <c:pt idx="3">
                  <c:v>1.8622655605924122E-2</c:v>
                </c:pt>
                <c:pt idx="4">
                  <c:v>2.2703295673414441E-2</c:v>
                </c:pt>
                <c:pt idx="5">
                  <c:v>3.2215731827749901E-2</c:v>
                </c:pt>
                <c:pt idx="6">
                  <c:v>3.3620169638832388E-2</c:v>
                </c:pt>
                <c:pt idx="7">
                  <c:v>3.890234039043549E-2</c:v>
                </c:pt>
                <c:pt idx="8">
                  <c:v>5.5204626910511118E-2</c:v>
                </c:pt>
                <c:pt idx="9">
                  <c:v>7.7578346029748335E-2</c:v>
                </c:pt>
                <c:pt idx="10">
                  <c:v>8.2537236257032548E-2</c:v>
                </c:pt>
                <c:pt idx="11">
                  <c:v>0.10352358108219732</c:v>
                </c:pt>
                <c:pt idx="12">
                  <c:v>0.12086868518675288</c:v>
                </c:pt>
                <c:pt idx="13">
                  <c:v>0.38280319982120864</c:v>
                </c:pt>
              </c:numCache>
            </c:numRef>
          </c:val>
          <c:extLst>
            <c:ext xmlns:c16="http://schemas.microsoft.com/office/drawing/2014/chart" uri="{C3380CC4-5D6E-409C-BE32-E72D297353CC}">
              <c16:uniqueId val="{00000000-D0AE-471A-888C-3038A1E9DE98}"/>
            </c:ext>
          </c:extLst>
        </c:ser>
        <c:dLbls>
          <c:showLegendKey val="0"/>
          <c:showVal val="0"/>
          <c:showCatName val="0"/>
          <c:showSerName val="0"/>
          <c:showPercent val="0"/>
          <c:showBubbleSize val="0"/>
        </c:dLbls>
        <c:gapWidth val="140"/>
        <c:axId val="1375391984"/>
        <c:axId val="1375383280"/>
      </c:barChart>
      <c:barChart>
        <c:barDir val="bar"/>
        <c:grouping val="clustered"/>
        <c:varyColors val="0"/>
        <c:ser>
          <c:idx val="1"/>
          <c:order val="1"/>
          <c:tx>
            <c:strRef>
              <c:f>'15. PBA Snapshot'!$D$46</c:f>
              <c:strCache>
                <c:ptCount val="1"/>
                <c:pt idx="0">
                  <c:v>% building</c:v>
                </c:pt>
              </c:strCache>
            </c:strRef>
          </c:tx>
          <c:spPr>
            <a:solidFill>
              <a:schemeClr val="accent1">
                <a:alpha val="50000"/>
              </a:schemeClr>
            </a:solidFill>
            <a:ln>
              <a:noFill/>
            </a:ln>
            <a:effectLst/>
          </c:spPr>
          <c:invertIfNegative val="0"/>
          <c:cat>
            <c:strRef>
              <c:f>'15. PBA Snapshot'!$A$47:$A$60</c:f>
              <c:strCache>
                <c:ptCount val="14"/>
                <c:pt idx="0">
                  <c:v>vacant</c:v>
                </c:pt>
                <c:pt idx="1">
                  <c:v>food sales</c:v>
                </c:pt>
                <c:pt idx="2">
                  <c:v>public order and safety</c:v>
                </c:pt>
                <c:pt idx="3">
                  <c:v>other</c:v>
                </c:pt>
                <c:pt idx="4">
                  <c:v>religious worship</c:v>
                </c:pt>
                <c:pt idx="5">
                  <c:v>lodging</c:v>
                </c:pt>
                <c:pt idx="6">
                  <c:v>food service</c:v>
                </c:pt>
                <c:pt idx="7">
                  <c:v>public assembly</c:v>
                </c:pt>
                <c:pt idx="8">
                  <c:v>service</c:v>
                </c:pt>
                <c:pt idx="9">
                  <c:v>health care</c:v>
                </c:pt>
                <c:pt idx="10">
                  <c:v>warehouse and storage</c:v>
                </c:pt>
                <c:pt idx="11">
                  <c:v>mercantile</c:v>
                </c:pt>
                <c:pt idx="12">
                  <c:v>education</c:v>
                </c:pt>
                <c:pt idx="13">
                  <c:v>office</c:v>
                </c:pt>
              </c:strCache>
            </c:strRef>
          </c:cat>
          <c:val>
            <c:numRef>
              <c:f>'15. PBA Snapshot'!$D$47:$D$60</c:f>
              <c:numCache>
                <c:formatCode>0%</c:formatCode>
                <c:ptCount val="14"/>
                <c:pt idx="0">
                  <c:v>3.5062853491954572E-2</c:v>
                </c:pt>
                <c:pt idx="1">
                  <c:v>2.7527230295590812E-2</c:v>
                </c:pt>
                <c:pt idx="2">
                  <c:v>1.3723339475822553E-2</c:v>
                </c:pt>
                <c:pt idx="3">
                  <c:v>1.9133099185974185E-2</c:v>
                </c:pt>
                <c:pt idx="4">
                  <c:v>7.4111158186774051E-2</c:v>
                </c:pt>
                <c:pt idx="5">
                  <c:v>3.4977433681475913E-2</c:v>
                </c:pt>
                <c:pt idx="6">
                  <c:v>4.8404287977286339E-2</c:v>
                </c:pt>
                <c:pt idx="7">
                  <c:v>8.2491046401583626E-2</c:v>
                </c:pt>
                <c:pt idx="8">
                  <c:v>0.14647659399395549</c:v>
                </c:pt>
                <c:pt idx="9">
                  <c:v>2.3160526998589025E-2</c:v>
                </c:pt>
                <c:pt idx="10">
                  <c:v>0.16970844393756798</c:v>
                </c:pt>
                <c:pt idx="11">
                  <c:v>8.7350015614088797E-2</c:v>
                </c:pt>
                <c:pt idx="12">
                  <c:v>7.3921844644873072E-2</c:v>
                </c:pt>
                <c:pt idx="13">
                  <c:v>0.16395212611446339</c:v>
                </c:pt>
              </c:numCache>
            </c:numRef>
          </c:val>
          <c:extLst>
            <c:ext xmlns:c16="http://schemas.microsoft.com/office/drawing/2014/chart" uri="{C3380CC4-5D6E-409C-BE32-E72D297353CC}">
              <c16:uniqueId val="{00000001-D0AE-471A-888C-3038A1E9DE98}"/>
            </c:ext>
          </c:extLst>
        </c:ser>
        <c:dLbls>
          <c:showLegendKey val="0"/>
          <c:showVal val="0"/>
          <c:showCatName val="0"/>
          <c:showSerName val="0"/>
          <c:showPercent val="0"/>
          <c:showBubbleSize val="0"/>
        </c:dLbls>
        <c:gapWidth val="60"/>
        <c:axId val="1375384368"/>
        <c:axId val="1375393616"/>
      </c:barChart>
      <c:catAx>
        <c:axId val="1375391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5383280"/>
        <c:crosses val="autoZero"/>
        <c:auto val="1"/>
        <c:lblAlgn val="ctr"/>
        <c:lblOffset val="100"/>
        <c:noMultiLvlLbl val="0"/>
      </c:catAx>
      <c:valAx>
        <c:axId val="1375383280"/>
        <c:scaling>
          <c:orientation val="minMax"/>
          <c:max val="0.4"/>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5391984"/>
        <c:crosses val="autoZero"/>
        <c:crossBetween val="between"/>
        <c:majorUnit val="0.1"/>
      </c:valAx>
      <c:valAx>
        <c:axId val="1375393616"/>
        <c:scaling>
          <c:orientation val="minMax"/>
          <c:max val="0.4"/>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75384368"/>
        <c:crosses val="max"/>
        <c:crossBetween val="between"/>
        <c:majorUnit val="0.1"/>
      </c:valAx>
      <c:catAx>
        <c:axId val="1375384368"/>
        <c:scaling>
          <c:orientation val="minMax"/>
        </c:scaling>
        <c:delete val="1"/>
        <c:axPos val="l"/>
        <c:numFmt formatCode="General" sourceLinked="1"/>
        <c:majorTickMark val="out"/>
        <c:minorTickMark val="none"/>
        <c:tickLblPos val="nextTo"/>
        <c:crossAx val="13753936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0.72917</cdr:x>
      <cdr:y>0.00638</cdr:y>
    </cdr:from>
    <cdr:to>
      <cdr:x>0.99293</cdr:x>
      <cdr:y>0.0631</cdr:y>
    </cdr:to>
    <cdr:sp macro="" textlink="">
      <cdr:nvSpPr>
        <cdr:cNvPr id="3" name="TextBox 1"/>
        <cdr:cNvSpPr txBox="1"/>
      </cdr:nvSpPr>
      <cdr:spPr>
        <a:xfrm xmlns:a="http://schemas.openxmlformats.org/drawingml/2006/main">
          <a:off x="6000750" y="25400"/>
          <a:ext cx="2170675" cy="225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latin typeface="Arial" panose="020B0604020202020204" pitchFamily="34" charset="0"/>
              <a:cs typeface="Arial" panose="020B0604020202020204" pitchFamily="34" charset="0"/>
            </a:rPr>
            <a:t>warehouse and storage*</a:t>
          </a:r>
        </a:p>
      </cdr:txBody>
    </cdr:sp>
  </cdr:relSizeAnchor>
  <cdr:relSizeAnchor xmlns:cdr="http://schemas.openxmlformats.org/drawingml/2006/chartDrawing">
    <cdr:from>
      <cdr:x>0.7338</cdr:x>
      <cdr:y>0.06539</cdr:y>
    </cdr:from>
    <cdr:to>
      <cdr:x>0.81661</cdr:x>
      <cdr:y>0.12212</cdr:y>
    </cdr:to>
    <cdr:sp macro="" textlink="">
      <cdr:nvSpPr>
        <cdr:cNvPr id="4" name="TextBox 1"/>
        <cdr:cNvSpPr txBox="1"/>
      </cdr:nvSpPr>
      <cdr:spPr>
        <a:xfrm xmlns:a="http://schemas.openxmlformats.org/drawingml/2006/main">
          <a:off x="6038850" y="260350"/>
          <a:ext cx="681519" cy="2258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latin typeface="Arial" panose="020B0604020202020204" pitchFamily="34" charset="0"/>
              <a:cs typeface="Arial" panose="020B0604020202020204" pitchFamily="34" charset="0"/>
            </a:rPr>
            <a:t>office</a:t>
          </a:r>
        </a:p>
      </cdr:txBody>
    </cdr:sp>
  </cdr:relSizeAnchor>
  <cdr:relSizeAnchor xmlns:cdr="http://schemas.openxmlformats.org/drawingml/2006/chartDrawing">
    <cdr:from>
      <cdr:x>0.6304</cdr:x>
      <cdr:y>0.1244</cdr:y>
    </cdr:from>
    <cdr:to>
      <cdr:x>0.72702</cdr:x>
      <cdr:y>0.18112</cdr:y>
    </cdr:to>
    <cdr:sp macro="" textlink="">
      <cdr:nvSpPr>
        <cdr:cNvPr id="5" name="TextBox 1"/>
        <cdr:cNvSpPr txBox="1"/>
      </cdr:nvSpPr>
      <cdr:spPr>
        <a:xfrm xmlns:a="http://schemas.openxmlformats.org/drawingml/2006/main">
          <a:off x="5187950" y="495300"/>
          <a:ext cx="795106" cy="2258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latin typeface="Arial" panose="020B0604020202020204" pitchFamily="34" charset="0"/>
              <a:cs typeface="Arial" panose="020B0604020202020204" pitchFamily="34" charset="0"/>
            </a:rPr>
            <a:t>service**</a:t>
          </a:r>
        </a:p>
      </cdr:txBody>
    </cdr:sp>
  </cdr:relSizeAnchor>
  <cdr:relSizeAnchor xmlns:cdr="http://schemas.openxmlformats.org/drawingml/2006/chartDrawing">
    <cdr:from>
      <cdr:x>0.43904</cdr:x>
      <cdr:y>0.18501</cdr:y>
    </cdr:from>
    <cdr:to>
      <cdr:x>0.56326</cdr:x>
      <cdr:y>0.24173</cdr:y>
    </cdr:to>
    <cdr:sp macro="" textlink="">
      <cdr:nvSpPr>
        <cdr:cNvPr id="6" name="TextBox 1"/>
        <cdr:cNvSpPr txBox="1"/>
      </cdr:nvSpPr>
      <cdr:spPr>
        <a:xfrm xmlns:a="http://schemas.openxmlformats.org/drawingml/2006/main">
          <a:off x="3613150" y="736600"/>
          <a:ext cx="1022279" cy="2258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latin typeface="Arial" panose="020B0604020202020204" pitchFamily="34" charset="0"/>
              <a:cs typeface="Arial" panose="020B0604020202020204" pitchFamily="34" charset="0"/>
            </a:rPr>
            <a:t>mercantile</a:t>
          </a:r>
        </a:p>
      </cdr:txBody>
    </cdr:sp>
  </cdr:relSizeAnchor>
  <cdr:relSizeAnchor xmlns:cdr="http://schemas.openxmlformats.org/drawingml/2006/chartDrawing">
    <cdr:from>
      <cdr:x>0.36343</cdr:x>
      <cdr:y>0.24242</cdr:y>
    </cdr:from>
    <cdr:to>
      <cdr:x>0.54285</cdr:x>
      <cdr:y>0.29915</cdr:y>
    </cdr:to>
    <cdr:sp macro="" textlink="">
      <cdr:nvSpPr>
        <cdr:cNvPr id="7" name="TextBox 1"/>
        <cdr:cNvSpPr txBox="1"/>
      </cdr:nvSpPr>
      <cdr:spPr>
        <a:xfrm xmlns:a="http://schemas.openxmlformats.org/drawingml/2006/main">
          <a:off x="2990850" y="965200"/>
          <a:ext cx="1476625" cy="2258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latin typeface="Arial" panose="020B0604020202020204" pitchFamily="34" charset="0"/>
              <a:cs typeface="Arial" panose="020B0604020202020204" pitchFamily="34" charset="0"/>
            </a:rPr>
            <a:t>public assembly**</a:t>
          </a:r>
        </a:p>
      </cdr:txBody>
    </cdr:sp>
  </cdr:relSizeAnchor>
  <cdr:relSizeAnchor xmlns:cdr="http://schemas.openxmlformats.org/drawingml/2006/chartDrawing">
    <cdr:from>
      <cdr:x>0.32793</cdr:x>
      <cdr:y>0.29984</cdr:y>
    </cdr:from>
    <cdr:to>
      <cdr:x>0.50736</cdr:x>
      <cdr:y>0.35656</cdr:y>
    </cdr:to>
    <cdr:sp macro="" textlink="">
      <cdr:nvSpPr>
        <cdr:cNvPr id="8" name="TextBox 1"/>
        <cdr:cNvSpPr txBox="1"/>
      </cdr:nvSpPr>
      <cdr:spPr>
        <a:xfrm xmlns:a="http://schemas.openxmlformats.org/drawingml/2006/main">
          <a:off x="2698750" y="1193800"/>
          <a:ext cx="1476626" cy="225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latin typeface="Arial" panose="020B0604020202020204" pitchFamily="34" charset="0"/>
              <a:cs typeface="Arial" panose="020B0604020202020204" pitchFamily="34" charset="0"/>
            </a:rPr>
            <a:t>religious worship</a:t>
          </a:r>
        </a:p>
      </cdr:txBody>
    </cdr:sp>
  </cdr:relSizeAnchor>
  <cdr:relSizeAnchor xmlns:cdr="http://schemas.openxmlformats.org/drawingml/2006/chartDrawing">
    <cdr:from>
      <cdr:x>0.33025</cdr:x>
      <cdr:y>0.35726</cdr:y>
    </cdr:from>
    <cdr:to>
      <cdr:x>0.45447</cdr:x>
      <cdr:y>0.41397</cdr:y>
    </cdr:to>
    <cdr:sp macro="" textlink="">
      <cdr:nvSpPr>
        <cdr:cNvPr id="9" name="TextBox 1"/>
        <cdr:cNvSpPr txBox="1"/>
      </cdr:nvSpPr>
      <cdr:spPr>
        <a:xfrm xmlns:a="http://schemas.openxmlformats.org/drawingml/2006/main">
          <a:off x="2717800" y="1422400"/>
          <a:ext cx="1022279" cy="2258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latin typeface="Arial" panose="020B0604020202020204" pitchFamily="34" charset="0"/>
              <a:cs typeface="Arial" panose="020B0604020202020204" pitchFamily="34" charset="0"/>
            </a:rPr>
            <a:t>education</a:t>
          </a:r>
        </a:p>
      </cdr:txBody>
    </cdr:sp>
  </cdr:relSizeAnchor>
  <cdr:relSizeAnchor xmlns:cdr="http://schemas.openxmlformats.org/drawingml/2006/chartDrawing">
    <cdr:from>
      <cdr:x>0.2909</cdr:x>
      <cdr:y>0.41627</cdr:y>
    </cdr:from>
    <cdr:to>
      <cdr:x>0.42893</cdr:x>
      <cdr:y>0.47299</cdr:y>
    </cdr:to>
    <cdr:sp macro="" textlink="">
      <cdr:nvSpPr>
        <cdr:cNvPr id="10" name="TextBox 1"/>
        <cdr:cNvSpPr txBox="1"/>
      </cdr:nvSpPr>
      <cdr:spPr>
        <a:xfrm xmlns:a="http://schemas.openxmlformats.org/drawingml/2006/main">
          <a:off x="2393950" y="1657350"/>
          <a:ext cx="1135947" cy="2258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Arial" panose="020B0604020202020204" pitchFamily="34" charset="0"/>
              <a:cs typeface="Arial" panose="020B0604020202020204" pitchFamily="34" charset="0"/>
            </a:rPr>
            <a:t>food service**</a:t>
          </a:r>
        </a:p>
      </cdr:txBody>
    </cdr:sp>
  </cdr:relSizeAnchor>
  <cdr:relSizeAnchor xmlns:cdr="http://schemas.openxmlformats.org/drawingml/2006/chartDrawing">
    <cdr:from>
      <cdr:x>0.1767</cdr:x>
      <cdr:y>0.47847</cdr:y>
    </cdr:from>
    <cdr:to>
      <cdr:x>0.44047</cdr:x>
      <cdr:y>0.53519</cdr:y>
    </cdr:to>
    <cdr:sp macro="" textlink="">
      <cdr:nvSpPr>
        <cdr:cNvPr id="11" name="TextBox 1"/>
        <cdr:cNvSpPr txBox="1"/>
      </cdr:nvSpPr>
      <cdr:spPr>
        <a:xfrm xmlns:a="http://schemas.openxmlformats.org/drawingml/2006/main">
          <a:off x="1454150" y="1905000"/>
          <a:ext cx="2170756" cy="225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latin typeface="Arial" panose="020B0604020202020204" pitchFamily="34" charset="0"/>
              <a:cs typeface="Arial" panose="020B0604020202020204" pitchFamily="34" charset="0"/>
            </a:rPr>
            <a:t>lodging**</a:t>
          </a:r>
        </a:p>
      </cdr:txBody>
    </cdr:sp>
  </cdr:relSizeAnchor>
  <cdr:relSizeAnchor xmlns:cdr="http://schemas.openxmlformats.org/drawingml/2006/chartDrawing">
    <cdr:from>
      <cdr:x>0.23302</cdr:x>
      <cdr:y>0.5327</cdr:y>
    </cdr:from>
    <cdr:to>
      <cdr:x>0.4968</cdr:x>
      <cdr:y>0.58942</cdr:y>
    </cdr:to>
    <cdr:sp macro="" textlink="">
      <cdr:nvSpPr>
        <cdr:cNvPr id="12" name="TextBox 1"/>
        <cdr:cNvSpPr txBox="1"/>
      </cdr:nvSpPr>
      <cdr:spPr>
        <a:xfrm xmlns:a="http://schemas.openxmlformats.org/drawingml/2006/main">
          <a:off x="1917700" y="2120900"/>
          <a:ext cx="2170757" cy="2258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Arial" panose="020B0604020202020204" pitchFamily="34" charset="0"/>
              <a:cs typeface="Arial" panose="020B0604020202020204" pitchFamily="34" charset="0"/>
            </a:rPr>
            <a:t>vacant*</a:t>
          </a:r>
        </a:p>
      </cdr:txBody>
    </cdr:sp>
  </cdr:relSizeAnchor>
  <cdr:relSizeAnchor xmlns:cdr="http://schemas.openxmlformats.org/drawingml/2006/chartDrawing">
    <cdr:from>
      <cdr:x>0.15123</cdr:x>
      <cdr:y>0.5949</cdr:y>
    </cdr:from>
    <cdr:to>
      <cdr:x>0.415</cdr:x>
      <cdr:y>0.65162</cdr:y>
    </cdr:to>
    <cdr:sp macro="" textlink="">
      <cdr:nvSpPr>
        <cdr:cNvPr id="13" name="TextBox 1"/>
        <cdr:cNvSpPr txBox="1"/>
      </cdr:nvSpPr>
      <cdr:spPr>
        <a:xfrm xmlns:a="http://schemas.openxmlformats.org/drawingml/2006/main">
          <a:off x="1244600" y="2368550"/>
          <a:ext cx="2170675" cy="2258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latin typeface="Arial" panose="020B0604020202020204" pitchFamily="34" charset="0"/>
              <a:cs typeface="Arial" panose="020B0604020202020204" pitchFamily="34" charset="0"/>
            </a:rPr>
            <a:t>food sales</a:t>
          </a:r>
        </a:p>
      </cdr:txBody>
    </cdr:sp>
  </cdr:relSizeAnchor>
  <cdr:relSizeAnchor xmlns:cdr="http://schemas.openxmlformats.org/drawingml/2006/chartDrawing">
    <cdr:from>
      <cdr:x>0.13426</cdr:x>
      <cdr:y>0.6555</cdr:y>
    </cdr:from>
    <cdr:to>
      <cdr:x>0.39802</cdr:x>
      <cdr:y>0.71223</cdr:y>
    </cdr:to>
    <cdr:sp macro="" textlink="">
      <cdr:nvSpPr>
        <cdr:cNvPr id="14" name="TextBox 1"/>
        <cdr:cNvSpPr txBox="1"/>
      </cdr:nvSpPr>
      <cdr:spPr>
        <a:xfrm xmlns:a="http://schemas.openxmlformats.org/drawingml/2006/main">
          <a:off x="1104900" y="2609850"/>
          <a:ext cx="2170675" cy="2258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latin typeface="Arial" panose="020B0604020202020204" pitchFamily="34" charset="0"/>
              <a:cs typeface="Arial" panose="020B0604020202020204" pitchFamily="34" charset="0"/>
            </a:rPr>
            <a:t>healt</a:t>
          </a:r>
          <a:r>
            <a:rPr lang="en-US" sz="1000" baseline="0">
              <a:latin typeface="Arial" panose="020B0604020202020204" pitchFamily="34" charset="0"/>
              <a:cs typeface="Arial" panose="020B0604020202020204" pitchFamily="34" charset="0"/>
            </a:rPr>
            <a:t>h care</a:t>
          </a:r>
          <a:endParaRPr lang="en-US" sz="10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0.11188</cdr:x>
      <cdr:y>0.71292</cdr:y>
    </cdr:from>
    <cdr:to>
      <cdr:x>0.37565</cdr:x>
      <cdr:y>0.76964</cdr:y>
    </cdr:to>
    <cdr:sp macro="" textlink="">
      <cdr:nvSpPr>
        <cdr:cNvPr id="15" name="TextBox 1"/>
        <cdr:cNvSpPr txBox="1"/>
      </cdr:nvSpPr>
      <cdr:spPr>
        <a:xfrm xmlns:a="http://schemas.openxmlformats.org/drawingml/2006/main">
          <a:off x="920750" y="2838450"/>
          <a:ext cx="2170675" cy="2258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a:latin typeface="Arial" panose="020B0604020202020204" pitchFamily="34" charset="0"/>
              <a:cs typeface="Arial" panose="020B0604020202020204" pitchFamily="34" charset="0"/>
            </a:rPr>
            <a:t>other</a:t>
          </a:r>
        </a:p>
      </cdr:txBody>
    </cdr:sp>
  </cdr:relSizeAnchor>
  <cdr:relSizeAnchor xmlns:cdr="http://schemas.openxmlformats.org/drawingml/2006/chartDrawing">
    <cdr:from>
      <cdr:x>0.0841</cdr:x>
      <cdr:y>0.76555</cdr:y>
    </cdr:from>
    <cdr:to>
      <cdr:x>0.34788</cdr:x>
      <cdr:y>0.82227</cdr:y>
    </cdr:to>
    <cdr:sp macro="" textlink="">
      <cdr:nvSpPr>
        <cdr:cNvPr id="16" name="TextBox 1"/>
        <cdr:cNvSpPr txBox="1"/>
      </cdr:nvSpPr>
      <cdr:spPr>
        <a:xfrm xmlns:a="http://schemas.openxmlformats.org/drawingml/2006/main">
          <a:off x="692150" y="3048000"/>
          <a:ext cx="2170757" cy="225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Arial" panose="020B0604020202020204" pitchFamily="34" charset="0"/>
              <a:cs typeface="Arial" panose="020B0604020202020204" pitchFamily="34" charset="0"/>
            </a:rPr>
            <a:t>public order and safety</a:t>
          </a:r>
        </a:p>
      </cdr:txBody>
    </cdr:sp>
  </cdr:relSizeAnchor>
</c:userShapes>
</file>

<file path=ppt/drawings/drawing10.xml><?xml version="1.0" encoding="utf-8"?>
<c:userShapes xmlns:c="http://schemas.openxmlformats.org/drawingml/2006/chart">
  <cdr:relSizeAnchor xmlns:cdr="http://schemas.openxmlformats.org/drawingml/2006/chartDrawing">
    <cdr:from>
      <cdr:x>0.33325</cdr:x>
      <cdr:y>0.41751</cdr:y>
    </cdr:from>
    <cdr:to>
      <cdr:x>0.66674</cdr:x>
      <cdr:y>0.58249</cdr:y>
    </cdr:to>
    <cdr:sp macro="" textlink="">
      <cdr:nvSpPr>
        <cdr:cNvPr id="2" name="TextBox 1"/>
        <cdr:cNvSpPr txBox="1"/>
      </cdr:nvSpPr>
      <cdr:spPr>
        <a:xfrm xmlns:a="http://schemas.openxmlformats.org/drawingml/2006/main">
          <a:off x="365503" y="462780"/>
          <a:ext cx="365760" cy="182880"/>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latin typeface="Arial" panose="020B0604020202020204" pitchFamily="34" charset="0"/>
              <a:cs typeface="Arial" panose="020B0604020202020204" pitchFamily="34" charset="0"/>
            </a:rPr>
            <a:t>92%</a:t>
          </a:r>
        </a:p>
      </cdr:txBody>
    </cdr:sp>
  </cdr:relSizeAnchor>
</c:userShapes>
</file>

<file path=ppt/drawings/drawing11.xml><?xml version="1.0" encoding="utf-8"?>
<c:userShapes xmlns:c="http://schemas.openxmlformats.org/drawingml/2006/chart">
  <cdr:relSizeAnchor xmlns:cdr="http://schemas.openxmlformats.org/drawingml/2006/chartDrawing">
    <cdr:from>
      <cdr:x>0.35348</cdr:x>
      <cdr:y>0.41751</cdr:y>
    </cdr:from>
    <cdr:to>
      <cdr:x>0.64652</cdr:x>
      <cdr:y>0.58249</cdr:y>
    </cdr:to>
    <cdr:sp macro="" textlink="">
      <cdr:nvSpPr>
        <cdr:cNvPr id="2" name="TextBox 1"/>
        <cdr:cNvSpPr txBox="1"/>
      </cdr:nvSpPr>
      <cdr:spPr>
        <a:xfrm xmlns:a="http://schemas.openxmlformats.org/drawingml/2006/main">
          <a:off x="387780" y="462780"/>
          <a:ext cx="321463" cy="182880"/>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latin typeface="Arial" panose="020B0604020202020204" pitchFamily="34" charset="0"/>
              <a:cs typeface="Arial" panose="020B0604020202020204" pitchFamily="34" charset="0"/>
            </a:rPr>
            <a:t>91%</a:t>
          </a:r>
        </a:p>
      </cdr:txBody>
    </cdr:sp>
  </cdr:relSizeAnchor>
</c:userShapes>
</file>

<file path=ppt/drawings/drawing12.xml><?xml version="1.0" encoding="utf-8"?>
<c:userShapes xmlns:c="http://schemas.openxmlformats.org/drawingml/2006/chart">
  <cdr:relSizeAnchor xmlns:cdr="http://schemas.openxmlformats.org/drawingml/2006/chartDrawing">
    <cdr:from>
      <cdr:x>0.3495</cdr:x>
      <cdr:y>0.4173</cdr:y>
    </cdr:from>
    <cdr:to>
      <cdr:x>0.65026</cdr:x>
      <cdr:y>0.5827</cdr:y>
    </cdr:to>
    <cdr:sp macro="" textlink="">
      <cdr:nvSpPr>
        <cdr:cNvPr id="2" name="TextBox 1"/>
        <cdr:cNvSpPr txBox="1"/>
      </cdr:nvSpPr>
      <cdr:spPr>
        <a:xfrm xmlns:a="http://schemas.openxmlformats.org/drawingml/2006/main">
          <a:off x="383414" y="462551"/>
          <a:ext cx="329938" cy="183337"/>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latin typeface="Arial" panose="020B0604020202020204" pitchFamily="34" charset="0"/>
              <a:cs typeface="Arial" panose="020B0604020202020204" pitchFamily="34" charset="0"/>
            </a:rPr>
            <a:t>91%</a:t>
          </a:r>
        </a:p>
      </cdr:txBody>
    </cdr:sp>
  </cdr:relSizeAnchor>
</c:userShapes>
</file>

<file path=ppt/drawings/drawing13.xml><?xml version="1.0" encoding="utf-8"?>
<c:userShapes xmlns:c="http://schemas.openxmlformats.org/drawingml/2006/chart">
  <cdr:relSizeAnchor xmlns:cdr="http://schemas.openxmlformats.org/drawingml/2006/chartDrawing">
    <cdr:from>
      <cdr:x>0.33291</cdr:x>
      <cdr:y>0.40547</cdr:y>
    </cdr:from>
    <cdr:to>
      <cdr:x>0.6664</cdr:x>
      <cdr:y>0.59453</cdr:y>
    </cdr:to>
    <cdr:sp macro="" textlink="">
      <cdr:nvSpPr>
        <cdr:cNvPr id="2" name="TextBox 1"/>
        <cdr:cNvSpPr txBox="1"/>
      </cdr:nvSpPr>
      <cdr:spPr>
        <a:xfrm xmlns:a="http://schemas.openxmlformats.org/drawingml/2006/main">
          <a:off x="365123" y="449441"/>
          <a:ext cx="365760" cy="209557"/>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b="1" dirty="0">
              <a:latin typeface="Arial" panose="020B0604020202020204" pitchFamily="34" charset="0"/>
              <a:cs typeface="Arial" panose="020B0604020202020204" pitchFamily="34" charset="0"/>
            </a:rPr>
            <a:t>45</a:t>
          </a:r>
          <a:r>
            <a:rPr lang="en-US" sz="1100" b="1" dirty="0">
              <a:latin typeface="Arial" panose="020B0604020202020204" pitchFamily="34" charset="0"/>
              <a:cs typeface="Arial" panose="020B0604020202020204" pitchFamily="34" charset="0"/>
            </a:rPr>
            <a:t>%</a:t>
          </a:r>
        </a:p>
      </cdr:txBody>
    </cdr:sp>
  </cdr:relSizeAnchor>
</c:userShapes>
</file>

<file path=ppt/drawings/drawing14.xml><?xml version="1.0" encoding="utf-8"?>
<c:userShapes xmlns:c="http://schemas.openxmlformats.org/drawingml/2006/chart">
  <cdr:relSizeAnchor xmlns:cdr="http://schemas.openxmlformats.org/drawingml/2006/chartDrawing">
    <cdr:from>
      <cdr:x>0.37779</cdr:x>
      <cdr:y>0.42237</cdr:y>
    </cdr:from>
    <cdr:to>
      <cdr:x>0.6222</cdr:x>
      <cdr:y>0.57763</cdr:y>
    </cdr:to>
    <cdr:sp macro="" textlink="">
      <cdr:nvSpPr>
        <cdr:cNvPr id="2" name="TextBox 1"/>
        <cdr:cNvSpPr txBox="1"/>
      </cdr:nvSpPr>
      <cdr:spPr>
        <a:xfrm xmlns:a="http://schemas.openxmlformats.org/drawingml/2006/main">
          <a:off x="414353" y="468175"/>
          <a:ext cx="268059" cy="172089"/>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latin typeface="Arial" panose="020B0604020202020204" pitchFamily="34" charset="0"/>
              <a:cs typeface="Arial" panose="020B0604020202020204" pitchFamily="34" charset="0"/>
            </a:rPr>
            <a:t>7%</a:t>
          </a:r>
        </a:p>
      </cdr:txBody>
    </cdr:sp>
  </cdr:relSizeAnchor>
</c:userShapes>
</file>

<file path=ppt/drawings/drawing15.xml><?xml version="1.0" encoding="utf-8"?>
<c:userShapes xmlns:c="http://schemas.openxmlformats.org/drawingml/2006/chart">
  <cdr:relSizeAnchor xmlns:cdr="http://schemas.openxmlformats.org/drawingml/2006/chartDrawing">
    <cdr:from>
      <cdr:x>0.26854</cdr:x>
      <cdr:y>0.3749</cdr:y>
    </cdr:from>
    <cdr:to>
      <cdr:x>0.73581</cdr:x>
      <cdr:y>0.67004</cdr:y>
    </cdr:to>
    <cdr:sp macro="" textlink="">
      <cdr:nvSpPr>
        <cdr:cNvPr id="2" name="TextBox 1"/>
        <cdr:cNvSpPr txBox="1"/>
      </cdr:nvSpPr>
      <cdr:spPr>
        <a:xfrm xmlns:a="http://schemas.openxmlformats.org/drawingml/2006/main">
          <a:off x="293663" y="429979"/>
          <a:ext cx="510988" cy="3385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latin typeface="Arial" panose="020B0604020202020204" pitchFamily="34" charset="0"/>
              <a:cs typeface="Arial" panose="020B0604020202020204" pitchFamily="34" charset="0"/>
            </a:rPr>
            <a:t>31%</a:t>
          </a:r>
        </a:p>
      </cdr:txBody>
    </cdr:sp>
  </cdr:relSizeAnchor>
</c:userShapes>
</file>

<file path=ppt/drawings/drawing2.xml><?xml version="1.0" encoding="utf-8"?>
<c:userShapes xmlns:c="http://schemas.openxmlformats.org/drawingml/2006/chart">
  <cdr:relSizeAnchor xmlns:cdr="http://schemas.openxmlformats.org/drawingml/2006/chartDrawing">
    <cdr:from>
      <cdr:x>0.28925</cdr:x>
      <cdr:y>0.42226</cdr:y>
    </cdr:from>
    <cdr:to>
      <cdr:x>0.70612</cdr:x>
      <cdr:y>0.56628</cdr:y>
    </cdr:to>
    <cdr:sp macro="" textlink="">
      <cdr:nvSpPr>
        <cdr:cNvPr id="2" name="TextBox 1"/>
        <cdr:cNvSpPr txBox="1"/>
      </cdr:nvSpPr>
      <cdr:spPr>
        <a:xfrm xmlns:a="http://schemas.openxmlformats.org/drawingml/2006/main">
          <a:off x="317244" y="468054"/>
          <a:ext cx="457200" cy="159631"/>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ctr"/>
          <a:r>
            <a:rPr lang="en-US" sz="1100" b="1" dirty="0">
              <a:latin typeface="Arial" panose="020B0604020202020204" pitchFamily="34" charset="0"/>
              <a:cs typeface="Arial" panose="020B0604020202020204" pitchFamily="34" charset="0"/>
            </a:rPr>
            <a:t>83%</a:t>
          </a:r>
        </a:p>
      </cdr:txBody>
    </cdr:sp>
  </cdr:relSizeAnchor>
</c:userShapes>
</file>

<file path=ppt/drawings/drawing3.xml><?xml version="1.0" encoding="utf-8"?>
<c:userShapes xmlns:c="http://schemas.openxmlformats.org/drawingml/2006/chart">
  <cdr:relSizeAnchor xmlns:cdr="http://schemas.openxmlformats.org/drawingml/2006/chartDrawing">
    <cdr:from>
      <cdr:x>0.33325</cdr:x>
      <cdr:y>0.41926</cdr:y>
    </cdr:from>
    <cdr:to>
      <cdr:x>0.66674</cdr:x>
      <cdr:y>0.58074</cdr:y>
    </cdr:to>
    <cdr:sp macro="" textlink="">
      <cdr:nvSpPr>
        <cdr:cNvPr id="2" name="TextBox 1"/>
        <cdr:cNvSpPr txBox="1"/>
      </cdr:nvSpPr>
      <cdr:spPr>
        <a:xfrm xmlns:a="http://schemas.openxmlformats.org/drawingml/2006/main">
          <a:off x="365503" y="464721"/>
          <a:ext cx="365760" cy="178998"/>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ctr"/>
          <a:r>
            <a:rPr lang="en-US" sz="1100" b="1" dirty="0">
              <a:latin typeface="Arial" panose="020B0604020202020204" pitchFamily="34" charset="0"/>
              <a:cs typeface="Arial" panose="020B0604020202020204" pitchFamily="34" charset="0"/>
            </a:rPr>
            <a:t>78%</a:t>
          </a:r>
        </a:p>
      </cdr:txBody>
    </cdr:sp>
  </cdr:relSizeAnchor>
</c:userShapes>
</file>

<file path=ppt/drawings/drawing4.xml><?xml version="1.0" encoding="utf-8"?>
<c:userShapes xmlns:c="http://schemas.openxmlformats.org/drawingml/2006/chart">
  <cdr:relSizeAnchor xmlns:cdr="http://schemas.openxmlformats.org/drawingml/2006/chartDrawing">
    <cdr:from>
      <cdr:x>0.33326</cdr:x>
      <cdr:y>0.41676</cdr:y>
    </cdr:from>
    <cdr:to>
      <cdr:x>0.66674</cdr:x>
      <cdr:y>0.58323</cdr:y>
    </cdr:to>
    <cdr:sp macro="" textlink="">
      <cdr:nvSpPr>
        <cdr:cNvPr id="2" name="TextBox 1"/>
        <cdr:cNvSpPr txBox="1"/>
      </cdr:nvSpPr>
      <cdr:spPr>
        <a:xfrm xmlns:a="http://schemas.openxmlformats.org/drawingml/2006/main">
          <a:off x="365503" y="461956"/>
          <a:ext cx="365760" cy="184525"/>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latin typeface="Arial" panose="020B0604020202020204" pitchFamily="34" charset="0"/>
              <a:cs typeface="Arial" panose="020B0604020202020204" pitchFamily="34" charset="0"/>
            </a:rPr>
            <a:t>78%</a:t>
          </a:r>
        </a:p>
      </cdr:txBody>
    </cdr:sp>
  </cdr:relSizeAnchor>
</c:userShapes>
</file>

<file path=ppt/drawings/drawing5.xml><?xml version="1.0" encoding="utf-8"?>
<c:userShapes xmlns:c="http://schemas.openxmlformats.org/drawingml/2006/chart">
  <cdr:relSizeAnchor xmlns:cdr="http://schemas.openxmlformats.org/drawingml/2006/chartDrawing">
    <cdr:from>
      <cdr:x>0.33325</cdr:x>
      <cdr:y>0.42539</cdr:y>
    </cdr:from>
    <cdr:to>
      <cdr:x>0.66674</cdr:x>
      <cdr:y>0.57461</cdr:y>
    </cdr:to>
    <cdr:sp macro="" textlink="">
      <cdr:nvSpPr>
        <cdr:cNvPr id="2" name="TextBox 1"/>
        <cdr:cNvSpPr txBox="1"/>
      </cdr:nvSpPr>
      <cdr:spPr>
        <a:xfrm xmlns:a="http://schemas.openxmlformats.org/drawingml/2006/main">
          <a:off x="365503" y="471516"/>
          <a:ext cx="365760" cy="165408"/>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b="1" dirty="0">
              <a:latin typeface="Arial" panose="020B0604020202020204" pitchFamily="34" charset="0"/>
              <a:cs typeface="Arial" panose="020B0604020202020204" pitchFamily="34" charset="0"/>
            </a:rPr>
            <a:t>29</a:t>
          </a:r>
          <a:r>
            <a:rPr lang="en-US" sz="1100" b="1" dirty="0">
              <a:latin typeface="Arial" panose="020B0604020202020204" pitchFamily="34" charset="0"/>
              <a:cs typeface="Arial" panose="020B0604020202020204" pitchFamily="34" charset="0"/>
            </a:rPr>
            <a:t>%</a:t>
          </a:r>
        </a:p>
      </cdr:txBody>
    </cdr:sp>
  </cdr:relSizeAnchor>
</c:userShapes>
</file>

<file path=ppt/drawings/drawing6.xml><?xml version="1.0" encoding="utf-8"?>
<c:userShapes xmlns:c="http://schemas.openxmlformats.org/drawingml/2006/chart">
  <cdr:relSizeAnchor xmlns:cdr="http://schemas.openxmlformats.org/drawingml/2006/chartDrawing">
    <cdr:from>
      <cdr:x>0.3886</cdr:x>
      <cdr:y>0.41564</cdr:y>
    </cdr:from>
    <cdr:to>
      <cdr:x>0.63866</cdr:x>
      <cdr:y>0.5762</cdr:y>
    </cdr:to>
    <cdr:sp macro="" textlink="">
      <cdr:nvSpPr>
        <cdr:cNvPr id="2" name="TextBox 1"/>
        <cdr:cNvSpPr txBox="1"/>
      </cdr:nvSpPr>
      <cdr:spPr>
        <a:xfrm xmlns:a="http://schemas.openxmlformats.org/drawingml/2006/main">
          <a:off x="426305" y="460707"/>
          <a:ext cx="274321" cy="177982"/>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latin typeface="Arial" panose="020B0604020202020204" pitchFamily="34" charset="0"/>
              <a:cs typeface="Arial" panose="020B0604020202020204" pitchFamily="34" charset="0"/>
            </a:rPr>
            <a:t>5%</a:t>
          </a:r>
        </a:p>
      </cdr:txBody>
    </cdr:sp>
  </cdr:relSizeAnchor>
</c:userShapes>
</file>

<file path=ppt/drawings/drawing7.xml><?xml version="1.0" encoding="utf-8"?>
<c:userShapes xmlns:c="http://schemas.openxmlformats.org/drawingml/2006/chart">
  <cdr:relSizeAnchor xmlns:cdr="http://schemas.openxmlformats.org/drawingml/2006/chartDrawing">
    <cdr:from>
      <cdr:x>0.33325</cdr:x>
      <cdr:y>0.40823</cdr:y>
    </cdr:from>
    <cdr:to>
      <cdr:x>0.66674</cdr:x>
      <cdr:y>0.59177</cdr:y>
    </cdr:to>
    <cdr:sp macro="" textlink="">
      <cdr:nvSpPr>
        <cdr:cNvPr id="2" name="TextBox 1"/>
        <cdr:cNvSpPr txBox="1"/>
      </cdr:nvSpPr>
      <cdr:spPr>
        <a:xfrm xmlns:a="http://schemas.openxmlformats.org/drawingml/2006/main">
          <a:off x="365503" y="452500"/>
          <a:ext cx="365760" cy="203440"/>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latin typeface="Arial" panose="020B0604020202020204" pitchFamily="34" charset="0"/>
              <a:cs typeface="Arial" panose="020B0604020202020204" pitchFamily="34" charset="0"/>
            </a:rPr>
            <a:t>12%</a:t>
          </a:r>
        </a:p>
      </cdr:txBody>
    </cdr:sp>
  </cdr:relSizeAnchor>
</c:userShapes>
</file>

<file path=ppt/drawings/drawing8.xml><?xml version="1.0" encoding="utf-8"?>
<c:userShapes xmlns:c="http://schemas.openxmlformats.org/drawingml/2006/chart">
  <cdr:relSizeAnchor xmlns:cdr="http://schemas.openxmlformats.org/drawingml/2006/chartDrawing">
    <cdr:from>
      <cdr:x>0.29162</cdr:x>
      <cdr:y>0.42793</cdr:y>
    </cdr:from>
    <cdr:to>
      <cdr:x>0.70838</cdr:x>
      <cdr:y>0.57206</cdr:y>
    </cdr:to>
    <cdr:sp macro="" textlink="">
      <cdr:nvSpPr>
        <cdr:cNvPr id="2" name="TextBox 1"/>
        <cdr:cNvSpPr txBox="1"/>
      </cdr:nvSpPr>
      <cdr:spPr>
        <a:xfrm xmlns:a="http://schemas.openxmlformats.org/drawingml/2006/main">
          <a:off x="319912" y="474339"/>
          <a:ext cx="457200" cy="159761"/>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ctr"/>
          <a:r>
            <a:rPr lang="en-US" sz="1100" b="1" dirty="0">
              <a:latin typeface="Arial" panose="020B0604020202020204" pitchFamily="34" charset="0"/>
              <a:cs typeface="Arial" panose="020B0604020202020204" pitchFamily="34" charset="0"/>
            </a:rPr>
            <a:t>93%</a:t>
          </a:r>
        </a:p>
      </cdr:txBody>
    </cdr:sp>
  </cdr:relSizeAnchor>
</c:userShapes>
</file>

<file path=ppt/drawings/drawing9.xml><?xml version="1.0" encoding="utf-8"?>
<c:userShapes xmlns:c="http://schemas.openxmlformats.org/drawingml/2006/chart">
  <cdr:relSizeAnchor xmlns:cdr="http://schemas.openxmlformats.org/drawingml/2006/chartDrawing">
    <cdr:from>
      <cdr:x>0.33325</cdr:x>
      <cdr:y>0.4162</cdr:y>
    </cdr:from>
    <cdr:to>
      <cdr:x>0.66674</cdr:x>
      <cdr:y>0.5838</cdr:y>
    </cdr:to>
    <cdr:sp macro="" textlink="">
      <cdr:nvSpPr>
        <cdr:cNvPr id="2" name="TextBox 1"/>
        <cdr:cNvSpPr txBox="1"/>
      </cdr:nvSpPr>
      <cdr:spPr>
        <a:xfrm xmlns:a="http://schemas.openxmlformats.org/drawingml/2006/main">
          <a:off x="365503" y="461330"/>
          <a:ext cx="365760" cy="18577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ctr"/>
          <a:r>
            <a:rPr lang="en-US" sz="1100" b="1" dirty="0">
              <a:latin typeface="Arial" panose="020B0604020202020204" pitchFamily="34" charset="0"/>
              <a:cs typeface="Arial" panose="020B0604020202020204" pitchFamily="34" charset="0"/>
            </a:rPr>
            <a:t>98%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3F01D5-4C51-4325-9B10-41151F8FB5E6}" type="datetimeFigureOut">
              <a:rPr lang="en-US" smtClean="0"/>
              <a:t>10/2/2023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9E6C96-734D-4EA5-978C-49ECB5518E00}" type="slidenum">
              <a:rPr lang="en-US" smtClean="0"/>
              <a:t>‹#›</a:t>
            </a:fld>
            <a:endParaRPr lang="en-US" dirty="0"/>
          </a:p>
        </p:txBody>
      </p:sp>
    </p:spTree>
    <p:extLst>
      <p:ext uri="{BB962C8B-B14F-4D97-AF65-F5344CB8AC3E}">
        <p14:creationId xmlns:p14="http://schemas.microsoft.com/office/powerpoint/2010/main" val="2411713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4D8CA-ACA1-4773-8939-2DF4852B431A}" type="datetimeFigureOut">
              <a:rPr lang="en-US" smtClean="0"/>
              <a:t>10/2/2023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C1DCC-7CF9-47B2-BA93-AA34CC6D48A7}" type="slidenum">
              <a:rPr lang="en-US" smtClean="0"/>
              <a:t>‹#›</a:t>
            </a:fld>
            <a:endParaRPr lang="en-US" dirty="0"/>
          </a:p>
        </p:txBody>
      </p:sp>
    </p:spTree>
    <p:extLst>
      <p:ext uri="{BB962C8B-B14F-4D97-AF65-F5344CB8AC3E}">
        <p14:creationId xmlns:p14="http://schemas.microsoft.com/office/powerpoint/2010/main" val="44557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1</a:t>
            </a:fld>
            <a:endParaRPr lang="en-US" dirty="0"/>
          </a:p>
        </p:txBody>
      </p:sp>
    </p:spTree>
    <p:extLst>
      <p:ext uri="{BB962C8B-B14F-4D97-AF65-F5344CB8AC3E}">
        <p14:creationId xmlns:p14="http://schemas.microsoft.com/office/powerpoint/2010/main" val="369219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4</a:t>
            </a:fld>
            <a:endParaRPr lang="en-US" dirty="0"/>
          </a:p>
        </p:txBody>
      </p:sp>
    </p:spTree>
    <p:extLst>
      <p:ext uri="{BB962C8B-B14F-4D97-AF65-F5344CB8AC3E}">
        <p14:creationId xmlns:p14="http://schemas.microsoft.com/office/powerpoint/2010/main" val="320709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7</a:t>
            </a:fld>
            <a:endParaRPr lang="en-US" dirty="0"/>
          </a:p>
        </p:txBody>
      </p:sp>
    </p:spTree>
    <p:extLst>
      <p:ext uri="{BB962C8B-B14F-4D97-AF65-F5344CB8AC3E}">
        <p14:creationId xmlns:p14="http://schemas.microsoft.com/office/powerpoint/2010/main" val="928450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8</a:t>
            </a:fld>
            <a:endParaRPr lang="en-US" dirty="0"/>
          </a:p>
        </p:txBody>
      </p:sp>
    </p:spTree>
    <p:extLst>
      <p:ext uri="{BB962C8B-B14F-4D97-AF65-F5344CB8AC3E}">
        <p14:creationId xmlns:p14="http://schemas.microsoft.com/office/powerpoint/2010/main" val="722535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9</a:t>
            </a:fld>
            <a:endParaRPr lang="en-US" dirty="0"/>
          </a:p>
        </p:txBody>
      </p:sp>
    </p:spTree>
    <p:extLst>
      <p:ext uri="{BB962C8B-B14F-4D97-AF65-F5344CB8AC3E}">
        <p14:creationId xmlns:p14="http://schemas.microsoft.com/office/powerpoint/2010/main" val="482682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15</a:t>
            </a:fld>
            <a:endParaRPr lang="en-US" dirty="0"/>
          </a:p>
        </p:txBody>
      </p:sp>
    </p:spTree>
    <p:extLst>
      <p:ext uri="{BB962C8B-B14F-4D97-AF65-F5344CB8AC3E}">
        <p14:creationId xmlns:p14="http://schemas.microsoft.com/office/powerpoint/2010/main" val="803338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30</a:t>
            </a:fld>
            <a:endParaRPr lang="en-US" dirty="0"/>
          </a:p>
        </p:txBody>
      </p:sp>
    </p:spTree>
    <p:extLst>
      <p:ext uri="{BB962C8B-B14F-4D97-AF65-F5344CB8AC3E}">
        <p14:creationId xmlns:p14="http://schemas.microsoft.com/office/powerpoint/2010/main" val="2107473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32</a:t>
            </a:fld>
            <a:endParaRPr lang="en-US" dirty="0"/>
          </a:p>
        </p:txBody>
      </p:sp>
    </p:spTree>
    <p:extLst>
      <p:ext uri="{BB962C8B-B14F-4D97-AF65-F5344CB8AC3E}">
        <p14:creationId xmlns:p14="http://schemas.microsoft.com/office/powerpoint/2010/main" val="3070003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39</a:t>
            </a:fld>
            <a:endParaRPr lang="en-US" dirty="0"/>
          </a:p>
        </p:txBody>
      </p:sp>
    </p:spTree>
    <p:extLst>
      <p:ext uri="{BB962C8B-B14F-4D97-AF65-F5344CB8AC3E}">
        <p14:creationId xmlns:p14="http://schemas.microsoft.com/office/powerpoint/2010/main" val="296051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U.S. Energy Information Administration</a:t>
            </a:r>
          </a:p>
        </p:txBody>
      </p:sp>
      <p:sp>
        <p:nvSpPr>
          <p:cNvPr id="5" name="Footer Placeholder 4"/>
          <p:cNvSpPr>
            <a:spLocks noGrp="1"/>
          </p:cNvSpPr>
          <p:nvPr>
            <p:ph type="ftr" sz="quarter" idx="11"/>
          </p:nvPr>
        </p:nvSpPr>
        <p:spPr/>
        <p:txBody>
          <a:bodyPr/>
          <a:lstStyle/>
          <a:p>
            <a:r>
              <a:rPr lang="en-US" dirty="0"/>
              <a:t>#CBECS2018 | www.eia.gov/cbecs</a:t>
            </a:r>
          </a:p>
        </p:txBody>
      </p:sp>
      <p:sp>
        <p:nvSpPr>
          <p:cNvPr id="6" name="Slide Number Placeholder 5"/>
          <p:cNvSpPr>
            <a:spLocks noGrp="1"/>
          </p:cNvSpPr>
          <p:nvPr>
            <p:ph type="sldNum" sz="quarter" idx="12"/>
          </p:nvPr>
        </p:nvSpPr>
        <p:spPr/>
        <p:txBody>
          <a:bodyPr/>
          <a:lstStyle>
            <a:lvl1pPr>
              <a:defRPr sz="1600"/>
            </a:lvl1pPr>
          </a:lstStyle>
          <a:p>
            <a:fld id="{05D924EF-E693-4563-8844-430FFB26D405}" type="slidenum">
              <a:rPr lang="en-US" smtClean="0"/>
              <a:pPr/>
              <a:t>‹#›</a:t>
            </a:fld>
            <a:endParaRPr lang="en-US" dirty="0"/>
          </a:p>
        </p:txBody>
      </p:sp>
    </p:spTree>
    <p:extLst>
      <p:ext uri="{BB962C8B-B14F-4D97-AF65-F5344CB8AC3E}">
        <p14:creationId xmlns:p14="http://schemas.microsoft.com/office/powerpoint/2010/main" val="320870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4132" y="470322"/>
            <a:ext cx="11603736" cy="758952"/>
          </a:xfrm>
        </p:spPr>
        <p:txBody>
          <a:bodyPr anchor="b">
            <a:normAutofit/>
          </a:bodyPr>
          <a:lstStyle>
            <a:lvl1pPr>
              <a:lnSpc>
                <a:spcPct val="100000"/>
              </a:lnSpc>
              <a:defRPr sz="2400" b="0">
                <a:solidFill>
                  <a:schemeClr val="accent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294132" y="1375647"/>
            <a:ext cx="11603736" cy="4754880"/>
          </a:xfrm>
        </p:spPr>
        <p:txBody>
          <a:bodyPr>
            <a:normAutofit/>
          </a:bodyPr>
          <a:lstStyle>
            <a:lvl1pPr>
              <a:defRPr sz="1400">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39634" y="6383276"/>
            <a:ext cx="4114800" cy="365125"/>
          </a:xfrm>
        </p:spPr>
        <p:txBody>
          <a:bodyPr/>
          <a:lstStyle>
            <a:lvl1pPr>
              <a:defRPr b="0">
                <a:latin typeface="Arial" panose="020B0604020202020204" pitchFamily="34" charset="0"/>
                <a:cs typeface="Arial" panose="020B0604020202020204" pitchFamily="34" charset="0"/>
              </a:defRPr>
            </a:lvl1pPr>
          </a:lstStyle>
          <a:p>
            <a:r>
              <a:rPr lang="en-US" dirty="0">
                <a:solidFill>
                  <a:schemeClr val="accent1"/>
                </a:solidFill>
              </a:rPr>
              <a:t>#CBECS2018 </a:t>
            </a:r>
            <a:r>
              <a:rPr lang="en-US" dirty="0"/>
              <a:t>| </a:t>
            </a:r>
            <a:r>
              <a:rPr lang="en-US" dirty="0">
                <a:solidFill>
                  <a:schemeClr val="tx1"/>
                </a:solidFill>
              </a:rPr>
              <a:t>www.eia.gov/cbecs</a:t>
            </a:r>
          </a:p>
        </p:txBody>
      </p:sp>
      <p:sp>
        <p:nvSpPr>
          <p:cNvPr id="6" name="Slide Number Placeholder 5"/>
          <p:cNvSpPr>
            <a:spLocks noGrp="1"/>
          </p:cNvSpPr>
          <p:nvPr>
            <p:ph type="sldNum" sz="quarter" idx="12"/>
          </p:nvPr>
        </p:nvSpPr>
        <p:spPr>
          <a:xfrm>
            <a:off x="11502830" y="6390308"/>
            <a:ext cx="550929" cy="365125"/>
          </a:xfrm>
        </p:spPr>
        <p:txBody>
          <a:bodyPr/>
          <a:lstStyle>
            <a:lvl1pPr algn="ctr">
              <a:defRPr sz="1600"/>
            </a:lvl1pPr>
          </a:lstStyle>
          <a:p>
            <a:fld id="{39B6C762-8557-4DA1-B8AC-C021AA8525D8}" type="slidenum">
              <a:rPr lang="en-US" smtClean="0"/>
              <a:pPr/>
              <a:t>‹#›</a:t>
            </a:fld>
            <a:endParaRPr lang="en-US" dirty="0"/>
          </a:p>
        </p:txBody>
      </p:sp>
      <p:cxnSp>
        <p:nvCxnSpPr>
          <p:cNvPr id="10" name="Straight Connector 9"/>
          <p:cNvCxnSpPr/>
          <p:nvPr userDrawn="1"/>
        </p:nvCxnSpPr>
        <p:spPr>
          <a:xfrm>
            <a:off x="0" y="6278170"/>
            <a:ext cx="12192000" cy="53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TextBox 38"/>
          <p:cNvSpPr txBox="1"/>
          <p:nvPr userDrawn="1"/>
        </p:nvSpPr>
        <p:spPr>
          <a:xfrm>
            <a:off x="294132" y="6427338"/>
            <a:ext cx="338725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U.S. Energy Information Administration</a:t>
            </a:r>
          </a:p>
        </p:txBody>
      </p:sp>
      <p:grpSp>
        <p:nvGrpSpPr>
          <p:cNvPr id="118" name="Group 117"/>
          <p:cNvGrpSpPr/>
          <p:nvPr userDrawn="1"/>
        </p:nvGrpSpPr>
        <p:grpSpPr>
          <a:xfrm>
            <a:off x="-3660" y="0"/>
            <a:ext cx="12195660" cy="433176"/>
            <a:chOff x="0" y="5110623"/>
            <a:chExt cx="12195660" cy="433176"/>
          </a:xfrm>
        </p:grpSpPr>
        <p:sp>
          <p:nvSpPr>
            <p:cNvPr id="119" name="Rectangle 118"/>
            <p:cNvSpPr/>
            <p:nvPr/>
          </p:nvSpPr>
          <p:spPr>
            <a:xfrm>
              <a:off x="0" y="5110623"/>
              <a:ext cx="12192000" cy="411480"/>
            </a:xfrm>
            <a:prstGeom prst="rect">
              <a:avLst/>
            </a:prstGeom>
            <a:solidFill>
              <a:srgbClr val="E7F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0" name="Straight Connector 119"/>
            <p:cNvCxnSpPr/>
            <p:nvPr/>
          </p:nvCxnSpPr>
          <p:spPr>
            <a:xfrm>
              <a:off x="3660" y="5543799"/>
              <a:ext cx="121920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1" name="Group 120"/>
            <p:cNvGrpSpPr>
              <a:grpSpLocks noChangeAspect="1"/>
            </p:cNvGrpSpPr>
            <p:nvPr/>
          </p:nvGrpSpPr>
          <p:grpSpPr>
            <a:xfrm>
              <a:off x="67678" y="5121471"/>
              <a:ext cx="1340776" cy="411480"/>
              <a:chOff x="206338" y="3767328"/>
              <a:chExt cx="9132175" cy="2802636"/>
            </a:xfrm>
            <a:solidFill>
              <a:schemeClr val="accent1"/>
            </a:solidFill>
          </p:grpSpPr>
          <p:sp>
            <p:nvSpPr>
              <p:cNvPr id="147" name="Rectangle 146"/>
              <p:cNvSpPr/>
              <p:nvPr/>
            </p:nvSpPr>
            <p:spPr>
              <a:xfrm>
                <a:off x="206338" y="5879592"/>
                <a:ext cx="497749" cy="676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p:cNvSpPr/>
              <p:nvPr/>
            </p:nvSpPr>
            <p:spPr>
              <a:xfrm>
                <a:off x="850392" y="6190488"/>
                <a:ext cx="18288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p:cNvSpPr/>
              <p:nvPr/>
            </p:nvSpPr>
            <p:spPr>
              <a:xfrm>
                <a:off x="1033272" y="6007608"/>
                <a:ext cx="182880" cy="548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p:cNvSpPr/>
              <p:nvPr/>
            </p:nvSpPr>
            <p:spPr>
              <a:xfrm>
                <a:off x="1179576" y="5650992"/>
                <a:ext cx="283464" cy="905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p:cNvSpPr/>
              <p:nvPr/>
            </p:nvSpPr>
            <p:spPr>
              <a:xfrm>
                <a:off x="1573720" y="5486400"/>
                <a:ext cx="849440" cy="1069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p:cNvSpPr/>
              <p:nvPr/>
            </p:nvSpPr>
            <p:spPr>
              <a:xfrm>
                <a:off x="1678400" y="5276088"/>
                <a:ext cx="640080" cy="210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a:off x="1864614" y="5093208"/>
                <a:ext cx="2743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a:off x="2529269" y="4727448"/>
                <a:ext cx="496443"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ight Triangle 154"/>
              <p:cNvSpPr/>
              <p:nvPr/>
            </p:nvSpPr>
            <p:spPr>
              <a:xfrm>
                <a:off x="2529269" y="4286383"/>
                <a:ext cx="493776" cy="4410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Isosceles Triangle 155"/>
              <p:cNvSpPr/>
              <p:nvPr/>
            </p:nvSpPr>
            <p:spPr>
              <a:xfrm>
                <a:off x="3182112" y="4992624"/>
                <a:ext cx="420624" cy="3886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a:off x="3182112" y="5381244"/>
                <a:ext cx="420624" cy="1188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a:off x="3781997" y="3767328"/>
                <a:ext cx="255555" cy="2788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4023265" y="4362336"/>
                <a:ext cx="192119" cy="2194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p:cNvSpPr/>
              <p:nvPr/>
            </p:nvSpPr>
            <p:spPr>
              <a:xfrm>
                <a:off x="4188380" y="4542909"/>
                <a:ext cx="19211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p:cNvSpPr/>
              <p:nvPr/>
            </p:nvSpPr>
            <p:spPr>
              <a:xfrm>
                <a:off x="4558760" y="4558284"/>
                <a:ext cx="342424"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p:cNvSpPr/>
              <p:nvPr/>
            </p:nvSpPr>
            <p:spPr>
              <a:xfrm>
                <a:off x="4883788" y="5374386"/>
                <a:ext cx="640080" cy="11955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ight Triangle 162"/>
              <p:cNvSpPr/>
              <p:nvPr/>
            </p:nvSpPr>
            <p:spPr>
              <a:xfrm>
                <a:off x="4892980" y="5050687"/>
                <a:ext cx="640080" cy="3305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p:cNvSpPr/>
              <p:nvPr/>
            </p:nvSpPr>
            <p:spPr>
              <a:xfrm>
                <a:off x="5639106" y="5731629"/>
                <a:ext cx="1136904" cy="82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5846370" y="5489637"/>
                <a:ext cx="722376" cy="5623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Isosceles Triangle 165"/>
              <p:cNvSpPr/>
              <p:nvPr/>
            </p:nvSpPr>
            <p:spPr>
              <a:xfrm>
                <a:off x="6891248" y="4822618"/>
                <a:ext cx="457200" cy="7042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p:cNvSpPr/>
              <p:nvPr/>
            </p:nvSpPr>
            <p:spPr>
              <a:xfrm>
                <a:off x="6891249" y="5088292"/>
                <a:ext cx="457200" cy="14662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p:cNvSpPr/>
              <p:nvPr/>
            </p:nvSpPr>
            <p:spPr>
              <a:xfrm>
                <a:off x="7503897" y="5994215"/>
                <a:ext cx="1339192" cy="558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Isosceles Triangle 168"/>
              <p:cNvSpPr/>
              <p:nvPr/>
            </p:nvSpPr>
            <p:spPr>
              <a:xfrm>
                <a:off x="7783033" y="5719895"/>
                <a:ext cx="726279" cy="2743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p:cNvSpPr/>
              <p:nvPr/>
            </p:nvSpPr>
            <p:spPr>
              <a:xfrm>
                <a:off x="8943897" y="5526901"/>
                <a:ext cx="394616" cy="1025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2" name="Group 121"/>
            <p:cNvGrpSpPr>
              <a:grpSpLocks noChangeAspect="1"/>
            </p:cNvGrpSpPr>
            <p:nvPr/>
          </p:nvGrpSpPr>
          <p:grpSpPr>
            <a:xfrm flipH="1">
              <a:off x="10745742" y="5120464"/>
              <a:ext cx="1340776" cy="411480"/>
              <a:chOff x="206338" y="3767328"/>
              <a:chExt cx="9132175" cy="2802636"/>
            </a:xfrm>
            <a:solidFill>
              <a:schemeClr val="accent1"/>
            </a:solidFill>
          </p:grpSpPr>
          <p:sp>
            <p:nvSpPr>
              <p:cNvPr id="123" name="Rectangle 122"/>
              <p:cNvSpPr/>
              <p:nvPr/>
            </p:nvSpPr>
            <p:spPr>
              <a:xfrm>
                <a:off x="206338" y="5879592"/>
                <a:ext cx="497749" cy="676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a:off x="850392" y="6190488"/>
                <a:ext cx="18288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1033272" y="6007608"/>
                <a:ext cx="182880" cy="548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1179576" y="5650992"/>
                <a:ext cx="283464" cy="905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a:off x="1573720" y="5486400"/>
                <a:ext cx="849440" cy="1069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a:off x="1678400" y="5276088"/>
                <a:ext cx="640080" cy="210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1864614" y="5093208"/>
                <a:ext cx="2743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a:xfrm>
                <a:off x="2529269" y="4727448"/>
                <a:ext cx="496443"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ight Triangle 130"/>
              <p:cNvSpPr/>
              <p:nvPr/>
            </p:nvSpPr>
            <p:spPr>
              <a:xfrm>
                <a:off x="2529269" y="4286383"/>
                <a:ext cx="493776" cy="4410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Isosceles Triangle 131"/>
              <p:cNvSpPr/>
              <p:nvPr/>
            </p:nvSpPr>
            <p:spPr>
              <a:xfrm>
                <a:off x="3182112" y="4992624"/>
                <a:ext cx="420624" cy="3886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3182112" y="5381244"/>
                <a:ext cx="420624" cy="1188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a:off x="3781997" y="3767328"/>
                <a:ext cx="255555" cy="2788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a:off x="4023265" y="4362336"/>
                <a:ext cx="192119" cy="2194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4188380" y="4542909"/>
                <a:ext cx="19211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a:off x="4558760" y="4558284"/>
                <a:ext cx="342424"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a:off x="4883788" y="5374386"/>
                <a:ext cx="640080" cy="11955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ight Triangle 138"/>
              <p:cNvSpPr/>
              <p:nvPr/>
            </p:nvSpPr>
            <p:spPr>
              <a:xfrm>
                <a:off x="4892980" y="5050687"/>
                <a:ext cx="640080" cy="3305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5639106" y="5731629"/>
                <a:ext cx="1136904" cy="82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140"/>
              <p:cNvSpPr/>
              <p:nvPr/>
            </p:nvSpPr>
            <p:spPr>
              <a:xfrm>
                <a:off x="5846370" y="5489637"/>
                <a:ext cx="722376" cy="5623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Isosceles Triangle 141"/>
              <p:cNvSpPr/>
              <p:nvPr/>
            </p:nvSpPr>
            <p:spPr>
              <a:xfrm>
                <a:off x="6891248" y="4822618"/>
                <a:ext cx="457200" cy="7042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a:xfrm>
                <a:off x="6891249" y="5088292"/>
                <a:ext cx="457200" cy="14662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p:cNvSpPr/>
              <p:nvPr/>
            </p:nvSpPr>
            <p:spPr>
              <a:xfrm>
                <a:off x="7503897" y="5994215"/>
                <a:ext cx="1339192" cy="558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Isosceles Triangle 144"/>
              <p:cNvSpPr/>
              <p:nvPr/>
            </p:nvSpPr>
            <p:spPr>
              <a:xfrm>
                <a:off x="7783033" y="5719895"/>
                <a:ext cx="726279" cy="2743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8943897" y="5526901"/>
                <a:ext cx="394616" cy="1025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1390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4132" y="470322"/>
            <a:ext cx="11603736" cy="758952"/>
          </a:xfrm>
        </p:spPr>
        <p:txBody>
          <a:bodyPr anchor="b">
            <a:normAutofit/>
          </a:bodyPr>
          <a:lstStyle>
            <a:lvl1pPr>
              <a:lnSpc>
                <a:spcPct val="100000"/>
              </a:lnSpc>
              <a:defRPr sz="2400" b="0">
                <a:solidFill>
                  <a:schemeClr val="accent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Footer Placeholder 4"/>
          <p:cNvSpPr>
            <a:spLocks noGrp="1"/>
          </p:cNvSpPr>
          <p:nvPr>
            <p:ph type="ftr" sz="quarter" idx="11"/>
          </p:nvPr>
        </p:nvSpPr>
        <p:spPr>
          <a:xfrm>
            <a:off x="6239634" y="6383276"/>
            <a:ext cx="4114800" cy="365125"/>
          </a:xfrm>
        </p:spPr>
        <p:txBody>
          <a:bodyPr/>
          <a:lstStyle>
            <a:lvl1pPr>
              <a:defRPr b="0">
                <a:latin typeface="Arial" panose="020B0604020202020204" pitchFamily="34" charset="0"/>
                <a:cs typeface="Arial" panose="020B0604020202020204" pitchFamily="34" charset="0"/>
              </a:defRPr>
            </a:lvl1pPr>
          </a:lstStyle>
          <a:p>
            <a:r>
              <a:rPr lang="en-US" dirty="0">
                <a:solidFill>
                  <a:schemeClr val="accent1"/>
                </a:solidFill>
              </a:rPr>
              <a:t>#CBECS2018 </a:t>
            </a:r>
            <a:r>
              <a:rPr lang="en-US" dirty="0"/>
              <a:t>| </a:t>
            </a:r>
            <a:r>
              <a:rPr lang="en-US" dirty="0">
                <a:solidFill>
                  <a:schemeClr val="tx1"/>
                </a:solidFill>
              </a:rPr>
              <a:t>www.eia.gov/cbecs</a:t>
            </a:r>
          </a:p>
        </p:txBody>
      </p:sp>
      <p:cxnSp>
        <p:nvCxnSpPr>
          <p:cNvPr id="10" name="Straight Connector 9"/>
          <p:cNvCxnSpPr/>
          <p:nvPr userDrawn="1"/>
        </p:nvCxnSpPr>
        <p:spPr>
          <a:xfrm>
            <a:off x="0" y="6278170"/>
            <a:ext cx="12192000" cy="53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294132" y="6427338"/>
            <a:ext cx="338725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U.S. Energy Information Administration</a:t>
            </a:r>
          </a:p>
        </p:txBody>
      </p:sp>
      <p:sp>
        <p:nvSpPr>
          <p:cNvPr id="20" name="Slide Number Placeholder 5"/>
          <p:cNvSpPr>
            <a:spLocks noGrp="1"/>
          </p:cNvSpPr>
          <p:nvPr>
            <p:ph type="sldNum" sz="quarter" idx="12"/>
          </p:nvPr>
        </p:nvSpPr>
        <p:spPr>
          <a:xfrm>
            <a:off x="11502830" y="6390308"/>
            <a:ext cx="550929" cy="365125"/>
          </a:xfrm>
        </p:spPr>
        <p:txBody>
          <a:bodyPr/>
          <a:lstStyle>
            <a:lvl1pPr algn="ctr">
              <a:defRPr sz="1600"/>
            </a:lvl1pPr>
          </a:lstStyle>
          <a:p>
            <a:fld id="{39B6C762-8557-4DA1-B8AC-C021AA8525D8}" type="slidenum">
              <a:rPr lang="en-US" smtClean="0"/>
              <a:pPr/>
              <a:t>‹#›</a:t>
            </a:fld>
            <a:endParaRPr lang="en-US" dirty="0"/>
          </a:p>
        </p:txBody>
      </p:sp>
      <p:grpSp>
        <p:nvGrpSpPr>
          <p:cNvPr id="60" name="Group 59"/>
          <p:cNvGrpSpPr/>
          <p:nvPr userDrawn="1"/>
        </p:nvGrpSpPr>
        <p:grpSpPr>
          <a:xfrm>
            <a:off x="-3660" y="0"/>
            <a:ext cx="12195660" cy="433176"/>
            <a:chOff x="0" y="5110623"/>
            <a:chExt cx="12195660" cy="433176"/>
          </a:xfrm>
        </p:grpSpPr>
        <p:sp>
          <p:nvSpPr>
            <p:cNvPr id="61" name="Rectangle 60"/>
            <p:cNvSpPr/>
            <p:nvPr/>
          </p:nvSpPr>
          <p:spPr>
            <a:xfrm>
              <a:off x="0" y="5110623"/>
              <a:ext cx="12192000" cy="411480"/>
            </a:xfrm>
            <a:prstGeom prst="rect">
              <a:avLst/>
            </a:prstGeom>
            <a:solidFill>
              <a:srgbClr val="E7F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Straight Connector 61"/>
            <p:cNvCxnSpPr/>
            <p:nvPr/>
          </p:nvCxnSpPr>
          <p:spPr>
            <a:xfrm>
              <a:off x="3660" y="5543799"/>
              <a:ext cx="121920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3" name="Group 62"/>
            <p:cNvGrpSpPr>
              <a:grpSpLocks noChangeAspect="1"/>
            </p:cNvGrpSpPr>
            <p:nvPr/>
          </p:nvGrpSpPr>
          <p:grpSpPr>
            <a:xfrm>
              <a:off x="67678" y="5121471"/>
              <a:ext cx="1340776" cy="411480"/>
              <a:chOff x="206338" y="3767328"/>
              <a:chExt cx="9132175" cy="2802636"/>
            </a:xfrm>
            <a:solidFill>
              <a:schemeClr val="accent1"/>
            </a:solidFill>
          </p:grpSpPr>
          <p:sp>
            <p:nvSpPr>
              <p:cNvPr id="89" name="Rectangle 88"/>
              <p:cNvSpPr/>
              <p:nvPr/>
            </p:nvSpPr>
            <p:spPr>
              <a:xfrm>
                <a:off x="206338" y="5879592"/>
                <a:ext cx="497749" cy="676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850392" y="6190488"/>
                <a:ext cx="18288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a:off x="1033272" y="6007608"/>
                <a:ext cx="182880" cy="548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1179576" y="5650992"/>
                <a:ext cx="283464" cy="905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p:cNvSpPr/>
              <p:nvPr/>
            </p:nvSpPr>
            <p:spPr>
              <a:xfrm>
                <a:off x="1573720" y="5486400"/>
                <a:ext cx="849440" cy="1069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1678400" y="5276088"/>
                <a:ext cx="640080" cy="210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p:cNvSpPr/>
              <p:nvPr/>
            </p:nvSpPr>
            <p:spPr>
              <a:xfrm>
                <a:off x="1864614" y="5093208"/>
                <a:ext cx="2743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a:xfrm>
                <a:off x="2529269" y="4727448"/>
                <a:ext cx="496443"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ight Triangle 96"/>
              <p:cNvSpPr/>
              <p:nvPr/>
            </p:nvSpPr>
            <p:spPr>
              <a:xfrm>
                <a:off x="2529269" y="4286383"/>
                <a:ext cx="493776" cy="4410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Isosceles Triangle 97"/>
              <p:cNvSpPr/>
              <p:nvPr/>
            </p:nvSpPr>
            <p:spPr>
              <a:xfrm>
                <a:off x="3182112" y="4992624"/>
                <a:ext cx="420624" cy="3886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3182112" y="5381244"/>
                <a:ext cx="420624" cy="1188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p:cNvSpPr/>
              <p:nvPr/>
            </p:nvSpPr>
            <p:spPr>
              <a:xfrm>
                <a:off x="3781997" y="3767328"/>
                <a:ext cx="255555" cy="2788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023265" y="4362336"/>
                <a:ext cx="192119" cy="2194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4188380" y="4542909"/>
                <a:ext cx="19211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p:nvSpPr>
            <p:spPr>
              <a:xfrm>
                <a:off x="4558760" y="4558284"/>
                <a:ext cx="342424"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p:cNvSpPr/>
              <p:nvPr/>
            </p:nvSpPr>
            <p:spPr>
              <a:xfrm>
                <a:off x="4883788" y="5374386"/>
                <a:ext cx="640080" cy="11955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ight Triangle 104"/>
              <p:cNvSpPr/>
              <p:nvPr/>
            </p:nvSpPr>
            <p:spPr>
              <a:xfrm>
                <a:off x="4892980" y="5050687"/>
                <a:ext cx="640080" cy="3305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5639106" y="5731629"/>
                <a:ext cx="1136904" cy="82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5846370" y="5489637"/>
                <a:ext cx="722376" cy="5623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Isosceles Triangle 107"/>
              <p:cNvSpPr/>
              <p:nvPr/>
            </p:nvSpPr>
            <p:spPr>
              <a:xfrm>
                <a:off x="6891248" y="4822618"/>
                <a:ext cx="457200" cy="7042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6891249" y="5088292"/>
                <a:ext cx="457200" cy="14662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p:cNvSpPr/>
              <p:nvPr/>
            </p:nvSpPr>
            <p:spPr>
              <a:xfrm>
                <a:off x="7503897" y="5994215"/>
                <a:ext cx="1339192" cy="558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Isosceles Triangle 110"/>
              <p:cNvSpPr/>
              <p:nvPr/>
            </p:nvSpPr>
            <p:spPr>
              <a:xfrm>
                <a:off x="7783033" y="5719895"/>
                <a:ext cx="726279" cy="2743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8943897" y="5526901"/>
                <a:ext cx="394616" cy="1025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a:grpSpLocks noChangeAspect="1"/>
            </p:cNvGrpSpPr>
            <p:nvPr/>
          </p:nvGrpSpPr>
          <p:grpSpPr>
            <a:xfrm flipH="1">
              <a:off x="10745742" y="5120464"/>
              <a:ext cx="1340776" cy="411480"/>
              <a:chOff x="206338" y="3767328"/>
              <a:chExt cx="9132175" cy="2802636"/>
            </a:xfrm>
            <a:solidFill>
              <a:schemeClr val="accent1"/>
            </a:solidFill>
          </p:grpSpPr>
          <p:sp>
            <p:nvSpPr>
              <p:cNvPr id="65" name="Rectangle 64"/>
              <p:cNvSpPr/>
              <p:nvPr/>
            </p:nvSpPr>
            <p:spPr>
              <a:xfrm>
                <a:off x="206338" y="5879592"/>
                <a:ext cx="497749" cy="6766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850392" y="6190488"/>
                <a:ext cx="18288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1033272" y="6007608"/>
                <a:ext cx="182880" cy="548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1179576" y="5650992"/>
                <a:ext cx="283464" cy="905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1573720" y="5486400"/>
                <a:ext cx="849440" cy="1069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1678400" y="5276088"/>
                <a:ext cx="640080" cy="210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1864614" y="5093208"/>
                <a:ext cx="2743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2529269" y="4727448"/>
                <a:ext cx="496443"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ight Triangle 72"/>
              <p:cNvSpPr/>
              <p:nvPr/>
            </p:nvSpPr>
            <p:spPr>
              <a:xfrm>
                <a:off x="2529269" y="4286383"/>
                <a:ext cx="493776" cy="4410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Isosceles Triangle 73"/>
              <p:cNvSpPr/>
              <p:nvPr/>
            </p:nvSpPr>
            <p:spPr>
              <a:xfrm>
                <a:off x="3182112" y="4992624"/>
                <a:ext cx="420624" cy="3886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3182112" y="5381244"/>
                <a:ext cx="420624" cy="1188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3781997" y="3767328"/>
                <a:ext cx="255555" cy="2788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4023265" y="4362336"/>
                <a:ext cx="192119" cy="2194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4188380" y="4542909"/>
                <a:ext cx="19211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4558760" y="4558284"/>
                <a:ext cx="342424"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4883788" y="5374386"/>
                <a:ext cx="640080" cy="11955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ight Triangle 80"/>
              <p:cNvSpPr/>
              <p:nvPr/>
            </p:nvSpPr>
            <p:spPr>
              <a:xfrm>
                <a:off x="4892980" y="5050687"/>
                <a:ext cx="640080" cy="3305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5639106" y="5731629"/>
                <a:ext cx="1136904" cy="82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5846370" y="5489637"/>
                <a:ext cx="722376" cy="5623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Isosceles Triangle 83"/>
              <p:cNvSpPr/>
              <p:nvPr/>
            </p:nvSpPr>
            <p:spPr>
              <a:xfrm>
                <a:off x="6891248" y="4822618"/>
                <a:ext cx="457200" cy="7042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6891249" y="5088292"/>
                <a:ext cx="457200" cy="14662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7503897" y="5994215"/>
                <a:ext cx="1339192" cy="558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Isosceles Triangle 86"/>
              <p:cNvSpPr/>
              <p:nvPr/>
            </p:nvSpPr>
            <p:spPr>
              <a:xfrm>
                <a:off x="7783033" y="5719895"/>
                <a:ext cx="726279" cy="2743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p:cNvSpPr/>
              <p:nvPr/>
            </p:nvSpPr>
            <p:spPr>
              <a:xfrm>
                <a:off x="8943897" y="5526901"/>
                <a:ext cx="394616" cy="1025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53815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273845" y="352461"/>
            <a:ext cx="8541079" cy="1490472"/>
          </a:xfrm>
          <a:prstGeom prst="rect">
            <a:avLst/>
          </a:prstGeom>
        </p:spPr>
        <p:txBody>
          <a:bodyPr anchor="b" anchorCtr="0"/>
          <a:lstStyle>
            <a:lvl1pPr algn="l">
              <a:defRPr sz="4000" b="1">
                <a:solidFill>
                  <a:schemeClr val="bg1"/>
                </a:solidFill>
                <a:latin typeface="Arial" panose="020B0604020202020204" pitchFamily="34" charset="0"/>
                <a:cs typeface="Arial" panose="020B0604020202020204" pitchFamily="34" charset="0"/>
              </a:defRPr>
            </a:lvl1pPr>
          </a:lstStyle>
          <a:p>
            <a:r>
              <a:rPr lang="en-US" dirty="0"/>
              <a:t>Section Title — click to edit</a:t>
            </a:r>
          </a:p>
        </p:txBody>
      </p:sp>
      <p:sp>
        <p:nvSpPr>
          <p:cNvPr id="12" name="Text Placeholder 11"/>
          <p:cNvSpPr>
            <a:spLocks noGrp="1"/>
          </p:cNvSpPr>
          <p:nvPr>
            <p:ph type="body" sz="quarter" idx="13"/>
          </p:nvPr>
        </p:nvSpPr>
        <p:spPr>
          <a:xfrm>
            <a:off x="273844" y="2197846"/>
            <a:ext cx="8541079" cy="3914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cxnSp>
        <p:nvCxnSpPr>
          <p:cNvPr id="4" name="Straight Connector 3"/>
          <p:cNvCxnSpPr/>
          <p:nvPr userDrawn="1"/>
        </p:nvCxnSpPr>
        <p:spPr>
          <a:xfrm flipH="1">
            <a:off x="2918692" y="1681018"/>
            <a:ext cx="122629" cy="41933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39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U.S. Energy Information Administration</a:t>
            </a:r>
          </a:p>
        </p:txBody>
      </p:sp>
      <p:sp>
        <p:nvSpPr>
          <p:cNvPr id="6" name="Footer Placeholder 5"/>
          <p:cNvSpPr>
            <a:spLocks noGrp="1"/>
          </p:cNvSpPr>
          <p:nvPr>
            <p:ph type="ftr" sz="quarter" idx="11"/>
          </p:nvPr>
        </p:nvSpPr>
        <p:spPr/>
        <p:txBody>
          <a:bodyPr/>
          <a:lstStyle/>
          <a:p>
            <a:r>
              <a:rPr lang="en-US" dirty="0"/>
              <a:t>#CBECS2018 | www.eia.gov/consumption/commercial</a:t>
            </a:r>
          </a:p>
        </p:txBody>
      </p:sp>
      <p:sp>
        <p:nvSpPr>
          <p:cNvPr id="7" name="Slide Number Placeholder 6"/>
          <p:cNvSpPr>
            <a:spLocks noGrp="1"/>
          </p:cNvSpPr>
          <p:nvPr>
            <p:ph type="sldNum" sz="quarter" idx="12"/>
          </p:nvPr>
        </p:nvSpPr>
        <p:spPr/>
        <p:txBody>
          <a:bodyPr/>
          <a:lstStyle>
            <a:lvl1pPr>
              <a:defRPr sz="1600"/>
            </a:lvl1pPr>
          </a:lstStyle>
          <a:p>
            <a:fld id="{05D924EF-E693-4563-8844-430FFB26D405}" type="slidenum">
              <a:rPr lang="en-US" smtClean="0"/>
              <a:pPr/>
              <a:t>‹#›</a:t>
            </a:fld>
            <a:endParaRPr lang="en-US" dirty="0"/>
          </a:p>
        </p:txBody>
      </p:sp>
    </p:spTree>
    <p:extLst>
      <p:ext uri="{BB962C8B-B14F-4D97-AF65-F5344CB8AC3E}">
        <p14:creationId xmlns:p14="http://schemas.microsoft.com/office/powerpoint/2010/main" val="371511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U.S. Energy Information Administration</a:t>
            </a:r>
          </a:p>
        </p:txBody>
      </p:sp>
      <p:sp>
        <p:nvSpPr>
          <p:cNvPr id="8" name="Footer Placeholder 7"/>
          <p:cNvSpPr>
            <a:spLocks noGrp="1"/>
          </p:cNvSpPr>
          <p:nvPr>
            <p:ph type="ftr" sz="quarter" idx="11"/>
          </p:nvPr>
        </p:nvSpPr>
        <p:spPr/>
        <p:txBody>
          <a:bodyPr/>
          <a:lstStyle/>
          <a:p>
            <a:r>
              <a:rPr lang="en-US" dirty="0"/>
              <a:t>#CBECS2018 | www.eia.gov/consumption/commercial</a:t>
            </a:r>
          </a:p>
        </p:txBody>
      </p:sp>
      <p:sp>
        <p:nvSpPr>
          <p:cNvPr id="9" name="Slide Number Placeholder 8"/>
          <p:cNvSpPr>
            <a:spLocks noGrp="1"/>
          </p:cNvSpPr>
          <p:nvPr>
            <p:ph type="sldNum" sz="quarter" idx="12"/>
          </p:nvPr>
        </p:nvSpPr>
        <p:spPr/>
        <p:txBody>
          <a:bodyPr/>
          <a:lstStyle>
            <a:lvl1pPr>
              <a:defRPr sz="1600"/>
            </a:lvl1pPr>
          </a:lstStyle>
          <a:p>
            <a:fld id="{05D924EF-E693-4563-8844-430FFB26D405}" type="slidenum">
              <a:rPr lang="en-US" smtClean="0"/>
              <a:pPr/>
              <a:t>‹#›</a:t>
            </a:fld>
            <a:endParaRPr lang="en-US" dirty="0"/>
          </a:p>
        </p:txBody>
      </p:sp>
    </p:spTree>
    <p:extLst>
      <p:ext uri="{BB962C8B-B14F-4D97-AF65-F5344CB8AC3E}">
        <p14:creationId xmlns:p14="http://schemas.microsoft.com/office/powerpoint/2010/main" val="638593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124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U.S. Energy Information Administration</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#CBECS2018 | www.eia.gov/consumption/commercial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5D924EF-E693-4563-8844-430FFB26D405}" type="slidenum">
              <a:rPr lang="en-US" smtClean="0"/>
              <a:pPr/>
              <a:t>‹#›</a:t>
            </a:fld>
            <a:endParaRPr lang="en-US" dirty="0"/>
          </a:p>
        </p:txBody>
      </p:sp>
    </p:spTree>
    <p:extLst>
      <p:ext uri="{BB962C8B-B14F-4D97-AF65-F5344CB8AC3E}">
        <p14:creationId xmlns:p14="http://schemas.microsoft.com/office/powerpoint/2010/main" val="214508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3" r:id="rId6"/>
    <p:sldLayoutId id="2147483662"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ia.gov/consumption/commercial/building-type-definitions.php"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chart" Target="../charts/chart13.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eia.gov/cbec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census.gov/programs-surveys/popest.html" TargetMode="External"/><Relationship Id="rId2" Type="http://schemas.openxmlformats.org/officeDocument/2006/relationships/chart" Target="../charts/chart1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www.census.gov/programs-surveys/ac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chart" Target="../charts/chart26.xml"/><Relationship Id="rId13" Type="http://schemas.openxmlformats.org/officeDocument/2006/relationships/chart" Target="../charts/chart31.xml"/><Relationship Id="rId3" Type="http://schemas.openxmlformats.org/officeDocument/2006/relationships/chart" Target="../charts/chart21.xml"/><Relationship Id="rId7" Type="http://schemas.openxmlformats.org/officeDocument/2006/relationships/chart" Target="../charts/chart25.xml"/><Relationship Id="rId12" Type="http://schemas.openxmlformats.org/officeDocument/2006/relationships/chart" Target="../charts/chart30.xml"/><Relationship Id="rId2" Type="http://schemas.openxmlformats.org/officeDocument/2006/relationships/chart" Target="../charts/chart20.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chart" Target="../charts/chart24.xml"/><Relationship Id="rId11" Type="http://schemas.openxmlformats.org/officeDocument/2006/relationships/chart" Target="../charts/chart29.xml"/><Relationship Id="rId5" Type="http://schemas.openxmlformats.org/officeDocument/2006/relationships/chart" Target="../charts/chart23.xml"/><Relationship Id="rId15" Type="http://schemas.openxmlformats.org/officeDocument/2006/relationships/chart" Target="../charts/chart33.xml"/><Relationship Id="rId10" Type="http://schemas.openxmlformats.org/officeDocument/2006/relationships/chart" Target="../charts/chart28.xml"/><Relationship Id="rId4" Type="http://schemas.openxmlformats.org/officeDocument/2006/relationships/chart" Target="../charts/chart22.xml"/><Relationship Id="rId9" Type="http://schemas.openxmlformats.org/officeDocument/2006/relationships/chart" Target="../charts/chart27.xml"/><Relationship Id="rId14" Type="http://schemas.openxmlformats.org/officeDocument/2006/relationships/chart" Target="../charts/chart32.xml"/></Relationships>
</file>

<file path=ppt/slides/_rels/slide2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chart" Target="../charts/chart38.xml"/></Relationships>
</file>

<file path=ppt/slides/_rels/slide3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eia.gov/consumption/commercial/terminology.php" TargetMode="External"/><Relationship Id="rId2" Type="http://schemas.openxmlformats.org/officeDocument/2006/relationships/chart" Target="../charts/chart4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eia.gov/consumption/commercial/data/2018/index.php?view=characteristics" TargetMode="External"/><Relationship Id="rId7" Type="http://schemas.openxmlformats.org/officeDocument/2006/relationships/hyperlink" Target="https://www.eia.gov/consumption/commercial/faq.ph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eia.gov/consumption/commercial/building-type-definitions.php" TargetMode="External"/><Relationship Id="rId5" Type="http://schemas.openxmlformats.org/officeDocument/2006/relationships/hyperlink" Target="https://www.eia.gov/consumption/commercial/terminology.php" TargetMode="External"/><Relationship Id="rId4" Type="http://schemas.openxmlformats.org/officeDocument/2006/relationships/hyperlink" Target="https://www.eia.gov/consumption/commercial/data/2018/guide.ph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ia.gov/consumption/commercial/data/2018/index.php?view=characteristic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eia.gov/cbecs" TargetMode="External"/><Relationship Id="rId2" Type="http://schemas.openxmlformats.org/officeDocument/2006/relationships/hyperlink" Target="http://www.eia.gov/" TargetMode="External"/><Relationship Id="rId1" Type="http://schemas.openxmlformats.org/officeDocument/2006/relationships/slideLayout" Target="../slideLayouts/slideLayout2.xml"/><Relationship Id="rId4" Type="http://schemas.openxmlformats.org/officeDocument/2006/relationships/hyperlink" Target="http://www.eia.gov/todayinenerg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926" y="5947931"/>
            <a:ext cx="2485097" cy="507163"/>
          </a:xfrm>
          <a:prstGeom prst="rect">
            <a:avLst/>
          </a:prstGeom>
        </p:spPr>
      </p:pic>
      <p:sp>
        <p:nvSpPr>
          <p:cNvPr id="8" name="TextBox 7"/>
          <p:cNvSpPr txBox="1"/>
          <p:nvPr/>
        </p:nvSpPr>
        <p:spPr>
          <a:xfrm>
            <a:off x="5743787" y="6197821"/>
            <a:ext cx="6070092" cy="369332"/>
          </a:xfrm>
          <a:prstGeom prst="rect">
            <a:avLst/>
          </a:prstGeom>
          <a:noFill/>
        </p:spPr>
        <p:txBody>
          <a:bodyPr wrap="square" rtlCol="0">
            <a:spAutoFit/>
          </a:bodyPr>
          <a:lstStyle/>
          <a:p>
            <a:r>
              <a:rPr lang="en-US" dirty="0">
                <a:solidFill>
                  <a:schemeClr val="accent1"/>
                </a:solidFill>
                <a:latin typeface="Arial" panose="020B0604020202020204" pitchFamily="34" charset="0"/>
                <a:cs typeface="Arial" panose="020B0604020202020204" pitchFamily="34" charset="0"/>
              </a:rPr>
              <a:t>#CBECS | </a:t>
            </a:r>
            <a:r>
              <a:rPr lang="en-US" dirty="0">
                <a:latin typeface="Arial" panose="020B0604020202020204" pitchFamily="34" charset="0"/>
                <a:cs typeface="Arial" panose="020B0604020202020204" pitchFamily="34" charset="0"/>
              </a:rPr>
              <a:t>www.eia.gov/cbecs</a:t>
            </a:r>
          </a:p>
        </p:txBody>
      </p:sp>
      <p:sp>
        <p:nvSpPr>
          <p:cNvPr id="13" name="Rectangle 12"/>
          <p:cNvSpPr/>
          <p:nvPr/>
        </p:nvSpPr>
        <p:spPr>
          <a:xfrm>
            <a:off x="730146" y="4156208"/>
            <a:ext cx="10731709" cy="1200329"/>
          </a:xfrm>
          <a:prstGeom prst="rect">
            <a:avLst/>
          </a:prstGeom>
        </p:spPr>
        <p:txBody>
          <a:bodyPr wrap="square">
            <a:spAutoFit/>
          </a:bodyPr>
          <a:lstStyle/>
          <a:p>
            <a:r>
              <a:rPr lang="en-US" sz="3600" i="1" dirty="0">
                <a:latin typeface="Times New Roman" panose="02020603050405020304" pitchFamily="18" charset="0"/>
                <a:cs typeface="Times New Roman" panose="02020603050405020304" pitchFamily="18" charset="0"/>
              </a:rPr>
              <a:t>2018 Commercial Buildings Energy Consumption Survey</a:t>
            </a:r>
          </a:p>
          <a:p>
            <a:pPr algn="ctr"/>
            <a:r>
              <a:rPr lang="en-US" sz="3600" dirty="0">
                <a:solidFill>
                  <a:schemeClr val="accent1"/>
                </a:solidFill>
                <a:latin typeface="Times New Roman" panose="02020603050405020304" pitchFamily="18" charset="0"/>
                <a:cs typeface="Times New Roman" panose="02020603050405020304" pitchFamily="18" charset="0"/>
              </a:rPr>
              <a:t>Building Characteristics Highlights</a:t>
            </a:r>
            <a:endParaRPr lang="en-US" sz="1400" dirty="0">
              <a:solidFill>
                <a:schemeClr val="accent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88952" cy="3057939"/>
          </a:xfrm>
          <a:prstGeom prst="rect">
            <a:avLst/>
          </a:prstGeom>
        </p:spPr>
      </p:pic>
    </p:spTree>
    <p:extLst>
      <p:ext uri="{BB962C8B-B14F-4D97-AF65-F5344CB8AC3E}">
        <p14:creationId xmlns:p14="http://schemas.microsoft.com/office/powerpoint/2010/main" val="4141596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size increased with more average floorspace per worker</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10</a:t>
            </a:fld>
            <a:endParaRPr lang="en-US" dirty="0"/>
          </a:p>
        </p:txBody>
      </p:sp>
      <p:sp>
        <p:nvSpPr>
          <p:cNvPr id="7" name="TextBox 6"/>
          <p:cNvSpPr txBox="1"/>
          <p:nvPr/>
        </p:nvSpPr>
        <p:spPr>
          <a:xfrm>
            <a:off x="294130" y="1455017"/>
            <a:ext cx="6222284"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Average square feet per worker, all buildings and office buildings, 1995–2018</a:t>
            </a:r>
          </a:p>
          <a:p>
            <a:r>
              <a:rPr lang="en-US" sz="1200" dirty="0">
                <a:latin typeface="Arial" panose="020B0604020202020204" pitchFamily="34" charset="0"/>
                <a:cs typeface="Arial" panose="020B0604020202020204" pitchFamily="34" charset="0"/>
              </a:rPr>
              <a:t>square feet</a:t>
            </a:r>
          </a:p>
        </p:txBody>
      </p:sp>
      <p:sp>
        <p:nvSpPr>
          <p:cNvPr id="10" name="TextBox 9"/>
          <p:cNvSpPr txBox="1"/>
          <p:nvPr/>
        </p:nvSpPr>
        <p:spPr>
          <a:xfrm>
            <a:off x="7240772" y="1916682"/>
            <a:ext cx="4657096" cy="355481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Total main shift workers in commercial buildings increased by 12%, from 77 million workers in 1995 to 86 million workers in 2018.</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CBECS estimates that the average square feet per worker in commercial buildings in 2018 was 1,072 sf, a 40% increase from 1995.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Although office buildings had the most workers, the square feet per worker was much lower for offices than the average for all building types. On average, office workers had 507 sf of floorspace. In 1995, the average floorspace for workers in offices was 387 sf.</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Building types that serve the public likely have many more occupants than workers; religious worship, lodging, and public assembly all had an average of more than 2,000 square feet per worker.</a:t>
            </a:r>
          </a:p>
        </p:txBody>
      </p:sp>
      <p:sp>
        <p:nvSpPr>
          <p:cNvPr id="15" name="Rectangle 14"/>
          <p:cNvSpPr/>
          <p:nvPr/>
        </p:nvSpPr>
        <p:spPr>
          <a:xfrm>
            <a:off x="5082942" y="2745258"/>
            <a:ext cx="1136850" cy="246221"/>
          </a:xfrm>
          <a:prstGeom prst="rect">
            <a:avLst/>
          </a:prstGeom>
        </p:spPr>
        <p:txBody>
          <a:bodyPr wrap="none">
            <a:spAutoFit/>
          </a:bodyPr>
          <a:lstStyle/>
          <a:p>
            <a:pPr fontAlgn="b"/>
            <a:r>
              <a:rPr lang="en-US" sz="1000" dirty="0">
                <a:latin typeface="Arial" panose="020B0604020202020204" pitchFamily="34" charset="0"/>
                <a:cs typeface="Arial" panose="020B0604020202020204" pitchFamily="34" charset="0"/>
              </a:rPr>
              <a:t>religious worship</a:t>
            </a:r>
            <a:endParaRPr lang="en-US" sz="1000" dirty="0">
              <a:solidFill>
                <a:srgbClr val="000000"/>
              </a:solidFill>
              <a:latin typeface="Arial" panose="020B0604020202020204" pitchFamily="34" charset="0"/>
              <a:cs typeface="Arial" panose="020B0604020202020204" pitchFamily="34" charset="0"/>
            </a:endParaRPr>
          </a:p>
        </p:txBody>
      </p:sp>
      <p:sp>
        <p:nvSpPr>
          <p:cNvPr id="16" name="Rectangle 15"/>
          <p:cNvSpPr/>
          <p:nvPr/>
        </p:nvSpPr>
        <p:spPr>
          <a:xfrm>
            <a:off x="5082942" y="3260469"/>
            <a:ext cx="595035" cy="246221"/>
          </a:xfrm>
          <a:prstGeom prst="rect">
            <a:avLst/>
          </a:prstGeom>
        </p:spPr>
        <p:txBody>
          <a:bodyPr wrap="none">
            <a:spAutoFit/>
          </a:bodyPr>
          <a:lstStyle/>
          <a:p>
            <a:pPr fontAlgn="b"/>
            <a:r>
              <a:rPr lang="en-US" sz="1000" dirty="0">
                <a:latin typeface="Arial" panose="020B0604020202020204" pitchFamily="34" charset="0"/>
                <a:cs typeface="Arial" panose="020B0604020202020204" pitchFamily="34" charset="0"/>
              </a:rPr>
              <a:t>lodging</a:t>
            </a:r>
            <a:endParaRPr lang="en-US" sz="1000" dirty="0">
              <a:solidFill>
                <a:srgbClr val="000000"/>
              </a:solidFill>
              <a:latin typeface="Arial" panose="020B0604020202020204" pitchFamily="34" charset="0"/>
              <a:cs typeface="Arial" panose="020B0604020202020204" pitchFamily="34" charset="0"/>
            </a:endParaRPr>
          </a:p>
        </p:txBody>
      </p:sp>
      <p:sp>
        <p:nvSpPr>
          <p:cNvPr id="17" name="Rectangle 16"/>
          <p:cNvSpPr/>
          <p:nvPr/>
        </p:nvSpPr>
        <p:spPr>
          <a:xfrm>
            <a:off x="5082942" y="3756421"/>
            <a:ext cx="1515158" cy="246221"/>
          </a:xfrm>
          <a:prstGeom prst="rect">
            <a:avLst/>
          </a:prstGeom>
        </p:spPr>
        <p:txBody>
          <a:bodyPr wrap="none">
            <a:spAutoFit/>
          </a:bodyPr>
          <a:lstStyle/>
          <a:p>
            <a:pPr fontAlgn="b"/>
            <a:r>
              <a:rPr lang="en-US" sz="1000" dirty="0">
                <a:latin typeface="Arial" panose="020B0604020202020204" pitchFamily="34" charset="0"/>
                <a:cs typeface="Arial" panose="020B0604020202020204" pitchFamily="34" charset="0"/>
              </a:rPr>
              <a:t>warehouse and storage</a:t>
            </a:r>
            <a:endParaRPr lang="en-US" sz="1000" dirty="0">
              <a:solidFill>
                <a:srgbClr val="000000"/>
              </a:solidFill>
              <a:latin typeface="Arial" panose="020B0604020202020204" pitchFamily="34" charset="0"/>
              <a:cs typeface="Arial" panose="020B0604020202020204" pitchFamily="34" charset="0"/>
            </a:endParaRPr>
          </a:p>
        </p:txBody>
      </p:sp>
      <p:sp>
        <p:nvSpPr>
          <p:cNvPr id="18" name="Rectangle 17"/>
          <p:cNvSpPr/>
          <p:nvPr/>
        </p:nvSpPr>
        <p:spPr>
          <a:xfrm>
            <a:off x="5082942" y="4261964"/>
            <a:ext cx="1093569" cy="246221"/>
          </a:xfrm>
          <a:prstGeom prst="rect">
            <a:avLst/>
          </a:prstGeom>
        </p:spPr>
        <p:txBody>
          <a:bodyPr wrap="none">
            <a:spAutoFit/>
          </a:bodyPr>
          <a:lstStyle/>
          <a:p>
            <a:pPr fontAlgn="b"/>
            <a:r>
              <a:rPr lang="en-US" sz="1000" dirty="0">
                <a:latin typeface="Arial" panose="020B0604020202020204" pitchFamily="34" charset="0"/>
                <a:cs typeface="Arial" panose="020B0604020202020204" pitchFamily="34" charset="0"/>
              </a:rPr>
              <a:t>public assembly</a:t>
            </a:r>
            <a:endParaRPr lang="en-US" sz="10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5009856" y="2211718"/>
            <a:ext cx="1890666" cy="400110"/>
          </a:xfrm>
          <a:prstGeom prst="rect">
            <a:avLst/>
          </a:prstGeom>
          <a:solidFill>
            <a:schemeClr val="accent4">
              <a:lumMod val="50000"/>
            </a:schemeClr>
          </a:solidFill>
          <a:ln>
            <a:solidFill>
              <a:schemeClr val="accent4">
                <a:lumMod val="50000"/>
              </a:schemeClr>
            </a:solidFill>
          </a:ln>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Buildings with the largest square feet per worker, 2018</a:t>
            </a:r>
          </a:p>
        </p:txBody>
      </p:sp>
      <p:sp>
        <p:nvSpPr>
          <p:cNvPr id="27" name="Rectangle 26"/>
          <p:cNvSpPr/>
          <p:nvPr/>
        </p:nvSpPr>
        <p:spPr>
          <a:xfrm>
            <a:off x="5009856" y="2611828"/>
            <a:ext cx="1890666" cy="236242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2512041" y="2018033"/>
            <a:ext cx="2286000" cy="246221"/>
            <a:chOff x="678094" y="5599416"/>
            <a:chExt cx="2286000" cy="246221"/>
          </a:xfrm>
        </p:grpSpPr>
        <p:sp>
          <p:nvSpPr>
            <p:cNvPr id="5" name="TextBox 4"/>
            <p:cNvSpPr txBox="1"/>
            <p:nvPr/>
          </p:nvSpPr>
          <p:spPr>
            <a:xfrm>
              <a:off x="678094" y="5599416"/>
              <a:ext cx="2286000" cy="246221"/>
            </a:xfrm>
            <a:prstGeom prst="rect">
              <a:avLst/>
            </a:prstGeom>
            <a:noFill/>
          </p:spPr>
          <p:txBody>
            <a:bodyPr wrap="square" rtlCol="0">
              <a:spAutoFit/>
            </a:bodyPr>
            <a:lstStyle/>
            <a:p>
              <a:pPr algn="r"/>
              <a:r>
                <a:rPr lang="en-US" sz="1000" b="1" dirty="0">
                  <a:solidFill>
                    <a:schemeClr val="accent4">
                      <a:lumMod val="50000"/>
                    </a:schemeClr>
                  </a:solidFill>
                  <a:latin typeface="Arial" panose="020B0604020202020204" pitchFamily="34" charset="0"/>
                  <a:cs typeface="Arial" panose="020B0604020202020204" pitchFamily="34" charset="0"/>
                </a:rPr>
                <a:t>all buildings            </a:t>
              </a:r>
              <a:r>
                <a:rPr lang="en-US" sz="1000" b="1" dirty="0">
                  <a:solidFill>
                    <a:sysClr val="windowText" lastClr="000000"/>
                  </a:solidFill>
                  <a:latin typeface="Arial" panose="020B0604020202020204" pitchFamily="34" charset="0"/>
                  <a:cs typeface="Arial" panose="020B0604020202020204" pitchFamily="34" charset="0"/>
                </a:rPr>
                <a:t>office buildings</a:t>
              </a:r>
            </a:p>
          </p:txBody>
        </p:sp>
        <p:sp>
          <p:nvSpPr>
            <p:cNvPr id="6" name="Oval 5"/>
            <p:cNvSpPr/>
            <p:nvPr/>
          </p:nvSpPr>
          <p:spPr>
            <a:xfrm>
              <a:off x="1677104" y="5620576"/>
              <a:ext cx="182880" cy="182880"/>
            </a:xfrm>
            <a:prstGeom prst="ellipse">
              <a:avLst/>
            </a:prstGeom>
            <a:solidFill>
              <a:schemeClr val="bg1"/>
            </a:solid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p:cNvSpPr txBox="1"/>
          <p:nvPr/>
        </p:nvSpPr>
        <p:spPr>
          <a:xfrm>
            <a:off x="5130613" y="2951800"/>
            <a:ext cx="731520"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2,767 sf</a:t>
            </a:r>
          </a:p>
        </p:txBody>
      </p:sp>
      <p:sp>
        <p:nvSpPr>
          <p:cNvPr id="20" name="TextBox 19"/>
          <p:cNvSpPr txBox="1"/>
          <p:nvPr/>
        </p:nvSpPr>
        <p:spPr>
          <a:xfrm>
            <a:off x="5130613" y="3470792"/>
            <a:ext cx="731520"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2,291 sf</a:t>
            </a:r>
          </a:p>
        </p:txBody>
      </p:sp>
      <p:sp>
        <p:nvSpPr>
          <p:cNvPr id="21" name="TextBox 20"/>
          <p:cNvSpPr txBox="1"/>
          <p:nvPr/>
        </p:nvSpPr>
        <p:spPr>
          <a:xfrm>
            <a:off x="5130613" y="3975549"/>
            <a:ext cx="731520"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2,214 sf</a:t>
            </a:r>
          </a:p>
        </p:txBody>
      </p:sp>
      <p:sp>
        <p:nvSpPr>
          <p:cNvPr id="22" name="TextBox 21"/>
          <p:cNvSpPr txBox="1"/>
          <p:nvPr/>
        </p:nvSpPr>
        <p:spPr>
          <a:xfrm>
            <a:off x="5130613" y="4477503"/>
            <a:ext cx="731520"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2,075 sf</a:t>
            </a:r>
          </a:p>
        </p:txBody>
      </p:sp>
      <p:graphicFrame>
        <p:nvGraphicFramePr>
          <p:cNvPr id="32" name="Chart 31"/>
          <p:cNvGraphicFramePr>
            <a:graphicFrameLocks/>
          </p:cNvGraphicFramePr>
          <p:nvPr>
            <p:extLst>
              <p:ext uri="{D42A27DB-BD31-4B8C-83A1-F6EECF244321}">
                <p14:modId xmlns:p14="http://schemas.microsoft.com/office/powerpoint/2010/main" val="1087754083"/>
              </p:ext>
            </p:extLst>
          </p:nvPr>
        </p:nvGraphicFramePr>
        <p:xfrm>
          <a:off x="5041142" y="2660821"/>
          <a:ext cx="1892808" cy="231343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139226" y="2927035"/>
            <a:ext cx="731520"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2,656 sf</a:t>
            </a:r>
          </a:p>
        </p:txBody>
      </p:sp>
      <p:sp>
        <p:nvSpPr>
          <p:cNvPr id="25" name="TextBox 24"/>
          <p:cNvSpPr txBox="1"/>
          <p:nvPr/>
        </p:nvSpPr>
        <p:spPr>
          <a:xfrm>
            <a:off x="5130613" y="3440885"/>
            <a:ext cx="731520"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2,431 sf</a:t>
            </a:r>
          </a:p>
        </p:txBody>
      </p:sp>
      <p:sp>
        <p:nvSpPr>
          <p:cNvPr id="29" name="TextBox 28"/>
          <p:cNvSpPr txBox="1"/>
          <p:nvPr/>
        </p:nvSpPr>
        <p:spPr>
          <a:xfrm>
            <a:off x="5139226" y="3936837"/>
            <a:ext cx="731520"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2,222 sf</a:t>
            </a:r>
          </a:p>
        </p:txBody>
      </p:sp>
      <p:sp>
        <p:nvSpPr>
          <p:cNvPr id="31" name="TextBox 30"/>
          <p:cNvSpPr txBox="1"/>
          <p:nvPr/>
        </p:nvSpPr>
        <p:spPr>
          <a:xfrm>
            <a:off x="5139226" y="4452048"/>
            <a:ext cx="822960"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2,082 sf</a:t>
            </a:r>
          </a:p>
        </p:txBody>
      </p:sp>
      <p:sp>
        <p:nvSpPr>
          <p:cNvPr id="28" name="Rectangle 27"/>
          <p:cNvSpPr/>
          <p:nvPr/>
        </p:nvSpPr>
        <p:spPr>
          <a:xfrm>
            <a:off x="414698" y="5619970"/>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4716" y="5248099"/>
            <a:ext cx="299766" cy="228600"/>
          </a:xfrm>
          <a:prstGeom prst="rect">
            <a:avLst/>
          </a:prstGeom>
        </p:spPr>
      </p:pic>
      <p:graphicFrame>
        <p:nvGraphicFramePr>
          <p:cNvPr id="34" name="Chart 33"/>
          <p:cNvGraphicFramePr>
            <a:graphicFrameLocks/>
          </p:cNvGraphicFramePr>
          <p:nvPr>
            <p:extLst>
              <p:ext uri="{D42A27DB-BD31-4B8C-83A1-F6EECF244321}">
                <p14:modId xmlns:p14="http://schemas.microsoft.com/office/powerpoint/2010/main" val="1290841371"/>
              </p:ext>
            </p:extLst>
          </p:nvPr>
        </p:nvGraphicFramePr>
        <p:xfrm>
          <a:off x="415885" y="2264254"/>
          <a:ext cx="4572000" cy="33375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943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Principal Building </a:t>
            </a:r>
            <a:r>
              <a:rPr lang="en-US" dirty="0"/>
              <a:t>A</a:t>
            </a:r>
            <a:r>
              <a:rPr lang="en-US" b="1" dirty="0">
                <a:latin typeface="Arial" panose="020B0604020202020204" pitchFamily="34" charset="0"/>
                <a:cs typeface="Arial" panose="020B0604020202020204" pitchFamily="34" charset="0"/>
              </a:rPr>
              <a:t>ctivity</a:t>
            </a:r>
          </a:p>
        </p:txBody>
      </p:sp>
      <p:sp>
        <p:nvSpPr>
          <p:cNvPr id="5" name="Rectangle 4"/>
          <p:cNvSpPr/>
          <p:nvPr/>
        </p:nvSpPr>
        <p:spPr>
          <a:xfrm>
            <a:off x="0" y="4910328"/>
            <a:ext cx="12192000" cy="1106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83320553"/>
              </p:ext>
            </p:extLst>
          </p:nvPr>
        </p:nvGraphicFramePr>
        <p:xfrm>
          <a:off x="273845" y="3341872"/>
          <a:ext cx="8127999" cy="1310640"/>
        </p:xfrm>
        <a:graphic>
          <a:graphicData uri="http://schemas.openxmlformats.org/drawingml/2006/table">
            <a:tbl>
              <a:tblPr>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pPr marL="285750" indent="-285750">
                        <a:buFont typeface="Arial" panose="020B0604020202020204" pitchFamily="34" charset="0"/>
                        <a:buChar char="•"/>
                      </a:pPr>
                      <a:r>
                        <a:rPr lang="en-US" sz="1600" dirty="0">
                          <a:solidFill>
                            <a:schemeClr val="bg1">
                              <a:lumMod val="95000"/>
                            </a:schemeClr>
                          </a:solidFill>
                          <a:latin typeface="Arial" panose="020B0604020202020204" pitchFamily="34" charset="0"/>
                          <a:cs typeface="Arial" panose="020B0604020202020204" pitchFamily="34" charset="0"/>
                        </a:rPr>
                        <a:t>Education</a:t>
                      </a:r>
                    </a:p>
                    <a:p>
                      <a:pPr marL="285750" indent="-285750">
                        <a:buFont typeface="Arial" panose="020B0604020202020204" pitchFamily="34" charset="0"/>
                        <a:buChar char="•"/>
                      </a:pPr>
                      <a:r>
                        <a:rPr lang="en-US" sz="1600" dirty="0">
                          <a:solidFill>
                            <a:schemeClr val="bg1">
                              <a:lumMod val="95000"/>
                            </a:schemeClr>
                          </a:solidFill>
                          <a:latin typeface="Arial" panose="020B0604020202020204" pitchFamily="34" charset="0"/>
                          <a:cs typeface="Arial" panose="020B0604020202020204" pitchFamily="34" charset="0"/>
                        </a:rPr>
                        <a:t>Food sales</a:t>
                      </a:r>
                    </a:p>
                    <a:p>
                      <a:pPr marL="285750" indent="-285750">
                        <a:buFont typeface="Arial" panose="020B0604020202020204" pitchFamily="34" charset="0"/>
                        <a:buChar char="•"/>
                      </a:pPr>
                      <a:r>
                        <a:rPr lang="en-US" sz="1600" dirty="0">
                          <a:solidFill>
                            <a:schemeClr val="bg1">
                              <a:lumMod val="95000"/>
                            </a:schemeClr>
                          </a:solidFill>
                          <a:latin typeface="Arial" panose="020B0604020202020204" pitchFamily="34" charset="0"/>
                          <a:cs typeface="Arial" panose="020B0604020202020204" pitchFamily="34" charset="0"/>
                        </a:rPr>
                        <a:t>Food</a:t>
                      </a:r>
                      <a:r>
                        <a:rPr lang="en-US" sz="1600" baseline="0" dirty="0">
                          <a:solidFill>
                            <a:schemeClr val="bg1">
                              <a:lumMod val="95000"/>
                            </a:schemeClr>
                          </a:solidFill>
                          <a:latin typeface="Arial" panose="020B0604020202020204" pitchFamily="34" charset="0"/>
                          <a:cs typeface="Arial" panose="020B0604020202020204" pitchFamily="34" charset="0"/>
                        </a:rPr>
                        <a:t> service</a:t>
                      </a:r>
                    </a:p>
                    <a:p>
                      <a:pPr marL="285750" indent="-285750">
                        <a:buFont typeface="Arial" panose="020B0604020202020204" pitchFamily="34" charset="0"/>
                        <a:buChar char="•"/>
                      </a:pPr>
                      <a:r>
                        <a:rPr lang="en-US" sz="1600" baseline="0" dirty="0">
                          <a:solidFill>
                            <a:schemeClr val="bg1">
                              <a:lumMod val="95000"/>
                            </a:schemeClr>
                          </a:solidFill>
                          <a:latin typeface="Arial" panose="020B0604020202020204" pitchFamily="34" charset="0"/>
                          <a:cs typeface="Arial" panose="020B0604020202020204" pitchFamily="34" charset="0"/>
                        </a:rPr>
                        <a:t>Health care</a:t>
                      </a:r>
                    </a:p>
                    <a:p>
                      <a:pPr marL="285750" indent="-285750">
                        <a:buFont typeface="Arial" panose="020B0604020202020204" pitchFamily="34" charset="0"/>
                        <a:buChar char="•"/>
                      </a:pPr>
                      <a:r>
                        <a:rPr lang="en-US" sz="1600" baseline="0" dirty="0">
                          <a:solidFill>
                            <a:schemeClr val="bg1">
                              <a:lumMod val="95000"/>
                            </a:schemeClr>
                          </a:solidFill>
                          <a:latin typeface="Arial" panose="020B0604020202020204" pitchFamily="34" charset="0"/>
                          <a:cs typeface="Arial" panose="020B0604020202020204" pitchFamily="34" charset="0"/>
                        </a:rPr>
                        <a:t>Lodging</a:t>
                      </a:r>
                      <a:endParaRPr lang="en-US" sz="1600" dirty="0">
                        <a:solidFill>
                          <a:schemeClr val="bg1">
                            <a:lumMod val="9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dirty="0">
                          <a:solidFill>
                            <a:schemeClr val="bg1">
                              <a:lumMod val="95000"/>
                            </a:schemeClr>
                          </a:solidFill>
                          <a:latin typeface="Arial" panose="020B0604020202020204" pitchFamily="34" charset="0"/>
                          <a:cs typeface="Arial" panose="020B0604020202020204" pitchFamily="34" charset="0"/>
                        </a:rPr>
                        <a:t>Mercantile</a:t>
                      </a:r>
                    </a:p>
                    <a:p>
                      <a:pPr marL="285750" indent="-285750">
                        <a:buFont typeface="Arial" panose="020B0604020202020204" pitchFamily="34" charset="0"/>
                        <a:buChar char="•"/>
                      </a:pPr>
                      <a:r>
                        <a:rPr lang="en-US" sz="1600" dirty="0">
                          <a:solidFill>
                            <a:schemeClr val="bg1">
                              <a:lumMod val="95000"/>
                            </a:schemeClr>
                          </a:solidFill>
                          <a:latin typeface="Arial" panose="020B0604020202020204" pitchFamily="34" charset="0"/>
                          <a:cs typeface="Arial" panose="020B0604020202020204" pitchFamily="34" charset="0"/>
                        </a:rPr>
                        <a:t>Office</a:t>
                      </a:r>
                    </a:p>
                    <a:p>
                      <a:pPr marL="285750" indent="-285750">
                        <a:buFont typeface="Arial" panose="020B0604020202020204" pitchFamily="34" charset="0"/>
                        <a:buChar char="•"/>
                      </a:pPr>
                      <a:r>
                        <a:rPr lang="en-US" sz="1600" dirty="0">
                          <a:solidFill>
                            <a:schemeClr val="bg1">
                              <a:lumMod val="95000"/>
                            </a:schemeClr>
                          </a:solidFill>
                          <a:latin typeface="Arial" panose="020B0604020202020204" pitchFamily="34" charset="0"/>
                          <a:cs typeface="Arial" panose="020B0604020202020204" pitchFamily="34" charset="0"/>
                        </a:rPr>
                        <a:t>Public</a:t>
                      </a:r>
                      <a:r>
                        <a:rPr lang="en-US" sz="1600" baseline="0" dirty="0">
                          <a:solidFill>
                            <a:schemeClr val="bg1">
                              <a:lumMod val="95000"/>
                            </a:schemeClr>
                          </a:solidFill>
                          <a:latin typeface="Arial" panose="020B0604020202020204" pitchFamily="34" charset="0"/>
                          <a:cs typeface="Arial" panose="020B0604020202020204" pitchFamily="34" charset="0"/>
                        </a:rPr>
                        <a:t> assembly</a:t>
                      </a:r>
                    </a:p>
                    <a:p>
                      <a:pPr marL="285750" indent="-285750">
                        <a:buFont typeface="Arial" panose="020B0604020202020204" pitchFamily="34" charset="0"/>
                        <a:buChar char="•"/>
                      </a:pPr>
                      <a:r>
                        <a:rPr lang="en-US" sz="1600" baseline="0" dirty="0">
                          <a:solidFill>
                            <a:schemeClr val="bg1">
                              <a:lumMod val="95000"/>
                            </a:schemeClr>
                          </a:solidFill>
                          <a:latin typeface="Arial" panose="020B0604020202020204" pitchFamily="34" charset="0"/>
                          <a:cs typeface="Arial" panose="020B0604020202020204" pitchFamily="34" charset="0"/>
                        </a:rPr>
                        <a:t>Public order and safety</a:t>
                      </a:r>
                    </a:p>
                    <a:p>
                      <a:pPr marL="285750" indent="-285750">
                        <a:buFont typeface="Arial" panose="020B0604020202020204" pitchFamily="34" charset="0"/>
                        <a:buChar char="•"/>
                      </a:pPr>
                      <a:r>
                        <a:rPr lang="en-US" sz="1600" dirty="0">
                          <a:solidFill>
                            <a:schemeClr val="bg1">
                              <a:lumMod val="95000"/>
                            </a:schemeClr>
                          </a:solidFill>
                          <a:latin typeface="Arial" panose="020B0604020202020204" pitchFamily="34" charset="0"/>
                          <a:cs typeface="Arial" panose="020B0604020202020204" pitchFamily="34" charset="0"/>
                        </a:rPr>
                        <a:t>Religious worship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dirty="0">
                          <a:solidFill>
                            <a:schemeClr val="bg1">
                              <a:lumMod val="95000"/>
                            </a:schemeClr>
                          </a:solidFill>
                          <a:latin typeface="Arial" panose="020B0604020202020204" pitchFamily="34" charset="0"/>
                          <a:cs typeface="Arial" panose="020B0604020202020204" pitchFamily="34" charset="0"/>
                        </a:rPr>
                        <a:t>Service</a:t>
                      </a:r>
                    </a:p>
                    <a:p>
                      <a:pPr marL="285750" indent="-285750">
                        <a:buFont typeface="Arial" panose="020B0604020202020204" pitchFamily="34" charset="0"/>
                        <a:buChar char="•"/>
                      </a:pPr>
                      <a:r>
                        <a:rPr lang="en-US" sz="1600" dirty="0">
                          <a:solidFill>
                            <a:schemeClr val="bg1">
                              <a:lumMod val="95000"/>
                            </a:schemeClr>
                          </a:solidFill>
                          <a:latin typeface="Arial" panose="020B0604020202020204" pitchFamily="34" charset="0"/>
                          <a:cs typeface="Arial" panose="020B0604020202020204" pitchFamily="34" charset="0"/>
                        </a:rPr>
                        <a:t>Warehouse and storage</a:t>
                      </a:r>
                    </a:p>
                    <a:p>
                      <a:pPr marL="285750" indent="-285750">
                        <a:buFont typeface="Arial" panose="020B0604020202020204" pitchFamily="34" charset="0"/>
                        <a:buChar char="•"/>
                      </a:pPr>
                      <a:r>
                        <a:rPr lang="en-US" sz="1600" dirty="0">
                          <a:solidFill>
                            <a:schemeClr val="bg1">
                              <a:lumMod val="95000"/>
                            </a:schemeClr>
                          </a:solidFill>
                          <a:latin typeface="Arial" panose="020B0604020202020204" pitchFamily="34" charset="0"/>
                          <a:cs typeface="Arial" panose="020B0604020202020204" pitchFamily="34" charset="0"/>
                        </a:rPr>
                        <a:t>Other</a:t>
                      </a:r>
                    </a:p>
                    <a:p>
                      <a:pPr marL="285750" indent="-285750">
                        <a:buFont typeface="Arial" panose="020B0604020202020204" pitchFamily="34" charset="0"/>
                        <a:buChar char="•"/>
                      </a:pPr>
                      <a:r>
                        <a:rPr lang="en-US" sz="1600" dirty="0">
                          <a:solidFill>
                            <a:schemeClr val="bg1">
                              <a:lumMod val="95000"/>
                            </a:schemeClr>
                          </a:solidFill>
                          <a:latin typeface="Arial" panose="020B0604020202020204" pitchFamily="34" charset="0"/>
                          <a:cs typeface="Arial" panose="020B0604020202020204" pitchFamily="34" charset="0"/>
                        </a:rPr>
                        <a:t>Vacant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ext Placeholder 2"/>
          <p:cNvSpPr>
            <a:spLocks noGrp="1"/>
          </p:cNvSpPr>
          <p:nvPr>
            <p:ph type="body" sz="quarter" idx="13"/>
          </p:nvPr>
        </p:nvSpPr>
        <p:spPr>
          <a:xfrm>
            <a:off x="273845" y="2187302"/>
            <a:ext cx="8541079" cy="4305965"/>
          </a:xfrm>
        </p:spPr>
        <p:txBody>
          <a:bodyPr>
            <a:normAutofit/>
          </a:bodyPr>
          <a:lstStyle/>
          <a:p>
            <a:pPr>
              <a:lnSpc>
                <a:spcPts val="2400"/>
              </a:lnSpc>
              <a:spcBef>
                <a:spcPts val="1200"/>
              </a:spcBef>
            </a:pPr>
            <a:r>
              <a:rPr lang="en-US" dirty="0"/>
              <a:t>The principal building activity is the activity or function that occupies the most floorspace in a building. EIA designed the following principal building activity categories to group buildings that have similar patterns of energy consumption:</a:t>
            </a:r>
          </a:p>
          <a:p>
            <a:endParaRPr lang="en-US" dirty="0"/>
          </a:p>
          <a:p>
            <a:endParaRPr lang="en-US" dirty="0"/>
          </a:p>
          <a:p>
            <a:endParaRPr lang="en-US" dirty="0"/>
          </a:p>
          <a:p>
            <a:endParaRPr lang="en-US" dirty="0">
              <a:hlinkClick r:id="rId2"/>
            </a:endParaRPr>
          </a:p>
          <a:p>
            <a:endParaRPr lang="en-US" dirty="0">
              <a:solidFill>
                <a:schemeClr val="bg1">
                  <a:lumMod val="95000"/>
                </a:schemeClr>
              </a:solidFill>
            </a:endParaRPr>
          </a:p>
          <a:p>
            <a:endParaRPr lang="en-US" dirty="0">
              <a:solidFill>
                <a:schemeClr val="accent1"/>
              </a:solidFill>
            </a:endParaRPr>
          </a:p>
          <a:p>
            <a:pPr marL="1371600" lvl="3" indent="0">
              <a:buNone/>
            </a:pPr>
            <a:r>
              <a:rPr lang="en-US" sz="1600" dirty="0">
                <a:solidFill>
                  <a:schemeClr val="accent1"/>
                </a:solidFill>
                <a:latin typeface="Arial" panose="020B0604020202020204" pitchFamily="34" charset="0"/>
                <a:cs typeface="Arial" panose="020B0604020202020204" pitchFamily="34" charset="0"/>
              </a:rPr>
              <a:t>Visit </a:t>
            </a:r>
            <a:r>
              <a:rPr lang="en-US" sz="1600" dirty="0">
                <a:solidFill>
                  <a:schemeClr val="accent1"/>
                </a:solidFill>
                <a:latin typeface="Arial" panose="020B0604020202020204" pitchFamily="34" charset="0"/>
                <a:cs typeface="Arial" panose="020B0604020202020204" pitchFamily="34" charset="0"/>
                <a:hlinkClick r:id="rId2"/>
              </a:rPr>
              <a:t>Building Type Definitions</a:t>
            </a:r>
            <a:r>
              <a:rPr lang="en-US" sz="1600" dirty="0">
                <a:solidFill>
                  <a:schemeClr val="accent1"/>
                </a:solidFill>
                <a:latin typeface="Arial" panose="020B0604020202020204" pitchFamily="34" charset="0"/>
                <a:cs typeface="Arial" panose="020B0604020202020204" pitchFamily="34" charset="0"/>
              </a:rPr>
              <a:t> on the CBECS web page to learn more about these principal building activities.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73845" y="4776214"/>
            <a:ext cx="1374651" cy="1374651"/>
          </a:xfrm>
          <a:prstGeom prst="rect">
            <a:avLst/>
          </a:prstGeom>
        </p:spPr>
      </p:pic>
    </p:spTree>
    <p:extLst>
      <p:ext uri="{BB962C8B-B14F-4D97-AF65-F5344CB8AC3E}">
        <p14:creationId xmlns:p14="http://schemas.microsoft.com/office/powerpoint/2010/main" val="2267932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Chart 42"/>
          <p:cNvGraphicFramePr>
            <a:graphicFrameLocks/>
          </p:cNvGraphicFramePr>
          <p:nvPr>
            <p:extLst>
              <p:ext uri="{D42A27DB-BD31-4B8C-83A1-F6EECF244321}">
                <p14:modId xmlns:p14="http://schemas.microsoft.com/office/powerpoint/2010/main" val="4195601238"/>
              </p:ext>
            </p:extLst>
          </p:nvPr>
        </p:nvGraphicFramePr>
        <p:xfrm>
          <a:off x="6903930" y="1913349"/>
          <a:ext cx="2468880" cy="2286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dirty="0"/>
              <a:t>Warehouse and storage, office, and service buildings were the most common building types</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solidFill>
                  <a:srgbClr val="898989"/>
                </a:solidFill>
              </a:rPr>
              <a:t>|</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12</a:t>
            </a:fld>
            <a:endParaRPr lang="en-US" dirty="0"/>
          </a:p>
        </p:txBody>
      </p:sp>
      <p:grpSp>
        <p:nvGrpSpPr>
          <p:cNvPr id="38" name="Group 37"/>
          <p:cNvGrpSpPr/>
          <p:nvPr/>
        </p:nvGrpSpPr>
        <p:grpSpPr>
          <a:xfrm>
            <a:off x="398907" y="1758257"/>
            <a:ext cx="5337958" cy="2559260"/>
            <a:chOff x="310881" y="2195272"/>
            <a:chExt cx="5337958" cy="2559260"/>
          </a:xfrm>
        </p:grpSpPr>
        <p:sp>
          <p:nvSpPr>
            <p:cNvPr id="7" name="TextBox 6"/>
            <p:cNvSpPr txBox="1"/>
            <p:nvPr/>
          </p:nvSpPr>
          <p:spPr>
            <a:xfrm>
              <a:off x="1463468" y="3261684"/>
              <a:ext cx="1322614" cy="469359"/>
            </a:xfrm>
            <a:prstGeom prst="rect">
              <a:avLst/>
            </a:prstGeom>
            <a:noFill/>
          </p:spPr>
          <p:txBody>
            <a:bodyPr wrap="square" rtlCol="0">
              <a:spAutoFit/>
            </a:bodyPr>
            <a:lstStyle/>
            <a:p>
              <a:pPr algn="ctr"/>
              <a:r>
                <a:rPr lang="en-US" sz="1400" b="1" dirty="0">
                  <a:latin typeface="Arial Black" panose="020B0A04020102020204" pitchFamily="34" charset="0"/>
                </a:rPr>
                <a:t>5.9 million</a:t>
              </a:r>
            </a:p>
            <a:p>
              <a:pPr algn="ctr"/>
              <a:r>
                <a:rPr lang="en-US" sz="1000" dirty="0">
                  <a:latin typeface="Arial" panose="020B0604020202020204" pitchFamily="34" charset="0"/>
                  <a:cs typeface="Arial" panose="020B0604020202020204" pitchFamily="34" charset="0"/>
                </a:rPr>
                <a:t>number of buildings</a:t>
              </a:r>
            </a:p>
          </p:txBody>
        </p:sp>
        <p:sp>
          <p:nvSpPr>
            <p:cNvPr id="8" name="Rectangle 7"/>
            <p:cNvSpPr/>
            <p:nvPr/>
          </p:nvSpPr>
          <p:spPr>
            <a:xfrm>
              <a:off x="550215" y="2403985"/>
              <a:ext cx="1005403" cy="3693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warehouse and </a:t>
              </a:r>
            </a:p>
            <a:p>
              <a:r>
                <a:rPr lang="en-US" sz="900" dirty="0">
                  <a:latin typeface="Arial" panose="020B0604020202020204" pitchFamily="34" charset="0"/>
                  <a:cs typeface="Arial" panose="020B0604020202020204" pitchFamily="34" charset="0"/>
                </a:rPr>
                <a:t>storage, 17%</a:t>
              </a:r>
            </a:p>
          </p:txBody>
        </p:sp>
        <p:sp>
          <p:nvSpPr>
            <p:cNvPr id="9" name="Rectangle 8"/>
            <p:cNvSpPr/>
            <p:nvPr/>
          </p:nvSpPr>
          <p:spPr>
            <a:xfrm>
              <a:off x="310881" y="3499960"/>
              <a:ext cx="755335" cy="230832"/>
            </a:xfrm>
            <a:prstGeom prst="rect">
              <a:avLst/>
            </a:prstGeom>
            <a:ln>
              <a:noFill/>
            </a:ln>
          </p:spPr>
          <p:txBody>
            <a:bodyPr wrap="none">
              <a:spAutoFit/>
            </a:bodyPr>
            <a:lstStyle/>
            <a:p>
              <a:r>
                <a:rPr lang="en-US" sz="900" dirty="0">
                  <a:latin typeface="Arial" panose="020B0604020202020204" pitchFamily="34" charset="0"/>
                  <a:cs typeface="Arial" panose="020B0604020202020204" pitchFamily="34" charset="0"/>
                </a:rPr>
                <a:t>office, 16%</a:t>
              </a:r>
            </a:p>
          </p:txBody>
        </p:sp>
        <p:sp>
          <p:nvSpPr>
            <p:cNvPr id="10" name="Rectangle 9"/>
            <p:cNvSpPr/>
            <p:nvPr/>
          </p:nvSpPr>
          <p:spPr>
            <a:xfrm>
              <a:off x="672518" y="4272800"/>
              <a:ext cx="845103"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service, 15%</a:t>
              </a:r>
            </a:p>
          </p:txBody>
        </p:sp>
        <p:sp>
          <p:nvSpPr>
            <p:cNvPr id="11" name="Rectangle 10"/>
            <p:cNvSpPr/>
            <p:nvPr/>
          </p:nvSpPr>
          <p:spPr>
            <a:xfrm>
              <a:off x="1991214" y="4523700"/>
              <a:ext cx="947695"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mercantile, 9%</a:t>
              </a:r>
            </a:p>
          </p:txBody>
        </p:sp>
        <p:sp>
          <p:nvSpPr>
            <p:cNvPr id="12" name="Rectangle 11"/>
            <p:cNvSpPr/>
            <p:nvPr/>
          </p:nvSpPr>
          <p:spPr>
            <a:xfrm>
              <a:off x="2717392" y="4204500"/>
              <a:ext cx="1387779"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public assembly, 8% </a:t>
              </a:r>
            </a:p>
          </p:txBody>
        </p:sp>
        <p:sp>
          <p:nvSpPr>
            <p:cNvPr id="13" name="Rectangle 12"/>
            <p:cNvSpPr/>
            <p:nvPr/>
          </p:nvSpPr>
          <p:spPr>
            <a:xfrm>
              <a:off x="3021170" y="3765287"/>
              <a:ext cx="1306768"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religious worship, 7% </a:t>
              </a:r>
            </a:p>
          </p:txBody>
        </p:sp>
        <p:sp>
          <p:nvSpPr>
            <p:cNvPr id="14" name="Rectangle 13"/>
            <p:cNvSpPr/>
            <p:nvPr/>
          </p:nvSpPr>
          <p:spPr>
            <a:xfrm>
              <a:off x="3120569" y="3296143"/>
              <a:ext cx="947695"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education, 7% </a:t>
              </a:r>
            </a:p>
          </p:txBody>
        </p:sp>
        <p:sp>
          <p:nvSpPr>
            <p:cNvPr id="15" name="Rectangle 14"/>
            <p:cNvSpPr/>
            <p:nvPr/>
          </p:nvSpPr>
          <p:spPr>
            <a:xfrm>
              <a:off x="2998603" y="2911584"/>
              <a:ext cx="1069524"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food service, 5% </a:t>
              </a:r>
            </a:p>
          </p:txBody>
        </p:sp>
        <p:sp>
          <p:nvSpPr>
            <p:cNvPr id="16" name="Rectangle 15"/>
            <p:cNvSpPr/>
            <p:nvPr/>
          </p:nvSpPr>
          <p:spPr>
            <a:xfrm>
              <a:off x="2631829" y="2334004"/>
              <a:ext cx="1377300"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all other buildings, 15%</a:t>
              </a:r>
            </a:p>
          </p:txBody>
        </p:sp>
        <p:sp>
          <p:nvSpPr>
            <p:cNvPr id="17" name="Rectangle 16"/>
            <p:cNvSpPr/>
            <p:nvPr/>
          </p:nvSpPr>
          <p:spPr>
            <a:xfrm>
              <a:off x="2608969" y="2377587"/>
              <a:ext cx="4572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246189" y="2195272"/>
              <a:ext cx="1402650" cy="923330"/>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lodging </a:t>
              </a:r>
            </a:p>
            <a:p>
              <a:r>
                <a:rPr lang="en-US" sz="900" dirty="0">
                  <a:latin typeface="Arial" panose="020B0604020202020204" pitchFamily="34" charset="0"/>
                  <a:cs typeface="Arial" panose="020B0604020202020204" pitchFamily="34" charset="0"/>
                </a:rPr>
                <a:t>health care</a:t>
              </a:r>
            </a:p>
            <a:p>
              <a:r>
                <a:rPr lang="en-US" sz="900" dirty="0">
                  <a:latin typeface="Arial" panose="020B0604020202020204" pitchFamily="34" charset="0"/>
                  <a:cs typeface="Arial" panose="020B0604020202020204" pitchFamily="34" charset="0"/>
                </a:rPr>
                <a:t>food sales </a:t>
              </a:r>
            </a:p>
            <a:p>
              <a:r>
                <a:rPr lang="en-US" sz="900" dirty="0">
                  <a:latin typeface="Arial" panose="020B0604020202020204" pitchFamily="34" charset="0"/>
                  <a:cs typeface="Arial" panose="020B0604020202020204" pitchFamily="34" charset="0"/>
                </a:rPr>
                <a:t>public order and safety </a:t>
              </a:r>
            </a:p>
            <a:p>
              <a:r>
                <a:rPr lang="en-US" sz="900" dirty="0">
                  <a:latin typeface="Arial" panose="020B0604020202020204" pitchFamily="34" charset="0"/>
                  <a:cs typeface="Arial" panose="020B0604020202020204" pitchFamily="34" charset="0"/>
                </a:rPr>
                <a:t>vacant </a:t>
              </a:r>
            </a:p>
            <a:p>
              <a:r>
                <a:rPr lang="en-US" sz="900" dirty="0">
                  <a:latin typeface="Arial" panose="020B0604020202020204" pitchFamily="34" charset="0"/>
                  <a:cs typeface="Arial" panose="020B0604020202020204" pitchFamily="34" charset="0"/>
                </a:rPr>
                <a:t>other</a:t>
              </a:r>
            </a:p>
          </p:txBody>
        </p:sp>
        <p:sp>
          <p:nvSpPr>
            <p:cNvPr id="19" name="Rectangle 18"/>
            <p:cNvSpPr/>
            <p:nvPr/>
          </p:nvSpPr>
          <p:spPr>
            <a:xfrm>
              <a:off x="4235855" y="2204202"/>
              <a:ext cx="45720"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Elbow Connector 19"/>
            <p:cNvCxnSpPr>
              <a:stCxn id="17" idx="1"/>
            </p:cNvCxnSpPr>
            <p:nvPr/>
          </p:nvCxnSpPr>
          <p:spPr>
            <a:xfrm rot="10800000" flipH="1">
              <a:off x="2608969" y="2333595"/>
              <a:ext cx="1634780" cy="135432"/>
            </a:xfrm>
            <a:prstGeom prst="bentConnector3">
              <a:avLst>
                <a:gd name="adj1" fmla="val -13984"/>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351282" y="1357319"/>
            <a:ext cx="6696348"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Percentage of commercial buildings and floorspace by principal building activity, 2018</a:t>
            </a:r>
          </a:p>
        </p:txBody>
      </p:sp>
      <p:grpSp>
        <p:nvGrpSpPr>
          <p:cNvPr id="37" name="Group 36"/>
          <p:cNvGrpSpPr/>
          <p:nvPr/>
        </p:nvGrpSpPr>
        <p:grpSpPr>
          <a:xfrm>
            <a:off x="6401368" y="1615494"/>
            <a:ext cx="5207838" cy="2733972"/>
            <a:chOff x="5325785" y="2192995"/>
            <a:chExt cx="5207838" cy="2733972"/>
          </a:xfrm>
        </p:grpSpPr>
        <p:sp>
          <p:nvSpPr>
            <p:cNvPr id="22" name="TextBox 21"/>
            <p:cNvSpPr txBox="1"/>
            <p:nvPr/>
          </p:nvSpPr>
          <p:spPr>
            <a:xfrm>
              <a:off x="6359709" y="3396610"/>
              <a:ext cx="1417652" cy="630942"/>
            </a:xfrm>
            <a:prstGeom prst="rect">
              <a:avLst/>
            </a:prstGeom>
            <a:noFill/>
          </p:spPr>
          <p:txBody>
            <a:bodyPr wrap="square" rtlCol="0">
              <a:spAutoFit/>
            </a:bodyPr>
            <a:lstStyle/>
            <a:p>
              <a:pPr algn="ctr"/>
              <a:r>
                <a:rPr lang="en-US" sz="1400" b="1" dirty="0">
                  <a:latin typeface="Arial Black" panose="020B0A04020102020204" pitchFamily="34" charset="0"/>
                </a:rPr>
                <a:t>96.4 billion </a:t>
              </a:r>
            </a:p>
            <a:p>
              <a:pPr algn="ctr"/>
              <a:r>
                <a:rPr lang="en-US" sz="1000" dirty="0">
                  <a:latin typeface="Arial" panose="020B0604020202020204" pitchFamily="34" charset="0"/>
                  <a:cs typeface="Arial" panose="020B0604020202020204" pitchFamily="34" charset="0"/>
                </a:rPr>
                <a:t>total floorspace</a:t>
              </a:r>
            </a:p>
            <a:p>
              <a:pPr algn="ctr"/>
              <a:r>
                <a:rPr lang="en-US" sz="1000" dirty="0">
                  <a:latin typeface="Arial" panose="020B0604020202020204" pitchFamily="34" charset="0"/>
                  <a:cs typeface="Arial" panose="020B0604020202020204" pitchFamily="34" charset="0"/>
                </a:rPr>
                <a:t>in square feet</a:t>
              </a:r>
            </a:p>
          </p:txBody>
        </p:sp>
        <p:sp>
          <p:nvSpPr>
            <p:cNvPr id="23" name="Rectangle 22"/>
            <p:cNvSpPr/>
            <p:nvPr/>
          </p:nvSpPr>
          <p:spPr>
            <a:xfrm>
              <a:off x="7312001" y="2389120"/>
              <a:ext cx="1453394"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all other buildings, 12%</a:t>
              </a:r>
            </a:p>
          </p:txBody>
        </p:sp>
        <p:sp>
          <p:nvSpPr>
            <p:cNvPr id="24" name="Rectangle 23"/>
            <p:cNvSpPr/>
            <p:nvPr/>
          </p:nvSpPr>
          <p:spPr>
            <a:xfrm>
              <a:off x="7981275" y="2964805"/>
              <a:ext cx="819455"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lodging, 7% </a:t>
              </a:r>
            </a:p>
          </p:txBody>
        </p:sp>
        <p:sp>
          <p:nvSpPr>
            <p:cNvPr id="25" name="Rectangle 24"/>
            <p:cNvSpPr/>
            <p:nvPr/>
          </p:nvSpPr>
          <p:spPr>
            <a:xfrm>
              <a:off x="9114725" y="2192995"/>
              <a:ext cx="1418898" cy="923330"/>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health care</a:t>
              </a:r>
            </a:p>
            <a:p>
              <a:r>
                <a:rPr lang="en-US" sz="900" dirty="0">
                  <a:latin typeface="Arial" panose="020B0604020202020204" pitchFamily="34" charset="0"/>
                  <a:cs typeface="Arial" panose="020B0604020202020204" pitchFamily="34" charset="0"/>
                </a:rPr>
                <a:t>food service</a:t>
              </a:r>
            </a:p>
            <a:p>
              <a:r>
                <a:rPr lang="en-US" sz="900" dirty="0">
                  <a:latin typeface="Arial" panose="020B0604020202020204" pitchFamily="34" charset="0"/>
                  <a:cs typeface="Arial" panose="020B0604020202020204" pitchFamily="34" charset="0"/>
                </a:rPr>
                <a:t>food sales </a:t>
              </a:r>
            </a:p>
            <a:p>
              <a:r>
                <a:rPr lang="en-US" sz="900" dirty="0">
                  <a:latin typeface="Arial" panose="020B0604020202020204" pitchFamily="34" charset="0"/>
                  <a:cs typeface="Arial" panose="020B0604020202020204" pitchFamily="34" charset="0"/>
                </a:rPr>
                <a:t>public order and safety </a:t>
              </a:r>
            </a:p>
            <a:p>
              <a:r>
                <a:rPr lang="en-US" sz="900" dirty="0">
                  <a:latin typeface="Arial" panose="020B0604020202020204" pitchFamily="34" charset="0"/>
                  <a:cs typeface="Arial" panose="020B0604020202020204" pitchFamily="34" charset="0"/>
                </a:rPr>
                <a:t>vacant </a:t>
              </a:r>
            </a:p>
            <a:p>
              <a:r>
                <a:rPr lang="en-US" sz="900" dirty="0">
                  <a:latin typeface="Arial" panose="020B0604020202020204" pitchFamily="34" charset="0"/>
                  <a:cs typeface="Arial" panose="020B0604020202020204" pitchFamily="34" charset="0"/>
                </a:rPr>
                <a:t>other</a:t>
              </a:r>
            </a:p>
          </p:txBody>
        </p:sp>
        <p:sp>
          <p:nvSpPr>
            <p:cNvPr id="26" name="Rectangle 25"/>
            <p:cNvSpPr/>
            <p:nvPr/>
          </p:nvSpPr>
          <p:spPr>
            <a:xfrm>
              <a:off x="9107701" y="2192995"/>
              <a:ext cx="45720"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7308331" y="2414574"/>
              <a:ext cx="4572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Elbow Connector 27"/>
            <p:cNvCxnSpPr>
              <a:stCxn id="27" idx="1"/>
            </p:cNvCxnSpPr>
            <p:nvPr/>
          </p:nvCxnSpPr>
          <p:spPr>
            <a:xfrm rot="10800000" flipH="1">
              <a:off x="7308331" y="2316720"/>
              <a:ext cx="1799370" cy="189295"/>
            </a:xfrm>
            <a:prstGeom prst="bentConnector3">
              <a:avLst>
                <a:gd name="adj1" fmla="val -12704"/>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636670" y="2502157"/>
              <a:ext cx="1005403" cy="3693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warehouse and </a:t>
              </a:r>
            </a:p>
            <a:p>
              <a:r>
                <a:rPr lang="en-US" sz="900" dirty="0">
                  <a:latin typeface="Arial" panose="020B0604020202020204" pitchFamily="34" charset="0"/>
                  <a:cs typeface="Arial" panose="020B0604020202020204" pitchFamily="34" charset="0"/>
                </a:rPr>
                <a:t>storage, 18%</a:t>
              </a:r>
            </a:p>
          </p:txBody>
        </p:sp>
        <p:sp>
          <p:nvSpPr>
            <p:cNvPr id="31" name="Rectangle 30"/>
            <p:cNvSpPr/>
            <p:nvPr/>
          </p:nvSpPr>
          <p:spPr>
            <a:xfrm>
              <a:off x="5325785" y="3615021"/>
              <a:ext cx="755335" cy="230832"/>
            </a:xfrm>
            <a:prstGeom prst="rect">
              <a:avLst/>
            </a:prstGeom>
            <a:ln>
              <a:noFill/>
            </a:ln>
          </p:spPr>
          <p:txBody>
            <a:bodyPr wrap="none">
              <a:spAutoFit/>
            </a:bodyPr>
            <a:lstStyle/>
            <a:p>
              <a:r>
                <a:rPr lang="en-US" sz="900" dirty="0">
                  <a:latin typeface="Arial" panose="020B0604020202020204" pitchFamily="34" charset="0"/>
                  <a:cs typeface="Arial" panose="020B0604020202020204" pitchFamily="34" charset="0"/>
                </a:rPr>
                <a:t>office, 17%</a:t>
              </a:r>
            </a:p>
          </p:txBody>
        </p:sp>
        <p:sp>
          <p:nvSpPr>
            <p:cNvPr id="32" name="Rectangle 31"/>
            <p:cNvSpPr/>
            <p:nvPr/>
          </p:nvSpPr>
          <p:spPr>
            <a:xfrm>
              <a:off x="5689769" y="4358553"/>
              <a:ext cx="780983"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service, 6%</a:t>
              </a:r>
            </a:p>
          </p:txBody>
        </p:sp>
        <p:sp>
          <p:nvSpPr>
            <p:cNvPr id="33" name="Rectangle 32"/>
            <p:cNvSpPr/>
            <p:nvPr/>
          </p:nvSpPr>
          <p:spPr>
            <a:xfrm>
              <a:off x="6296515" y="4696135"/>
              <a:ext cx="1011815"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mercantile, 11%</a:t>
              </a:r>
            </a:p>
          </p:txBody>
        </p:sp>
        <p:sp>
          <p:nvSpPr>
            <p:cNvPr id="34" name="Rectangle 33"/>
            <p:cNvSpPr/>
            <p:nvPr/>
          </p:nvSpPr>
          <p:spPr>
            <a:xfrm>
              <a:off x="7377616" y="4588520"/>
              <a:ext cx="1387779"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public assembly, 7% </a:t>
              </a:r>
            </a:p>
          </p:txBody>
        </p:sp>
        <p:sp>
          <p:nvSpPr>
            <p:cNvPr id="35" name="Rectangle 34"/>
            <p:cNvSpPr/>
            <p:nvPr/>
          </p:nvSpPr>
          <p:spPr>
            <a:xfrm>
              <a:off x="7864040" y="4226163"/>
              <a:ext cx="1306768"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religious worship, 6% </a:t>
              </a:r>
            </a:p>
          </p:txBody>
        </p:sp>
        <p:sp>
          <p:nvSpPr>
            <p:cNvPr id="36" name="Rectangle 35"/>
            <p:cNvSpPr/>
            <p:nvPr/>
          </p:nvSpPr>
          <p:spPr>
            <a:xfrm>
              <a:off x="8083062" y="3666480"/>
              <a:ext cx="1011815"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education, 14% </a:t>
              </a:r>
            </a:p>
          </p:txBody>
        </p:sp>
      </p:grpSp>
      <p:sp>
        <p:nvSpPr>
          <p:cNvPr id="39" name="Rectangle 38"/>
          <p:cNvSpPr/>
          <p:nvPr/>
        </p:nvSpPr>
        <p:spPr>
          <a:xfrm>
            <a:off x="351282" y="4705415"/>
            <a:ext cx="11208698" cy="1538883"/>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Warehouse and storage, office, and service buildings together accounted for 48% of all commercial buildings and 42% of total commercial building floorspace.</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Although service buildings were the third most common building type, these buildings accounted for only 6% of total floorspace. Education buildings accounted for 7% of all buildings, but they accounted for 14% of total floorspace.</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Although food service buildings accounted for 5% of all commercial buildings, they accounted for only 1% of total floorspace. Lodging buildings accounted for 4% of commercial buildings, but they accounted for 7% of total floorspace.</a:t>
            </a:r>
          </a:p>
        </p:txBody>
      </p:sp>
      <p:graphicFrame>
        <p:nvGraphicFramePr>
          <p:cNvPr id="42" name="Chart 41"/>
          <p:cNvGraphicFramePr>
            <a:graphicFrameLocks/>
          </p:cNvGraphicFramePr>
          <p:nvPr>
            <p:extLst>
              <p:ext uri="{D42A27DB-BD31-4B8C-83A1-F6EECF244321}">
                <p14:modId xmlns:p14="http://schemas.microsoft.com/office/powerpoint/2010/main" val="3569828575"/>
              </p:ext>
            </p:extLst>
          </p:nvPr>
        </p:nvGraphicFramePr>
        <p:xfrm>
          <a:off x="977202" y="1916101"/>
          <a:ext cx="246888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40" name="Rectangle 39"/>
          <p:cNvSpPr/>
          <p:nvPr/>
        </p:nvSpPr>
        <p:spPr>
          <a:xfrm>
            <a:off x="398907" y="4422646"/>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1218" y="4109195"/>
            <a:ext cx="299766" cy="228600"/>
          </a:xfrm>
          <a:prstGeom prst="rect">
            <a:avLst/>
          </a:prstGeom>
        </p:spPr>
      </p:pic>
    </p:spTree>
    <p:extLst>
      <p:ext uri="{BB962C8B-B14F-4D97-AF65-F5344CB8AC3E}">
        <p14:creationId xmlns:p14="http://schemas.microsoft.com/office/powerpoint/2010/main" val="1879695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pc="-30" dirty="0"/>
              <a:t>Many principal building activities increased in the number of buildings from 2012 to 2018</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13</a:t>
            </a:fld>
            <a:endParaRPr lang="en-US" dirty="0"/>
          </a:p>
        </p:txBody>
      </p:sp>
      <p:sp>
        <p:nvSpPr>
          <p:cNvPr id="7" name="TextBox 6"/>
          <p:cNvSpPr txBox="1"/>
          <p:nvPr/>
        </p:nvSpPr>
        <p:spPr>
          <a:xfrm>
            <a:off x="294132" y="1269668"/>
            <a:ext cx="6464388"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Number of commercial buildings by principal building activity, 2018</a:t>
            </a:r>
          </a:p>
          <a:p>
            <a:r>
              <a:rPr lang="en-US" sz="1200" dirty="0">
                <a:latin typeface="Arial" panose="020B0604020202020204" pitchFamily="34" charset="0"/>
                <a:cs typeface="Arial" panose="020B0604020202020204" pitchFamily="34" charset="0"/>
              </a:rPr>
              <a:t>thousands</a:t>
            </a:r>
          </a:p>
        </p:txBody>
      </p:sp>
      <p:sp>
        <p:nvSpPr>
          <p:cNvPr id="26" name="TextBox 25"/>
          <p:cNvSpPr txBox="1"/>
          <p:nvPr/>
        </p:nvSpPr>
        <p:spPr>
          <a:xfrm>
            <a:off x="7833090" y="1707409"/>
            <a:ext cx="4064778" cy="167738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largest percentage increases in the number of buildings were for service (40%), public assembly (39%), lodging (31%), and warehouse and storage (26%).</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largest percentage decreases in the number of buildings were for vacant (30%) and food service (25%).</a:t>
            </a:r>
          </a:p>
        </p:txBody>
      </p:sp>
      <p:sp>
        <p:nvSpPr>
          <p:cNvPr id="27" name="Rectangle 26"/>
          <p:cNvSpPr/>
          <p:nvPr/>
        </p:nvSpPr>
        <p:spPr>
          <a:xfrm>
            <a:off x="294132" y="5705210"/>
            <a:ext cx="4625826" cy="400110"/>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 Change is statistically significant at the 10% significance level.</a:t>
            </a:r>
          </a:p>
          <a:p>
            <a:r>
              <a:rPr lang="en-US" sz="1000" dirty="0">
                <a:latin typeface="Arial" panose="020B0604020202020204" pitchFamily="34" charset="0"/>
                <a:cs typeface="Arial" panose="020B0604020202020204" pitchFamily="34" charset="0"/>
              </a:rPr>
              <a:t>** Change is statistically significant at the 5% significance level.</a:t>
            </a:r>
          </a:p>
        </p:txBody>
      </p:sp>
      <p:grpSp>
        <p:nvGrpSpPr>
          <p:cNvPr id="31" name="Group 30"/>
          <p:cNvGrpSpPr/>
          <p:nvPr/>
        </p:nvGrpSpPr>
        <p:grpSpPr>
          <a:xfrm>
            <a:off x="6096000" y="4665082"/>
            <a:ext cx="1294936" cy="443049"/>
            <a:chOff x="8207696" y="1965707"/>
            <a:chExt cx="1294936" cy="443049"/>
          </a:xfrm>
        </p:grpSpPr>
        <p:sp>
          <p:nvSpPr>
            <p:cNvPr id="9" name="Oval 8"/>
            <p:cNvSpPr/>
            <p:nvPr/>
          </p:nvSpPr>
          <p:spPr>
            <a:xfrm>
              <a:off x="8352152" y="2225876"/>
              <a:ext cx="182601" cy="182880"/>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809727" y="1965707"/>
              <a:ext cx="692905" cy="246221"/>
            </a:xfrm>
            <a:prstGeom prst="rect">
              <a:avLst/>
            </a:prstGeom>
            <a:noFill/>
          </p:spPr>
          <p:txBody>
            <a:bodyPr wrap="square" rtlCol="0">
              <a:spAutoFit/>
            </a:bodyPr>
            <a:lstStyle/>
            <a:p>
              <a:r>
                <a:rPr lang="en-US" sz="1000" b="1" dirty="0">
                  <a:solidFill>
                    <a:schemeClr val="accent1">
                      <a:lumMod val="50000"/>
                    </a:schemeClr>
                  </a:solidFill>
                  <a:latin typeface="Arial" panose="020B0604020202020204" pitchFamily="34" charset="0"/>
                  <a:cs typeface="Arial" panose="020B0604020202020204" pitchFamily="34" charset="0"/>
                </a:rPr>
                <a:t>2018</a:t>
              </a:r>
            </a:p>
          </p:txBody>
        </p:sp>
        <p:sp>
          <p:nvSpPr>
            <p:cNvPr id="11" name="TextBox 10"/>
            <p:cNvSpPr txBox="1"/>
            <p:nvPr/>
          </p:nvSpPr>
          <p:spPr>
            <a:xfrm>
              <a:off x="8207696" y="1974802"/>
              <a:ext cx="692905" cy="246221"/>
            </a:xfrm>
            <a:prstGeom prst="rect">
              <a:avLst/>
            </a:prstGeom>
            <a:noFill/>
          </p:spPr>
          <p:txBody>
            <a:bodyPr wrap="square" rtlCol="0">
              <a:spAutoFit/>
            </a:bodyPr>
            <a:lstStyle/>
            <a:p>
              <a:r>
                <a:rPr lang="en-US" sz="1000" b="1" dirty="0">
                  <a:solidFill>
                    <a:schemeClr val="accent1"/>
                  </a:solidFill>
                  <a:latin typeface="Arial" panose="020B0604020202020204" pitchFamily="34" charset="0"/>
                  <a:cs typeface="Arial" panose="020B0604020202020204" pitchFamily="34" charset="0"/>
                </a:rPr>
                <a:t>2012</a:t>
              </a:r>
            </a:p>
          </p:txBody>
        </p:sp>
        <p:cxnSp>
          <p:nvCxnSpPr>
            <p:cNvPr id="29" name="Straight Connector 28"/>
            <p:cNvCxnSpPr/>
            <p:nvPr/>
          </p:nvCxnSpPr>
          <p:spPr>
            <a:xfrm>
              <a:off x="8526553" y="2314561"/>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8953747" y="2224782"/>
              <a:ext cx="182601" cy="1828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2" name="Chart 31"/>
          <p:cNvGraphicFramePr>
            <a:graphicFrameLocks/>
          </p:cNvGraphicFramePr>
          <p:nvPr>
            <p:extLst>
              <p:ext uri="{D42A27DB-BD31-4B8C-83A1-F6EECF244321}">
                <p14:modId xmlns:p14="http://schemas.microsoft.com/office/powerpoint/2010/main" val="3534074990"/>
              </p:ext>
            </p:extLst>
          </p:nvPr>
        </p:nvGraphicFramePr>
        <p:xfrm>
          <a:off x="294132" y="1763707"/>
          <a:ext cx="8267700" cy="3981450"/>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262267" y="5441412"/>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3207" y="5191040"/>
            <a:ext cx="299766" cy="228600"/>
          </a:xfrm>
          <a:prstGeom prst="rect">
            <a:avLst/>
          </a:prstGeom>
        </p:spPr>
      </p:pic>
    </p:spTree>
    <p:extLst>
      <p:ext uri="{BB962C8B-B14F-4D97-AF65-F5344CB8AC3E}">
        <p14:creationId xmlns:p14="http://schemas.microsoft.com/office/powerpoint/2010/main" val="3426773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31" y="470322"/>
            <a:ext cx="11759628" cy="758952"/>
          </a:xfrm>
        </p:spPr>
        <p:txBody>
          <a:bodyPr>
            <a:noAutofit/>
          </a:bodyPr>
          <a:lstStyle/>
          <a:p>
            <a:r>
              <a:rPr lang="en-US" spc="-100" dirty="0"/>
              <a:t>Buildings used for lodging were the largest, and buildings used for food service were the smallest</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solidFill>
                  <a:srgbClr val="898989"/>
                </a:solidFill>
              </a:rPr>
              <a:t>|</a:t>
            </a:r>
            <a:r>
              <a:rPr lang="en-US" dirty="0">
                <a:solidFill>
                  <a:schemeClr val="tx1"/>
                </a:solidFill>
              </a:rPr>
              <a:t> 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14</a:t>
            </a:fld>
            <a:endParaRPr lang="en-US" dirty="0"/>
          </a:p>
        </p:txBody>
      </p:sp>
      <p:sp>
        <p:nvSpPr>
          <p:cNvPr id="6" name="TextBox 5"/>
          <p:cNvSpPr txBox="1"/>
          <p:nvPr/>
        </p:nvSpPr>
        <p:spPr>
          <a:xfrm>
            <a:off x="294132" y="1388849"/>
            <a:ext cx="5437926"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Average floorspace by principal building activity, 2018</a:t>
            </a:r>
          </a:p>
          <a:p>
            <a:r>
              <a:rPr lang="en-US" sz="1200" dirty="0">
                <a:latin typeface="Arial" panose="020B0604020202020204" pitchFamily="34" charset="0"/>
                <a:cs typeface="Arial" panose="020B0604020202020204" pitchFamily="34" charset="0"/>
              </a:rPr>
              <a:t>square feet per building</a:t>
            </a:r>
          </a:p>
        </p:txBody>
      </p:sp>
      <p:sp>
        <p:nvSpPr>
          <p:cNvPr id="7" name="Rectangle 6"/>
          <p:cNvSpPr/>
          <p:nvPr/>
        </p:nvSpPr>
        <p:spPr>
          <a:xfrm>
            <a:off x="6502287" y="1867823"/>
            <a:ext cx="5276007" cy="2400657"/>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On average, among the principal building activities, lodging (33,700 sf), education (31,100 sf), and health care (29,300 sf) were the largest buildings.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size of inpatient health care buildings (hospitals) contributes greatly to the health care category’s average floorspace. Hospitals averaged 264,800 sf per building, compared with outpatient health care buildings, which averaged 13,700 sf.</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On average, food service buildings were the smallest (4,800 sf), followed by food sales, service, and vacant.  </a:t>
            </a:r>
          </a:p>
        </p:txBody>
      </p:sp>
      <p:graphicFrame>
        <p:nvGraphicFramePr>
          <p:cNvPr id="8" name="Chart 7"/>
          <p:cNvGraphicFramePr>
            <a:graphicFrameLocks/>
          </p:cNvGraphicFramePr>
          <p:nvPr>
            <p:extLst>
              <p:ext uri="{D42A27DB-BD31-4B8C-83A1-F6EECF244321}">
                <p14:modId xmlns:p14="http://schemas.microsoft.com/office/powerpoint/2010/main" val="4183878221"/>
              </p:ext>
            </p:extLst>
          </p:nvPr>
        </p:nvGraphicFramePr>
        <p:xfrm>
          <a:off x="294131" y="1850514"/>
          <a:ext cx="576072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262267" y="5974814"/>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28" y="5659822"/>
            <a:ext cx="299766" cy="228600"/>
          </a:xfrm>
          <a:prstGeom prst="rect">
            <a:avLst/>
          </a:prstGeom>
        </p:spPr>
      </p:pic>
    </p:spTree>
    <p:extLst>
      <p:ext uri="{BB962C8B-B14F-4D97-AF65-F5344CB8AC3E}">
        <p14:creationId xmlns:p14="http://schemas.microsoft.com/office/powerpoint/2010/main" val="395561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Office and education buildings had the most workers</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15</a:t>
            </a:fld>
            <a:endParaRPr lang="en-US" dirty="0"/>
          </a:p>
        </p:txBody>
      </p:sp>
      <p:sp>
        <p:nvSpPr>
          <p:cNvPr id="6" name="TextBox 5"/>
          <p:cNvSpPr txBox="1"/>
          <p:nvPr/>
        </p:nvSpPr>
        <p:spPr>
          <a:xfrm>
            <a:off x="355093" y="1321453"/>
            <a:ext cx="6069983"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Number of main shift workers and buildings by principal building activity, 2018</a:t>
            </a:r>
          </a:p>
          <a:p>
            <a:r>
              <a:rPr lang="en-US" sz="1200" dirty="0">
                <a:latin typeface="Arial" panose="020B0604020202020204" pitchFamily="34" charset="0"/>
                <a:cs typeface="Arial" panose="020B0604020202020204" pitchFamily="34" charset="0"/>
              </a:rPr>
              <a:t>percentage</a:t>
            </a:r>
          </a:p>
        </p:txBody>
      </p:sp>
      <p:sp>
        <p:nvSpPr>
          <p:cNvPr id="26" name="TextBox 25"/>
          <p:cNvSpPr txBox="1"/>
          <p:nvPr/>
        </p:nvSpPr>
        <p:spPr>
          <a:xfrm>
            <a:off x="6425076" y="1819409"/>
            <a:ext cx="5353218" cy="124649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Half of all main shift workers worked in office and education buildings in 2018.</a:t>
            </a:r>
          </a:p>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Although health care buildings accounted for 2% of commercial buildings, health care workers accounted for 8% of all main shift workers.</a:t>
            </a:r>
          </a:p>
        </p:txBody>
      </p:sp>
      <p:graphicFrame>
        <p:nvGraphicFramePr>
          <p:cNvPr id="27" name="Chart 26"/>
          <p:cNvGraphicFramePr>
            <a:graphicFrameLocks/>
          </p:cNvGraphicFramePr>
          <p:nvPr>
            <p:extLst>
              <p:ext uri="{D42A27DB-BD31-4B8C-83A1-F6EECF244321}">
                <p14:modId xmlns:p14="http://schemas.microsoft.com/office/powerpoint/2010/main" val="213147087"/>
              </p:ext>
            </p:extLst>
          </p:nvPr>
        </p:nvGraphicFramePr>
        <p:xfrm>
          <a:off x="355093" y="1819409"/>
          <a:ext cx="5152572"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a:xfrm>
            <a:off x="262267" y="5974814"/>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7665" y="5709923"/>
            <a:ext cx="299766" cy="228600"/>
          </a:xfrm>
          <a:prstGeom prst="rect">
            <a:avLst/>
          </a:prstGeom>
        </p:spPr>
      </p:pic>
      <p:sp>
        <p:nvSpPr>
          <p:cNvPr id="7" name="TextBox 6"/>
          <p:cNvSpPr txBox="1"/>
          <p:nvPr/>
        </p:nvSpPr>
        <p:spPr>
          <a:xfrm>
            <a:off x="3108468" y="5554932"/>
            <a:ext cx="2197180" cy="400110"/>
          </a:xfrm>
          <a:prstGeom prst="rect">
            <a:avLst/>
          </a:prstGeom>
          <a:solidFill>
            <a:schemeClr val="bg1"/>
          </a:solidFill>
        </p:spPr>
        <p:txBody>
          <a:bodyPr wrap="square" rtlCol="0">
            <a:spAutoFit/>
          </a:bodyPr>
          <a:lstStyle/>
          <a:p>
            <a:r>
              <a:rPr lang="en-US" sz="1000" b="1" dirty="0">
                <a:solidFill>
                  <a:schemeClr val="tx2"/>
                </a:solidFill>
                <a:latin typeface="Arial" panose="020B0604020202020204" pitchFamily="34" charset="0"/>
                <a:cs typeface="Arial" panose="020B0604020202020204" pitchFamily="34" charset="0"/>
              </a:rPr>
              <a:t>percentage of main shift workers</a:t>
            </a:r>
          </a:p>
          <a:p>
            <a:r>
              <a:rPr lang="en-US" sz="1000" b="1" dirty="0">
                <a:solidFill>
                  <a:schemeClr val="accent1">
                    <a:lumMod val="60000"/>
                    <a:lumOff val="40000"/>
                  </a:schemeClr>
                </a:solidFill>
                <a:latin typeface="Arial" panose="020B0604020202020204" pitchFamily="34" charset="0"/>
                <a:cs typeface="Arial" panose="020B0604020202020204" pitchFamily="34" charset="0"/>
              </a:rPr>
              <a:t>percentage of buildings</a:t>
            </a:r>
          </a:p>
        </p:txBody>
      </p:sp>
    </p:spTree>
    <p:extLst>
      <p:ext uri="{BB962C8B-B14F-4D97-AF65-F5344CB8AC3E}">
        <p14:creationId xmlns:p14="http://schemas.microsoft.com/office/powerpoint/2010/main" val="3539856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1106529615"/>
              </p:ext>
            </p:extLst>
          </p:nvPr>
        </p:nvGraphicFramePr>
        <p:xfrm>
          <a:off x="4887362" y="4891423"/>
          <a:ext cx="1097280" cy="1097280"/>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4596277" y="2105459"/>
            <a:ext cx="1645920" cy="412312"/>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Lodging buildings operated the most hours per week</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16</a:t>
            </a:fld>
            <a:endParaRPr lang="en-US" dirty="0"/>
          </a:p>
        </p:txBody>
      </p:sp>
      <p:sp>
        <p:nvSpPr>
          <p:cNvPr id="6" name="TextBox 5"/>
          <p:cNvSpPr txBox="1"/>
          <p:nvPr/>
        </p:nvSpPr>
        <p:spPr>
          <a:xfrm>
            <a:off x="294132" y="1518177"/>
            <a:ext cx="7399441"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Average weekly operating hours in commercial buildings by principal building activity, 2018</a:t>
            </a:r>
          </a:p>
          <a:p>
            <a:r>
              <a:rPr lang="en-US" sz="1200" dirty="0">
                <a:latin typeface="Arial" panose="020B0604020202020204" pitchFamily="34" charset="0"/>
                <a:cs typeface="Arial" panose="020B0604020202020204" pitchFamily="34" charset="0"/>
              </a:rPr>
              <a:t>hours</a:t>
            </a:r>
          </a:p>
        </p:txBody>
      </p:sp>
      <p:graphicFrame>
        <p:nvGraphicFramePr>
          <p:cNvPr id="7" name="Chart 6"/>
          <p:cNvGraphicFramePr>
            <a:graphicFrameLocks/>
          </p:cNvGraphicFramePr>
          <p:nvPr>
            <p:extLst>
              <p:ext uri="{D42A27DB-BD31-4B8C-83A1-F6EECF244321}">
                <p14:modId xmlns:p14="http://schemas.microsoft.com/office/powerpoint/2010/main" val="835209750"/>
              </p:ext>
            </p:extLst>
          </p:nvPr>
        </p:nvGraphicFramePr>
        <p:xfrm>
          <a:off x="4877979" y="2686726"/>
          <a:ext cx="1097280" cy="10972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057477" y="3112255"/>
            <a:ext cx="750013"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12%</a:t>
            </a:r>
          </a:p>
        </p:txBody>
      </p:sp>
      <p:sp>
        <p:nvSpPr>
          <p:cNvPr id="9" name="Rectangle 8"/>
          <p:cNvSpPr/>
          <p:nvPr/>
        </p:nvSpPr>
        <p:spPr>
          <a:xfrm>
            <a:off x="4949820" y="2563615"/>
            <a:ext cx="965329"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all buildings </a:t>
            </a:r>
            <a:endParaRPr lang="en-US" sz="1000" b="1" dirty="0"/>
          </a:p>
        </p:txBody>
      </p:sp>
      <p:graphicFrame>
        <p:nvGraphicFramePr>
          <p:cNvPr id="10" name="Chart 9"/>
          <p:cNvGraphicFramePr>
            <a:graphicFrameLocks/>
          </p:cNvGraphicFramePr>
          <p:nvPr>
            <p:extLst>
              <p:ext uri="{D42A27DB-BD31-4B8C-83A1-F6EECF244321}">
                <p14:modId xmlns:p14="http://schemas.microsoft.com/office/powerpoint/2010/main" val="3753075529"/>
              </p:ext>
            </p:extLst>
          </p:nvPr>
        </p:nvGraphicFramePr>
        <p:xfrm>
          <a:off x="4873978" y="3767017"/>
          <a:ext cx="1097280" cy="109728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5046251" y="4192547"/>
            <a:ext cx="750013"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98%</a:t>
            </a:r>
          </a:p>
        </p:txBody>
      </p:sp>
      <p:sp>
        <p:nvSpPr>
          <p:cNvPr id="13" name="Rectangle 12"/>
          <p:cNvSpPr/>
          <p:nvPr/>
        </p:nvSpPr>
        <p:spPr>
          <a:xfrm>
            <a:off x="5090884" y="3652529"/>
            <a:ext cx="683200"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lodging </a:t>
            </a:r>
            <a:endParaRPr lang="en-US" sz="1000" b="1" dirty="0"/>
          </a:p>
        </p:txBody>
      </p:sp>
      <p:sp>
        <p:nvSpPr>
          <p:cNvPr id="14" name="TextBox 13"/>
          <p:cNvSpPr txBox="1"/>
          <p:nvPr/>
        </p:nvSpPr>
        <p:spPr>
          <a:xfrm>
            <a:off x="5046250" y="5323256"/>
            <a:ext cx="750013"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74%</a:t>
            </a:r>
          </a:p>
        </p:txBody>
      </p:sp>
      <p:sp>
        <p:nvSpPr>
          <p:cNvPr id="15" name="Rectangle 14"/>
          <p:cNvSpPr/>
          <p:nvPr/>
        </p:nvSpPr>
        <p:spPr>
          <a:xfrm>
            <a:off x="4655244" y="4776679"/>
            <a:ext cx="1554480"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public order and safety </a:t>
            </a:r>
            <a:endParaRPr lang="en-US" sz="1000" b="1" dirty="0"/>
          </a:p>
        </p:txBody>
      </p:sp>
      <p:sp>
        <p:nvSpPr>
          <p:cNvPr id="16" name="TextBox 15"/>
          <p:cNvSpPr txBox="1"/>
          <p:nvPr/>
        </p:nvSpPr>
        <p:spPr>
          <a:xfrm>
            <a:off x="4596277" y="2128013"/>
            <a:ext cx="1664686" cy="400110"/>
          </a:xfrm>
          <a:prstGeom prst="rect">
            <a:avLst/>
          </a:prstGeom>
          <a:noFill/>
          <a:ln>
            <a:noFill/>
          </a:ln>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Percentage of buildings open continuously</a:t>
            </a:r>
          </a:p>
        </p:txBody>
      </p:sp>
      <p:sp>
        <p:nvSpPr>
          <p:cNvPr id="20" name="Rectangle 19"/>
          <p:cNvSpPr/>
          <p:nvPr/>
        </p:nvSpPr>
        <p:spPr>
          <a:xfrm>
            <a:off x="4596277" y="2528123"/>
            <a:ext cx="1645920" cy="345044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007703" y="1979842"/>
            <a:ext cx="4890165" cy="247760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On average, lodging (165 hours), public order and safety (131 hours), and food sales (110 hours) buildings operated the most hours per week.</a:t>
            </a:r>
          </a:p>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The proportion of lodging buildings that were open continuously contributes greatly to the average operating hours per week. </a:t>
            </a:r>
            <a:r>
              <a:rPr lang="en-US" sz="1400" dirty="0">
                <a:latin typeface="Arial" panose="020B0604020202020204" pitchFamily="34" charset="0"/>
                <a:cs typeface="Arial" panose="020B0604020202020204" pitchFamily="34" charset="0"/>
              </a:rPr>
              <a:t>Almost all</a:t>
            </a:r>
            <a:r>
              <a:rPr lang="en-US" sz="1400" dirty="0">
                <a:solidFill>
                  <a:srgbClr val="000000"/>
                </a:solidFill>
                <a:latin typeface="Arial" panose="020B0604020202020204" pitchFamily="34" charset="0"/>
                <a:cs typeface="Arial" panose="020B0604020202020204" pitchFamily="34" charset="0"/>
              </a:rPr>
              <a:t> lodging buildings were open continuously (98%).</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Religious worship, and vacant buildings were open less than 50 hours per week on average.</a:t>
            </a:r>
          </a:p>
          <a:p>
            <a:pPr marL="285750" indent="-285750">
              <a:spcAft>
                <a:spcPts val="600"/>
              </a:spcAft>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p:txBody>
      </p:sp>
      <p:graphicFrame>
        <p:nvGraphicFramePr>
          <p:cNvPr id="23" name="Chart 22"/>
          <p:cNvGraphicFramePr>
            <a:graphicFrameLocks/>
          </p:cNvGraphicFramePr>
          <p:nvPr>
            <p:extLst>
              <p:ext uri="{D42A27DB-BD31-4B8C-83A1-F6EECF244321}">
                <p14:modId xmlns:p14="http://schemas.microsoft.com/office/powerpoint/2010/main" val="3237151352"/>
              </p:ext>
            </p:extLst>
          </p:nvPr>
        </p:nvGraphicFramePr>
        <p:xfrm>
          <a:off x="296215" y="1991469"/>
          <a:ext cx="4306824" cy="4023360"/>
        </p:xfrm>
        <a:graphic>
          <a:graphicData uri="http://schemas.openxmlformats.org/drawingml/2006/chart">
            <c:chart xmlns:c="http://schemas.openxmlformats.org/drawingml/2006/chart" xmlns:r="http://schemas.openxmlformats.org/officeDocument/2006/relationships" r:id="rId5"/>
          </a:graphicData>
        </a:graphic>
      </p:graphicFrame>
      <p:sp>
        <p:nvSpPr>
          <p:cNvPr id="21" name="Rectangle 20"/>
          <p:cNvSpPr/>
          <p:nvPr/>
        </p:nvSpPr>
        <p:spPr>
          <a:xfrm>
            <a:off x="262267" y="6018356"/>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7803" y="5746213"/>
            <a:ext cx="299766" cy="228600"/>
          </a:xfrm>
          <a:prstGeom prst="rect">
            <a:avLst/>
          </a:prstGeom>
        </p:spPr>
      </p:pic>
    </p:spTree>
    <p:extLst>
      <p:ext uri="{BB962C8B-B14F-4D97-AF65-F5344CB8AC3E}">
        <p14:creationId xmlns:p14="http://schemas.microsoft.com/office/powerpoint/2010/main" val="1362720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Year of Construction</a:t>
            </a:r>
          </a:p>
        </p:txBody>
      </p:sp>
      <p:sp>
        <p:nvSpPr>
          <p:cNvPr id="3" name="Text Placeholder 2"/>
          <p:cNvSpPr>
            <a:spLocks noGrp="1"/>
          </p:cNvSpPr>
          <p:nvPr>
            <p:ph type="body" sz="quarter" idx="13"/>
          </p:nvPr>
        </p:nvSpPr>
        <p:spPr/>
        <p:txBody>
          <a:bodyPr/>
          <a:lstStyle/>
          <a:p>
            <a:r>
              <a:rPr lang="en-US" dirty="0"/>
              <a:t>The year of construction is the year in which the major part or the largest portion of a building was constructed.</a:t>
            </a:r>
          </a:p>
        </p:txBody>
      </p:sp>
    </p:spTree>
    <p:extLst>
      <p:ext uri="{BB962C8B-B14F-4D97-AF65-F5344CB8AC3E}">
        <p14:creationId xmlns:p14="http://schemas.microsoft.com/office/powerpoint/2010/main" val="2289914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p:cNvGraphicFramePr>
          <p:nvPr>
            <p:extLst>
              <p:ext uri="{D42A27DB-BD31-4B8C-83A1-F6EECF244321}">
                <p14:modId xmlns:p14="http://schemas.microsoft.com/office/powerpoint/2010/main" val="3060733577"/>
              </p:ext>
            </p:extLst>
          </p:nvPr>
        </p:nvGraphicFramePr>
        <p:xfrm>
          <a:off x="294132" y="1912932"/>
          <a:ext cx="676656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More than half of U.S. commercial buildings were built between 1960 and 1999</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18</a:t>
            </a:fld>
            <a:endParaRPr lang="en-US" dirty="0"/>
          </a:p>
        </p:txBody>
      </p:sp>
      <p:sp>
        <p:nvSpPr>
          <p:cNvPr id="6" name="Rectangle 5"/>
          <p:cNvSpPr/>
          <p:nvPr/>
        </p:nvSpPr>
        <p:spPr>
          <a:xfrm>
            <a:off x="7371844" y="1894720"/>
            <a:ext cx="4608438" cy="2046714"/>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Buildings built between 1960 and 1999 accounted for more than 50% of both total number of buildings and of floorspace.</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One-quarter of buildings (25%) were built after 2000, accounting for 29% of total floorspace.</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Buildings built before 1960 represented 21% of buildings but only 17% of total floorspace.</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median year of construction was 1981. </a:t>
            </a:r>
          </a:p>
        </p:txBody>
      </p:sp>
      <p:sp>
        <p:nvSpPr>
          <p:cNvPr id="7" name="Rectangle 6"/>
          <p:cNvSpPr/>
          <p:nvPr/>
        </p:nvSpPr>
        <p:spPr>
          <a:xfrm>
            <a:off x="294132" y="1359961"/>
            <a:ext cx="6096000" cy="461665"/>
          </a:xfrm>
          <a:prstGeom prst="rect">
            <a:avLst/>
          </a:prstGeom>
        </p:spPr>
        <p:txBody>
          <a:bodyPr>
            <a:spAutoFit/>
          </a:bodyPr>
          <a:lstStyle/>
          <a:p>
            <a:r>
              <a:rPr lang="en-US" sz="1200" b="1" dirty="0">
                <a:latin typeface="Arial" panose="020B0604020202020204" pitchFamily="34" charset="0"/>
                <a:cs typeface="Arial" panose="020B0604020202020204" pitchFamily="34" charset="0"/>
              </a:rPr>
              <a:t>Share of number of buildings and floorspace by year constructed, 2018</a:t>
            </a:r>
          </a:p>
          <a:p>
            <a:r>
              <a:rPr lang="en-US" sz="1200" dirty="0">
                <a:latin typeface="Arial" panose="020B0604020202020204" pitchFamily="34" charset="0"/>
                <a:cs typeface="Arial" panose="020B0604020202020204" pitchFamily="34" charset="0"/>
              </a:rPr>
              <a:t>percentage of total for all buildings</a:t>
            </a:r>
          </a:p>
        </p:txBody>
      </p:sp>
      <p:sp>
        <p:nvSpPr>
          <p:cNvPr id="8" name="TextBox 6"/>
          <p:cNvSpPr txBox="1"/>
          <p:nvPr/>
        </p:nvSpPr>
        <p:spPr>
          <a:xfrm>
            <a:off x="1369113" y="5171026"/>
            <a:ext cx="800219" cy="2308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before 1920</a:t>
            </a:r>
          </a:p>
        </p:txBody>
      </p:sp>
      <p:sp>
        <p:nvSpPr>
          <p:cNvPr id="9" name="Rectangle 8"/>
          <p:cNvSpPr/>
          <p:nvPr/>
        </p:nvSpPr>
        <p:spPr>
          <a:xfrm>
            <a:off x="1379530" y="4475719"/>
            <a:ext cx="779381"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1946–1959</a:t>
            </a:r>
          </a:p>
        </p:txBody>
      </p:sp>
      <p:sp>
        <p:nvSpPr>
          <p:cNvPr id="10" name="Rectangle 9"/>
          <p:cNvSpPr/>
          <p:nvPr/>
        </p:nvSpPr>
        <p:spPr>
          <a:xfrm>
            <a:off x="1388348" y="4875734"/>
            <a:ext cx="761747"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1920–1945</a:t>
            </a:r>
          </a:p>
        </p:txBody>
      </p:sp>
      <p:sp>
        <p:nvSpPr>
          <p:cNvPr id="11" name="TextBox 9"/>
          <p:cNvSpPr txBox="1"/>
          <p:nvPr/>
        </p:nvSpPr>
        <p:spPr>
          <a:xfrm>
            <a:off x="3450417" y="3357723"/>
            <a:ext cx="761747" cy="2308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1980–1989</a:t>
            </a:r>
          </a:p>
        </p:txBody>
      </p:sp>
      <p:sp>
        <p:nvSpPr>
          <p:cNvPr id="12" name="Rectangle 11"/>
          <p:cNvSpPr/>
          <p:nvPr/>
        </p:nvSpPr>
        <p:spPr>
          <a:xfrm>
            <a:off x="3435303" y="5026560"/>
            <a:ext cx="761747"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1960–1969</a:t>
            </a:r>
          </a:p>
        </p:txBody>
      </p:sp>
      <p:sp>
        <p:nvSpPr>
          <p:cNvPr id="13" name="Rectangle 12"/>
          <p:cNvSpPr/>
          <p:nvPr/>
        </p:nvSpPr>
        <p:spPr>
          <a:xfrm>
            <a:off x="3450417" y="4288531"/>
            <a:ext cx="761747"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1970–1979</a:t>
            </a:r>
          </a:p>
        </p:txBody>
      </p:sp>
      <p:sp>
        <p:nvSpPr>
          <p:cNvPr id="14" name="TextBox 11"/>
          <p:cNvSpPr txBox="1"/>
          <p:nvPr/>
        </p:nvSpPr>
        <p:spPr>
          <a:xfrm>
            <a:off x="5507102" y="4036583"/>
            <a:ext cx="761747" cy="2308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2010–2018</a:t>
            </a:r>
          </a:p>
        </p:txBody>
      </p:sp>
      <p:sp>
        <p:nvSpPr>
          <p:cNvPr id="15" name="Rectangle 14"/>
          <p:cNvSpPr/>
          <p:nvPr/>
        </p:nvSpPr>
        <p:spPr>
          <a:xfrm>
            <a:off x="3450417" y="2634684"/>
            <a:ext cx="761747"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1990–1999</a:t>
            </a:r>
          </a:p>
        </p:txBody>
      </p:sp>
      <p:sp>
        <p:nvSpPr>
          <p:cNvPr id="16" name="Rectangle 15"/>
          <p:cNvSpPr/>
          <p:nvPr/>
        </p:nvSpPr>
        <p:spPr>
          <a:xfrm>
            <a:off x="5507102" y="5014225"/>
            <a:ext cx="761747"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2000–2009</a:t>
            </a:r>
          </a:p>
        </p:txBody>
      </p:sp>
      <p:sp>
        <p:nvSpPr>
          <p:cNvPr id="17" name="TextBox 16"/>
          <p:cNvSpPr txBox="1"/>
          <p:nvPr/>
        </p:nvSpPr>
        <p:spPr>
          <a:xfrm>
            <a:off x="839844" y="5728912"/>
            <a:ext cx="1712814"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before 1960</a:t>
            </a:r>
          </a:p>
        </p:txBody>
      </p:sp>
      <p:sp>
        <p:nvSpPr>
          <p:cNvPr id="18" name="TextBox 17"/>
          <p:cNvSpPr txBox="1"/>
          <p:nvPr/>
        </p:nvSpPr>
        <p:spPr>
          <a:xfrm>
            <a:off x="2950819" y="5728911"/>
            <a:ext cx="1712814"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1960 to 1999</a:t>
            </a:r>
          </a:p>
        </p:txBody>
      </p:sp>
      <p:sp>
        <p:nvSpPr>
          <p:cNvPr id="19" name="TextBox 18"/>
          <p:cNvSpPr txBox="1"/>
          <p:nvPr/>
        </p:nvSpPr>
        <p:spPr>
          <a:xfrm>
            <a:off x="5031568" y="5728910"/>
            <a:ext cx="1712814"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2000 to 2018</a:t>
            </a:r>
          </a:p>
        </p:txBody>
      </p:sp>
      <p:sp>
        <p:nvSpPr>
          <p:cNvPr id="20" name="TextBox 19"/>
          <p:cNvSpPr txBox="1"/>
          <p:nvPr/>
        </p:nvSpPr>
        <p:spPr>
          <a:xfrm>
            <a:off x="839844" y="5447246"/>
            <a:ext cx="73152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buildings</a:t>
            </a:r>
          </a:p>
        </p:txBody>
      </p:sp>
      <p:sp>
        <p:nvSpPr>
          <p:cNvPr id="21" name="TextBox 20"/>
          <p:cNvSpPr txBox="1"/>
          <p:nvPr/>
        </p:nvSpPr>
        <p:spPr>
          <a:xfrm>
            <a:off x="1852717" y="5447246"/>
            <a:ext cx="8229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floorspace</a:t>
            </a:r>
          </a:p>
        </p:txBody>
      </p:sp>
      <p:sp>
        <p:nvSpPr>
          <p:cNvPr id="28" name="TextBox 27"/>
          <p:cNvSpPr txBox="1"/>
          <p:nvPr/>
        </p:nvSpPr>
        <p:spPr>
          <a:xfrm>
            <a:off x="2934308" y="5447246"/>
            <a:ext cx="73152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buildings</a:t>
            </a:r>
          </a:p>
        </p:txBody>
      </p:sp>
      <p:sp>
        <p:nvSpPr>
          <p:cNvPr id="29" name="TextBox 28"/>
          <p:cNvSpPr txBox="1"/>
          <p:nvPr/>
        </p:nvSpPr>
        <p:spPr>
          <a:xfrm>
            <a:off x="3924459" y="5447246"/>
            <a:ext cx="8229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floorspace</a:t>
            </a:r>
          </a:p>
        </p:txBody>
      </p:sp>
      <p:sp>
        <p:nvSpPr>
          <p:cNvPr id="30" name="TextBox 29"/>
          <p:cNvSpPr txBox="1"/>
          <p:nvPr/>
        </p:nvSpPr>
        <p:spPr>
          <a:xfrm>
            <a:off x="5006050" y="5447246"/>
            <a:ext cx="73152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buildings</a:t>
            </a:r>
          </a:p>
        </p:txBody>
      </p:sp>
      <p:sp>
        <p:nvSpPr>
          <p:cNvPr id="31" name="TextBox 30"/>
          <p:cNvSpPr txBox="1"/>
          <p:nvPr/>
        </p:nvSpPr>
        <p:spPr>
          <a:xfrm>
            <a:off x="6029114" y="5447246"/>
            <a:ext cx="8229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floorspace</a:t>
            </a:r>
          </a:p>
        </p:txBody>
      </p:sp>
      <p:sp>
        <p:nvSpPr>
          <p:cNvPr id="26" name="Rectangle 25"/>
          <p:cNvSpPr/>
          <p:nvPr/>
        </p:nvSpPr>
        <p:spPr>
          <a:xfrm>
            <a:off x="262267" y="6029244"/>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434" y="5737720"/>
            <a:ext cx="299766" cy="228600"/>
          </a:xfrm>
          <a:prstGeom prst="rect">
            <a:avLst/>
          </a:prstGeom>
        </p:spPr>
      </p:pic>
    </p:spTree>
    <p:extLst>
      <p:ext uri="{BB962C8B-B14F-4D97-AF65-F5344CB8AC3E}">
        <p14:creationId xmlns:p14="http://schemas.microsoft.com/office/powerpoint/2010/main" val="98692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1995655129"/>
              </p:ext>
            </p:extLst>
          </p:nvPr>
        </p:nvGraphicFramePr>
        <p:xfrm>
          <a:off x="294132" y="2231707"/>
          <a:ext cx="7351776" cy="370332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Newer buildings were larger, on average, than older commercial buildings</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19</a:t>
            </a:fld>
            <a:endParaRPr lang="en-US" dirty="0"/>
          </a:p>
        </p:txBody>
      </p:sp>
      <p:sp>
        <p:nvSpPr>
          <p:cNvPr id="6" name="TextBox 5"/>
          <p:cNvSpPr txBox="1"/>
          <p:nvPr/>
        </p:nvSpPr>
        <p:spPr>
          <a:xfrm>
            <a:off x="294132" y="137438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Average building size by year of construction, 2018</a:t>
            </a:r>
          </a:p>
          <a:p>
            <a:r>
              <a:rPr lang="en-US" sz="1200" dirty="0">
                <a:latin typeface="Arial" panose="020B0604020202020204" pitchFamily="34" charset="0"/>
                <a:cs typeface="Arial" panose="020B0604020202020204" pitchFamily="34" charset="0"/>
              </a:rPr>
              <a:t>square feet</a:t>
            </a:r>
          </a:p>
        </p:txBody>
      </p:sp>
      <p:sp>
        <p:nvSpPr>
          <p:cNvPr id="8" name="TextBox 7"/>
          <p:cNvSpPr txBox="1"/>
          <p:nvPr/>
        </p:nvSpPr>
        <p:spPr>
          <a:xfrm>
            <a:off x="846481" y="2507879"/>
            <a:ext cx="1919930" cy="400110"/>
          </a:xfrm>
          <a:prstGeom prst="rect">
            <a:avLst/>
          </a:prstGeom>
          <a:solidFill>
            <a:schemeClr val="accent5">
              <a:lumMod val="20000"/>
              <a:lumOff val="80000"/>
            </a:schemeClr>
          </a:solidFill>
        </p:spPr>
        <p:txBody>
          <a:bodyPr wrap="square" rtlCol="0">
            <a:spAutoFit/>
          </a:bodyPr>
          <a:lstStyle/>
          <a:p>
            <a:r>
              <a:rPr lang="en-US" sz="1000" b="1" dirty="0">
                <a:latin typeface="Arial" panose="020B0604020202020204" pitchFamily="34" charset="0"/>
                <a:cs typeface="Arial" panose="020B0604020202020204" pitchFamily="34" charset="0"/>
              </a:rPr>
              <a:t>before 1960</a:t>
            </a:r>
          </a:p>
          <a:p>
            <a:r>
              <a:rPr lang="en-US" sz="1000" dirty="0">
                <a:latin typeface="Arial" panose="020B0604020202020204" pitchFamily="34" charset="0"/>
                <a:cs typeface="Arial" panose="020B0604020202020204" pitchFamily="34" charset="0"/>
              </a:rPr>
              <a:t>average: 13,200 square feet</a:t>
            </a:r>
          </a:p>
        </p:txBody>
      </p:sp>
      <p:sp>
        <p:nvSpPr>
          <p:cNvPr id="10" name="TextBox 9"/>
          <p:cNvSpPr txBox="1"/>
          <p:nvPr/>
        </p:nvSpPr>
        <p:spPr>
          <a:xfrm>
            <a:off x="5632076" y="1915806"/>
            <a:ext cx="1885425" cy="400110"/>
          </a:xfrm>
          <a:prstGeom prst="rect">
            <a:avLst/>
          </a:prstGeom>
          <a:solidFill>
            <a:schemeClr val="bg1">
              <a:lumMod val="85000"/>
            </a:schemeClr>
          </a:solidFill>
        </p:spPr>
        <p:txBody>
          <a:bodyPr wrap="square" rtlCol="0">
            <a:spAutoFit/>
          </a:bodyPr>
          <a:lstStyle/>
          <a:p>
            <a:r>
              <a:rPr lang="en-US" sz="1000" b="1" dirty="0">
                <a:latin typeface="Arial" panose="020B0604020202020204" pitchFamily="34" charset="0"/>
                <a:cs typeface="Arial" panose="020B0604020202020204" pitchFamily="34" charset="0"/>
              </a:rPr>
              <a:t>2000 to 2018</a:t>
            </a:r>
          </a:p>
          <a:p>
            <a:r>
              <a:rPr lang="en-US" sz="1000" dirty="0">
                <a:latin typeface="Arial" panose="020B0604020202020204" pitchFamily="34" charset="0"/>
                <a:cs typeface="Arial" panose="020B0604020202020204" pitchFamily="34" charset="0"/>
              </a:rPr>
              <a:t>average: 19,000 square feet</a:t>
            </a:r>
          </a:p>
        </p:txBody>
      </p:sp>
      <p:sp>
        <p:nvSpPr>
          <p:cNvPr id="11" name="TextBox 10"/>
          <p:cNvSpPr txBox="1"/>
          <p:nvPr/>
        </p:nvSpPr>
        <p:spPr>
          <a:xfrm>
            <a:off x="7794171" y="1851801"/>
            <a:ext cx="3940629" cy="167738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Buildings constructed before 1960 are smaller than buildings constructed since 2000—more than 5,000 square feet smaller, on average.</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Buildings constructed since 2000 averaged 19,000 square feet, or 2,700 square feet larger than the national average.</a:t>
            </a:r>
          </a:p>
        </p:txBody>
      </p:sp>
      <p:sp>
        <p:nvSpPr>
          <p:cNvPr id="12" name="Rectangle 11"/>
          <p:cNvSpPr/>
          <p:nvPr/>
        </p:nvSpPr>
        <p:spPr>
          <a:xfrm>
            <a:off x="262267" y="6018356"/>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288" y="5633792"/>
            <a:ext cx="299766" cy="228600"/>
          </a:xfrm>
          <a:prstGeom prst="rect">
            <a:avLst/>
          </a:prstGeom>
        </p:spPr>
      </p:pic>
      <p:sp>
        <p:nvSpPr>
          <p:cNvPr id="9" name="TextBox 8"/>
          <p:cNvSpPr txBox="1"/>
          <p:nvPr/>
        </p:nvSpPr>
        <p:spPr>
          <a:xfrm>
            <a:off x="2946025" y="2107769"/>
            <a:ext cx="2441122" cy="400110"/>
          </a:xfrm>
          <a:prstGeom prst="rect">
            <a:avLst/>
          </a:prstGeom>
          <a:solidFill>
            <a:schemeClr val="accent4">
              <a:lumMod val="20000"/>
              <a:lumOff val="80000"/>
            </a:schemeClr>
          </a:solidFill>
        </p:spPr>
        <p:txBody>
          <a:bodyPr wrap="square" rtlCol="0">
            <a:spAutoFit/>
          </a:bodyPr>
          <a:lstStyle/>
          <a:p>
            <a:r>
              <a:rPr lang="en-US" sz="1000" b="1" dirty="0">
                <a:latin typeface="Arial" panose="020B0604020202020204" pitchFamily="34" charset="0"/>
                <a:cs typeface="Arial" panose="020B0604020202020204" pitchFamily="34" charset="0"/>
              </a:rPr>
              <a:t>1960 to 1999</a:t>
            </a:r>
          </a:p>
          <a:p>
            <a:r>
              <a:rPr lang="en-US" sz="1000" dirty="0">
                <a:latin typeface="Arial" panose="020B0604020202020204" pitchFamily="34" charset="0"/>
                <a:cs typeface="Arial" panose="020B0604020202020204" pitchFamily="34" charset="0"/>
              </a:rPr>
              <a:t>average: 16,300 square feet</a:t>
            </a:r>
          </a:p>
        </p:txBody>
      </p:sp>
    </p:spTree>
    <p:extLst>
      <p:ext uri="{BB962C8B-B14F-4D97-AF65-F5344CB8AC3E}">
        <p14:creationId xmlns:p14="http://schemas.microsoft.com/office/powerpoint/2010/main" val="191278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2</a:t>
            </a:fld>
            <a:endParaRPr lang="en-US" dirty="0"/>
          </a:p>
        </p:txBody>
      </p:sp>
      <p:sp>
        <p:nvSpPr>
          <p:cNvPr id="5" name="Text Placeholder 2"/>
          <p:cNvSpPr txBox="1">
            <a:spLocks/>
          </p:cNvSpPr>
          <p:nvPr/>
        </p:nvSpPr>
        <p:spPr>
          <a:xfrm>
            <a:off x="1749381" y="2244010"/>
            <a:ext cx="8693239" cy="44878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tx1"/>
                </a:solidFill>
                <a:latin typeface="Arial" panose="020B0604020202020204" pitchFamily="34" charset="0"/>
                <a:cs typeface="Arial" panose="020B0604020202020204" pitchFamily="34" charset="0"/>
              </a:rPr>
              <a:t>U.S. Energy Information Administration</a:t>
            </a:r>
          </a:p>
          <a:p>
            <a:pPr algn="ctr"/>
            <a:r>
              <a:rPr lang="en-US" sz="1400" dirty="0">
                <a:solidFill>
                  <a:schemeClr val="tx1"/>
                </a:solidFill>
                <a:latin typeface="Arial" panose="020B0604020202020204" pitchFamily="34" charset="0"/>
                <a:cs typeface="Arial" panose="020B0604020202020204" pitchFamily="34" charset="0"/>
              </a:rPr>
              <a:t>Office of Energy Statistics</a:t>
            </a:r>
          </a:p>
          <a:p>
            <a:pPr algn="ctr"/>
            <a:r>
              <a:rPr lang="en-US" sz="1400" dirty="0">
                <a:solidFill>
                  <a:schemeClr val="tx1"/>
                </a:solidFill>
                <a:latin typeface="Arial" panose="020B0604020202020204" pitchFamily="34" charset="0"/>
                <a:cs typeface="Arial" panose="020B0604020202020204" pitchFamily="34" charset="0"/>
              </a:rPr>
              <a:t>U.S. Department of Energy</a:t>
            </a:r>
          </a:p>
          <a:p>
            <a:pPr algn="ctr"/>
            <a:r>
              <a:rPr lang="en-US" sz="1400" dirty="0">
                <a:solidFill>
                  <a:schemeClr val="tx1"/>
                </a:solidFill>
                <a:latin typeface="Arial" panose="020B0604020202020204" pitchFamily="34" charset="0"/>
                <a:cs typeface="Arial" panose="020B0604020202020204" pitchFamily="34" charset="0"/>
              </a:rPr>
              <a:t>Washington, DC 20585</a:t>
            </a:r>
          </a:p>
          <a:p>
            <a:pPr algn="ctr"/>
            <a:endParaRPr lang="en-US" sz="1400" dirty="0">
              <a:solidFill>
                <a:schemeClr val="tx1"/>
              </a:solidFill>
              <a:latin typeface="Arial" panose="020B0604020202020204" pitchFamily="34" charset="0"/>
              <a:cs typeface="Arial" panose="020B0604020202020204" pitchFamily="34" charset="0"/>
            </a:endParaRPr>
          </a:p>
          <a:p>
            <a:pPr algn="ctr"/>
            <a:endParaRPr lang="en-US" sz="1400" dirty="0">
              <a:solidFill>
                <a:schemeClr val="tx1"/>
              </a:solidFill>
              <a:latin typeface="Arial" panose="020B0604020202020204" pitchFamily="34" charset="0"/>
              <a:cs typeface="Arial" panose="020B0604020202020204" pitchFamily="34" charset="0"/>
            </a:endParaRPr>
          </a:p>
          <a:p>
            <a:pPr algn="ctr"/>
            <a:r>
              <a:rPr lang="en-US" sz="1400" dirty="0">
                <a:solidFill>
                  <a:schemeClr val="tx1"/>
                </a:solidFill>
                <a:latin typeface="Arial" panose="020B0604020202020204" pitchFamily="34" charset="0"/>
                <a:cs typeface="Arial" panose="020B0604020202020204" pitchFamily="34" charset="0"/>
              </a:rPr>
              <a:t>This publication is available at:</a:t>
            </a:r>
          </a:p>
          <a:p>
            <a:pPr algn="ctr"/>
            <a:r>
              <a:rPr lang="en-US" sz="1400" dirty="0">
                <a:latin typeface="Arial" panose="020B0604020202020204" pitchFamily="34" charset="0"/>
                <a:cs typeface="Arial" panose="020B0604020202020204" pitchFamily="34" charset="0"/>
                <a:hlinkClick r:id="rId2"/>
              </a:rPr>
              <a:t>https://www.eia.gov/cbecs</a:t>
            </a:r>
            <a:endParaRPr lang="en-US" sz="1400"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a:p>
            <a:pPr lvl="1"/>
            <a:r>
              <a:rPr lang="en-US" sz="1200" dirty="0">
                <a:latin typeface="Arial" panose="020B0604020202020204" pitchFamily="34" charset="0"/>
                <a:cs typeface="Arial" panose="020B0604020202020204" pitchFamily="34" charset="0"/>
              </a:rPr>
              <a:t>This report was prepared by the U.S. Energy Information Administration (EIA), the statistical and analytical agency within the U.S. Department of Energy. By law, EIA's data and analyses are independent of approval by any other officer or employee of the United States Government. The views in this report therefore should not be construed as representing those of the U.S. Department of Energy or other federal agencies.</a:t>
            </a:r>
          </a:p>
        </p:txBody>
      </p:sp>
      <p:sp>
        <p:nvSpPr>
          <p:cNvPr id="6" name="Title 1"/>
          <p:cNvSpPr>
            <a:spLocks noGrp="1"/>
          </p:cNvSpPr>
          <p:nvPr>
            <p:ph type="title"/>
          </p:nvPr>
        </p:nvSpPr>
        <p:spPr>
          <a:xfrm>
            <a:off x="294132" y="1688914"/>
            <a:ext cx="11603736" cy="758952"/>
          </a:xfrm>
        </p:spPr>
        <p:txBody>
          <a:bodyPr>
            <a:normAutofit fontScale="90000"/>
          </a:bodyPr>
          <a:lstStyle/>
          <a:p>
            <a:pPr algn="ctr"/>
            <a:r>
              <a:rPr lang="en-US" i="1" dirty="0">
                <a:latin typeface="Arial" panose="020B0604020202020204" pitchFamily="34" charset="0"/>
                <a:cs typeface="Arial" panose="020B0604020202020204" pitchFamily="34" charset="0"/>
              </a:rPr>
              <a:t>2018 Commercial Buildings Energy Consumption Survey</a:t>
            </a:r>
            <a:br>
              <a:rPr lang="en-US" dirty="0">
                <a:latin typeface="Arial" panose="020B0604020202020204" pitchFamily="34" charset="0"/>
                <a:cs typeface="Arial" panose="020B0604020202020204" pitchFamily="34" charset="0"/>
              </a:rPr>
            </a:br>
            <a:r>
              <a:rPr lang="en-US" sz="2000" dirty="0">
                <a:solidFill>
                  <a:schemeClr val="tx1">
                    <a:lumMod val="50000"/>
                    <a:lumOff val="50000"/>
                  </a:schemeClr>
                </a:solidFill>
                <a:latin typeface="Arial" panose="020B0604020202020204" pitchFamily="34" charset="0"/>
                <a:cs typeface="Arial" panose="020B0604020202020204" pitchFamily="34" charset="0"/>
              </a:rPr>
              <a:t>Building Characteristics Highlights</a:t>
            </a:r>
            <a:br>
              <a:rPr lang="en-US" i="1"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000" dirty="0">
                <a:solidFill>
                  <a:schemeClr val="tx1">
                    <a:lumMod val="50000"/>
                    <a:lumOff val="50000"/>
                  </a:schemeClr>
                </a:solidFill>
                <a:latin typeface="Arial" panose="020B0604020202020204" pitchFamily="34" charset="0"/>
                <a:cs typeface="Arial" panose="020B0604020202020204" pitchFamily="34" charset="0"/>
              </a:rPr>
              <a:t>Released September 2021</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Revised September 2022</a:t>
            </a:r>
          </a:p>
        </p:txBody>
      </p:sp>
    </p:spTree>
    <p:extLst>
      <p:ext uri="{BB962C8B-B14F-4D97-AF65-F5344CB8AC3E}">
        <p14:creationId xmlns:p14="http://schemas.microsoft.com/office/powerpoint/2010/main" val="311171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than a third of lodging and health care buildings were constructed since 2000</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20</a:t>
            </a:fld>
            <a:endParaRPr lang="en-US" dirty="0"/>
          </a:p>
        </p:txBody>
      </p:sp>
      <p:sp>
        <p:nvSpPr>
          <p:cNvPr id="6" name="TextBox 5"/>
          <p:cNvSpPr txBox="1"/>
          <p:nvPr/>
        </p:nvSpPr>
        <p:spPr>
          <a:xfrm>
            <a:off x="294132" y="1379991"/>
            <a:ext cx="7190274"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Proportion of commercial buildings by year of construction and </a:t>
            </a:r>
          </a:p>
          <a:p>
            <a:r>
              <a:rPr lang="en-US" sz="1200" b="1" dirty="0">
                <a:latin typeface="Arial" panose="020B0604020202020204" pitchFamily="34" charset="0"/>
                <a:cs typeface="Arial" panose="020B0604020202020204" pitchFamily="34" charset="0"/>
              </a:rPr>
              <a:t>principal building activity, 2018</a:t>
            </a:r>
          </a:p>
          <a:p>
            <a:r>
              <a:rPr lang="en-US" sz="1200" dirty="0">
                <a:latin typeface="Arial" panose="020B0604020202020204" pitchFamily="34" charset="0"/>
                <a:cs typeface="Arial" panose="020B0604020202020204" pitchFamily="34" charset="0"/>
              </a:rPr>
              <a:t>percentage</a:t>
            </a:r>
          </a:p>
        </p:txBody>
      </p:sp>
      <p:sp>
        <p:nvSpPr>
          <p:cNvPr id="7" name="TextBox 6"/>
          <p:cNvSpPr txBox="1"/>
          <p:nvPr/>
        </p:nvSpPr>
        <p:spPr>
          <a:xfrm>
            <a:off x="5737252" y="1800750"/>
            <a:ext cx="6160615" cy="10310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More than 30% of health care, lodging, and public order and safety buildings were constructed since 2000.</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More than 30% of food service, religious worship, and vacant buildings were constructed before 1960.</a:t>
            </a:r>
          </a:p>
        </p:txBody>
      </p:sp>
      <p:sp>
        <p:nvSpPr>
          <p:cNvPr id="8" name="TextBox 7"/>
          <p:cNvSpPr txBox="1"/>
          <p:nvPr/>
        </p:nvSpPr>
        <p:spPr>
          <a:xfrm>
            <a:off x="1835159" y="5786064"/>
            <a:ext cx="1012373" cy="246221"/>
          </a:xfrm>
          <a:prstGeom prst="rect">
            <a:avLst/>
          </a:prstGeom>
          <a:noFill/>
        </p:spPr>
        <p:txBody>
          <a:bodyPr wrap="square" rtlCol="0">
            <a:spAutoFit/>
          </a:bodyPr>
          <a:lstStyle/>
          <a:p>
            <a:r>
              <a:rPr lang="en-US" sz="1000" b="1" dirty="0">
                <a:solidFill>
                  <a:schemeClr val="accent3">
                    <a:lumMod val="40000"/>
                    <a:lumOff val="60000"/>
                  </a:schemeClr>
                </a:solidFill>
                <a:latin typeface="Arial" panose="020B0604020202020204" pitchFamily="34" charset="0"/>
                <a:cs typeface="Arial" panose="020B0604020202020204" pitchFamily="34" charset="0"/>
              </a:rPr>
              <a:t>before 1960</a:t>
            </a:r>
          </a:p>
        </p:txBody>
      </p:sp>
      <p:sp>
        <p:nvSpPr>
          <p:cNvPr id="9" name="Rectangle 8"/>
          <p:cNvSpPr/>
          <p:nvPr/>
        </p:nvSpPr>
        <p:spPr>
          <a:xfrm>
            <a:off x="3270906" y="5786065"/>
            <a:ext cx="941283" cy="246221"/>
          </a:xfrm>
          <a:prstGeom prst="rect">
            <a:avLst/>
          </a:prstGeom>
        </p:spPr>
        <p:txBody>
          <a:bodyPr wrap="none">
            <a:spAutoFit/>
          </a:bodyPr>
          <a:lstStyle/>
          <a:p>
            <a:r>
              <a:rPr lang="en-US" sz="1000" b="1" dirty="0">
                <a:solidFill>
                  <a:schemeClr val="accent3"/>
                </a:solidFill>
                <a:latin typeface="Arial" panose="020B0604020202020204" pitchFamily="34" charset="0"/>
                <a:cs typeface="Arial" panose="020B0604020202020204" pitchFamily="34" charset="0"/>
              </a:rPr>
              <a:t>1960 to 1999</a:t>
            </a:r>
          </a:p>
        </p:txBody>
      </p:sp>
      <p:sp>
        <p:nvSpPr>
          <p:cNvPr id="10" name="Rectangle 9"/>
          <p:cNvSpPr/>
          <p:nvPr/>
        </p:nvSpPr>
        <p:spPr>
          <a:xfrm>
            <a:off x="4388559" y="5786064"/>
            <a:ext cx="941283" cy="246221"/>
          </a:xfrm>
          <a:prstGeom prst="rect">
            <a:avLst/>
          </a:prstGeom>
        </p:spPr>
        <p:txBody>
          <a:bodyPr wrap="none">
            <a:spAutoFit/>
          </a:bodyPr>
          <a:lstStyle/>
          <a:p>
            <a:r>
              <a:rPr lang="en-US" sz="1000" b="1" dirty="0">
                <a:solidFill>
                  <a:schemeClr val="accent3">
                    <a:lumMod val="50000"/>
                  </a:schemeClr>
                </a:solidFill>
                <a:latin typeface="Arial" panose="020B0604020202020204" pitchFamily="34" charset="0"/>
                <a:cs typeface="Arial" panose="020B0604020202020204" pitchFamily="34" charset="0"/>
              </a:rPr>
              <a:t>2000 to 2018</a:t>
            </a:r>
          </a:p>
        </p:txBody>
      </p:sp>
      <p:graphicFrame>
        <p:nvGraphicFramePr>
          <p:cNvPr id="12" name="Chart 11"/>
          <p:cNvGraphicFramePr>
            <a:graphicFrameLocks/>
          </p:cNvGraphicFramePr>
          <p:nvPr>
            <p:extLst>
              <p:ext uri="{D42A27DB-BD31-4B8C-83A1-F6EECF244321}">
                <p14:modId xmlns:p14="http://schemas.microsoft.com/office/powerpoint/2010/main" val="2469757163"/>
              </p:ext>
            </p:extLst>
          </p:nvPr>
        </p:nvGraphicFramePr>
        <p:xfrm>
          <a:off x="294132" y="1908755"/>
          <a:ext cx="5212080" cy="4023360"/>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2816" y="5723571"/>
            <a:ext cx="299766" cy="228600"/>
          </a:xfrm>
          <a:prstGeom prst="rect">
            <a:avLst/>
          </a:prstGeom>
        </p:spPr>
      </p:pic>
      <p:sp>
        <p:nvSpPr>
          <p:cNvPr id="15" name="Rectangle 14"/>
          <p:cNvSpPr/>
          <p:nvPr/>
        </p:nvSpPr>
        <p:spPr>
          <a:xfrm>
            <a:off x="235780" y="6027684"/>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spTree>
    <p:extLst>
      <p:ext uri="{BB962C8B-B14F-4D97-AF65-F5344CB8AC3E}">
        <p14:creationId xmlns:p14="http://schemas.microsoft.com/office/powerpoint/2010/main" val="86009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Regional Estimates</a:t>
            </a:r>
          </a:p>
        </p:txBody>
      </p:sp>
      <p:sp>
        <p:nvSpPr>
          <p:cNvPr id="3" name="Text Placeholder 2"/>
          <p:cNvSpPr>
            <a:spLocks noGrp="1"/>
          </p:cNvSpPr>
          <p:nvPr>
            <p:ph type="body" sz="quarter" idx="13"/>
          </p:nvPr>
        </p:nvSpPr>
        <p:spPr>
          <a:xfrm>
            <a:off x="273844" y="2197846"/>
            <a:ext cx="8541079" cy="3914093"/>
          </a:xfrm>
        </p:spPr>
        <p:txBody>
          <a:bodyPr/>
          <a:lstStyle/>
          <a:p>
            <a:r>
              <a:rPr lang="en-US" dirty="0"/>
              <a:t>In addition to national estimates, CBECS estimates building characteristics by census region and division.</a:t>
            </a:r>
          </a:p>
        </p:txBody>
      </p:sp>
    </p:spTree>
    <p:extLst>
      <p:ext uri="{BB962C8B-B14F-4D97-AF65-F5344CB8AC3E}">
        <p14:creationId xmlns:p14="http://schemas.microsoft.com/office/powerpoint/2010/main" val="3532475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census regions and divisions</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22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104" y="1586052"/>
            <a:ext cx="5545792" cy="4440445"/>
          </a:xfrm>
          <a:prstGeom prst="rect">
            <a:avLst/>
          </a:prstGeom>
        </p:spPr>
      </p:pic>
    </p:spTree>
    <p:extLst>
      <p:ext uri="{BB962C8B-B14F-4D97-AF65-F5344CB8AC3E}">
        <p14:creationId xmlns:p14="http://schemas.microsoft.com/office/powerpoint/2010/main" val="1702776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420809321"/>
              </p:ext>
            </p:extLst>
          </p:nvPr>
        </p:nvGraphicFramePr>
        <p:xfrm>
          <a:off x="0" y="1811198"/>
          <a:ext cx="6236208" cy="363016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Commercial buildings, floorspace, and population were highest in the South</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23</a:t>
            </a:fld>
            <a:endParaRPr lang="en-US" dirty="0"/>
          </a:p>
        </p:txBody>
      </p:sp>
      <p:sp>
        <p:nvSpPr>
          <p:cNvPr id="9" name="TextBox 8"/>
          <p:cNvSpPr txBox="1"/>
          <p:nvPr/>
        </p:nvSpPr>
        <p:spPr>
          <a:xfrm>
            <a:off x="294132" y="1391849"/>
            <a:ext cx="556013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Commercial buildings, floorspace, and U.S. population by region, 2018</a:t>
            </a:r>
          </a:p>
          <a:p>
            <a:r>
              <a:rPr lang="en-US" sz="1200" dirty="0">
                <a:latin typeface="Arial" panose="020B0604020202020204" pitchFamily="34" charset="0"/>
                <a:cs typeface="Arial" panose="020B0604020202020204" pitchFamily="34" charset="0"/>
              </a:rPr>
              <a:t>percentage</a:t>
            </a:r>
          </a:p>
        </p:txBody>
      </p:sp>
      <p:sp>
        <p:nvSpPr>
          <p:cNvPr id="10" name="Rectangle 9"/>
          <p:cNvSpPr/>
          <p:nvPr/>
        </p:nvSpPr>
        <p:spPr>
          <a:xfrm>
            <a:off x="6395284" y="2174487"/>
            <a:ext cx="5502584" cy="1969770"/>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More than one-third of the U.S. population (38%), buildings (36%), and floorspace (36%) were in the South.</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Midwest was the only region with a smaller share of the total U.S. population than of buildings. It had the second-highest share of buildings (29%) and floorspace (27%) but had the third-highest share of the U.S. population (21%).</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West had nearly one-fourth of the U.S. population (24%) and about one-fifth of buildings (21%) and floorspace (20%).</a:t>
            </a:r>
          </a:p>
        </p:txBody>
      </p:sp>
      <p:sp>
        <p:nvSpPr>
          <p:cNvPr id="8" name="TextBox 7"/>
          <p:cNvSpPr txBox="1"/>
          <p:nvPr/>
        </p:nvSpPr>
        <p:spPr>
          <a:xfrm>
            <a:off x="4750025" y="2161454"/>
            <a:ext cx="1486183" cy="553998"/>
          </a:xfrm>
          <a:prstGeom prst="rect">
            <a:avLst/>
          </a:prstGeom>
          <a:solidFill>
            <a:schemeClr val="bg1"/>
          </a:solidFill>
        </p:spPr>
        <p:txBody>
          <a:bodyPr wrap="square" rtlCol="0">
            <a:spAutoFit/>
          </a:bodyPr>
          <a:lstStyle/>
          <a:p>
            <a:r>
              <a:rPr lang="en-US" sz="1000" b="1" dirty="0">
                <a:solidFill>
                  <a:schemeClr val="accent1">
                    <a:lumMod val="60000"/>
                    <a:lumOff val="40000"/>
                  </a:schemeClr>
                </a:solidFill>
                <a:latin typeface="Arial" panose="020B0604020202020204" pitchFamily="34" charset="0"/>
                <a:cs typeface="Arial" panose="020B0604020202020204" pitchFamily="34" charset="0"/>
              </a:rPr>
              <a:t>buildings</a:t>
            </a:r>
          </a:p>
          <a:p>
            <a:r>
              <a:rPr lang="en-US" sz="1000" b="1" dirty="0">
                <a:solidFill>
                  <a:schemeClr val="accent1">
                    <a:lumMod val="75000"/>
                  </a:schemeClr>
                </a:solidFill>
                <a:latin typeface="Arial" panose="020B0604020202020204" pitchFamily="34" charset="0"/>
                <a:cs typeface="Arial" panose="020B0604020202020204" pitchFamily="34" charset="0"/>
              </a:rPr>
              <a:t>floorspace</a:t>
            </a:r>
          </a:p>
          <a:p>
            <a:r>
              <a:rPr lang="en-US" sz="1000" b="1" dirty="0">
                <a:solidFill>
                  <a:schemeClr val="accent4"/>
                </a:solidFill>
                <a:latin typeface="Arial" panose="020B0604020202020204" pitchFamily="34" charset="0"/>
                <a:cs typeface="Arial" panose="020B0604020202020204" pitchFamily="34" charset="0"/>
              </a:rPr>
              <a:t>2018 U.S. population</a:t>
            </a:r>
          </a:p>
        </p:txBody>
      </p:sp>
      <p:sp>
        <p:nvSpPr>
          <p:cNvPr id="12" name="Rectangle 11"/>
          <p:cNvSpPr/>
          <p:nvPr/>
        </p:nvSpPr>
        <p:spPr>
          <a:xfrm>
            <a:off x="299284" y="5263209"/>
            <a:ext cx="6096000" cy="507831"/>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 </a:t>
            </a:r>
            <a:r>
              <a:rPr lang="en-US" sz="900" dirty="0">
                <a:latin typeface="Arial" panose="020B0604020202020204" pitchFamily="34" charset="0"/>
                <a:cs typeface="Arial" panose="020B0604020202020204" pitchFamily="34" charset="0"/>
              </a:rPr>
              <a:t>U.S. Census Bureau, </a:t>
            </a:r>
            <a:r>
              <a:rPr lang="en-US" sz="900" i="1" u="sng" dirty="0">
                <a:latin typeface="Arial" panose="020B0604020202020204" pitchFamily="34" charset="0"/>
                <a:cs typeface="Arial" panose="020B0604020202020204" pitchFamily="34" charset="0"/>
                <a:hlinkClick r:id="rId3"/>
              </a:rPr>
              <a:t>Population Estimates Program</a:t>
            </a:r>
            <a:r>
              <a:rPr lang="en-US" sz="900" dirty="0">
                <a:latin typeface="Arial" panose="020B0604020202020204" pitchFamily="34" charset="0"/>
                <a:cs typeface="Arial" panose="020B0604020202020204" pitchFamily="34" charset="0"/>
              </a:rPr>
              <a:t>,</a:t>
            </a:r>
            <a:r>
              <a:rPr lang="en-US" sz="900" dirty="0">
                <a:latin typeface="Arial" panose="020B0604020202020204" pitchFamily="34" charset="0"/>
                <a:ea typeface="Calibri" panose="020F0502020204030204" pitchFamily="34" charset="0"/>
                <a:cs typeface="Arial" panose="020B0604020202020204" pitchFamily="34" charset="0"/>
              </a:rPr>
              <a:t> based on one-year estimates from the </a:t>
            </a:r>
            <a:r>
              <a:rPr lang="en-US" sz="900" i="1"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American Community Survey</a:t>
            </a:r>
            <a:r>
              <a:rPr lang="en-US" sz="900" dirty="0">
                <a:latin typeface="Arial" panose="020B0604020202020204" pitchFamily="34" charset="0"/>
                <a:ea typeface="Calibri" panose="020F0502020204030204" pitchFamily="34" charset="0"/>
                <a:cs typeface="Arial" panose="020B0604020202020204" pitchFamily="34" charset="0"/>
              </a:rPr>
              <a:t>.</a:t>
            </a:r>
            <a:endParaRPr lang="en-US" sz="900" i="1" dirty="0">
              <a:latin typeface="Arial" panose="020B0604020202020204" pitchFamily="34" charset="0"/>
              <a:cs typeface="Arial" panose="020B0604020202020204" pitchFamily="34" charset="0"/>
            </a:endParaRPr>
          </a:p>
          <a:p>
            <a:r>
              <a:rPr lang="en-US" sz="900" dirty="0">
                <a:latin typeface="Arial" panose="020B0604020202020204" pitchFamily="34" charset="0"/>
                <a:ea typeface="Calibri" panose="020F0502020204030204" pitchFamily="34" charset="0"/>
                <a:cs typeface="Arial" panose="020B0604020202020204" pitchFamily="34" charset="0"/>
              </a:rPr>
              <a:t>Note: Population estimates are as of July 1, 2018.</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5863" y="4954471"/>
            <a:ext cx="299766" cy="228600"/>
          </a:xfrm>
          <a:prstGeom prst="rect">
            <a:avLst/>
          </a:prstGeom>
        </p:spPr>
      </p:pic>
    </p:spTree>
    <p:extLst>
      <p:ext uri="{BB962C8B-B14F-4D97-AF65-F5344CB8AC3E}">
        <p14:creationId xmlns:p14="http://schemas.microsoft.com/office/powerpoint/2010/main" val="369604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3060632338"/>
              </p:ext>
            </p:extLst>
          </p:nvPr>
        </p:nvGraphicFramePr>
        <p:xfrm>
          <a:off x="294130" y="1868421"/>
          <a:ext cx="5751576" cy="393192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Commercial buildings were largest in the Middle Atlantic</a:t>
            </a:r>
          </a:p>
        </p:txBody>
      </p:sp>
      <p:sp>
        <p:nvSpPr>
          <p:cNvPr id="3" name="Footer Placeholder 2"/>
          <p:cNvSpPr>
            <a:spLocks noGrp="1"/>
          </p:cNvSpPr>
          <p:nvPr>
            <p:ph type="ftr" sz="quarter" idx="11"/>
          </p:nvPr>
        </p:nvSpPr>
        <p:spPr>
          <a:xfrm>
            <a:off x="6239634" y="6390308"/>
            <a:ext cx="4114800" cy="365125"/>
          </a:xfrm>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24</a:t>
            </a:fld>
            <a:endParaRPr lang="en-US" dirty="0"/>
          </a:p>
        </p:txBody>
      </p:sp>
      <p:sp>
        <p:nvSpPr>
          <p:cNvPr id="6" name="Rectangle 5"/>
          <p:cNvSpPr/>
          <p:nvPr/>
        </p:nvSpPr>
        <p:spPr>
          <a:xfrm>
            <a:off x="7420396" y="2086910"/>
            <a:ext cx="4633363" cy="2108269"/>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Commercial buildings in the Middle Atlantic Census Division averaged 23,600 square feet (sf), 45% more than the average for all U.S. buildings (16,300 sf) in 2018.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Commercial buildings were among the smallest on average (13,600 sf) in New England and brought the average building size for the entire Northeast region down to 20,100 square feet, which was 23% more than the national average </a:t>
            </a:r>
            <a:r>
              <a:rPr lang="en-US" sz="1400" dirty="0" err="1">
                <a:latin typeface="Arial" panose="020B0604020202020204" pitchFamily="34" charset="0"/>
                <a:cs typeface="Arial" panose="020B0604020202020204" pitchFamily="34" charset="0"/>
              </a:rPr>
              <a:t>floorspace</a:t>
            </a:r>
            <a:r>
              <a:rPr lang="en-US" sz="1400" dirty="0">
                <a:latin typeface="Arial" panose="020B0604020202020204" pitchFamily="34" charset="0"/>
                <a:cs typeface="Arial" panose="020B0604020202020204" pitchFamily="34" charset="0"/>
              </a:rPr>
              <a:t>.</a:t>
            </a:r>
          </a:p>
        </p:txBody>
      </p:sp>
      <p:sp>
        <p:nvSpPr>
          <p:cNvPr id="7" name="TextBox 6"/>
          <p:cNvSpPr txBox="1"/>
          <p:nvPr/>
        </p:nvSpPr>
        <p:spPr>
          <a:xfrm>
            <a:off x="294130" y="1406756"/>
            <a:ext cx="5005323"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Average square feet per building by census division, 2018</a:t>
            </a:r>
          </a:p>
          <a:p>
            <a:r>
              <a:rPr lang="en-US" sz="1200" dirty="0">
                <a:latin typeface="Arial" panose="020B0604020202020204" pitchFamily="34" charset="0"/>
                <a:cs typeface="Arial" panose="020B0604020202020204" pitchFamily="34" charset="0"/>
              </a:rPr>
              <a:t>thousands</a:t>
            </a:r>
          </a:p>
        </p:txBody>
      </p:sp>
      <p:sp>
        <p:nvSpPr>
          <p:cNvPr id="24" name="TextBox 23"/>
          <p:cNvSpPr txBox="1"/>
          <p:nvPr/>
        </p:nvSpPr>
        <p:spPr>
          <a:xfrm>
            <a:off x="3365836" y="5751981"/>
            <a:ext cx="2518604" cy="246221"/>
          </a:xfrm>
          <a:prstGeom prst="rect">
            <a:avLst/>
          </a:prstGeom>
          <a:noFill/>
        </p:spPr>
        <p:txBody>
          <a:bodyPr wrap="square" rtlCol="0">
            <a:spAutoFit/>
          </a:bodyPr>
          <a:lstStyle/>
          <a:p>
            <a:r>
              <a:rPr lang="en-US" sz="1000" b="1" dirty="0">
                <a:solidFill>
                  <a:schemeClr val="bg1">
                    <a:lumMod val="50000"/>
                  </a:schemeClr>
                </a:solidFill>
                <a:latin typeface="Arial" panose="020B0604020202020204" pitchFamily="34" charset="0"/>
                <a:cs typeface="Arial" panose="020B0604020202020204" pitchFamily="34" charset="0"/>
              </a:rPr>
              <a:t>national average: </a:t>
            </a:r>
            <a:r>
              <a:rPr lang="en-US" sz="1000" dirty="0">
                <a:solidFill>
                  <a:schemeClr val="bg1">
                    <a:lumMod val="50000"/>
                  </a:schemeClr>
                </a:solidFill>
                <a:latin typeface="Arial" panose="020B0604020202020204" pitchFamily="34" charset="0"/>
                <a:cs typeface="Arial" panose="020B0604020202020204" pitchFamily="34" charset="0"/>
              </a:rPr>
              <a:t>16,300 square feet</a:t>
            </a:r>
          </a:p>
        </p:txBody>
      </p:sp>
      <p:cxnSp>
        <p:nvCxnSpPr>
          <p:cNvPr id="21" name="Straight Connector 20"/>
          <p:cNvCxnSpPr/>
          <p:nvPr/>
        </p:nvCxnSpPr>
        <p:spPr>
          <a:xfrm>
            <a:off x="4379034" y="2158217"/>
            <a:ext cx="0" cy="356616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99454" y="2174738"/>
            <a:ext cx="1953430" cy="400110"/>
          </a:xfrm>
          <a:prstGeom prst="rect">
            <a:avLst/>
          </a:prstGeom>
          <a:solidFill>
            <a:schemeClr val="accent3">
              <a:lumMod val="20000"/>
              <a:lumOff val="80000"/>
            </a:schemeClr>
          </a:solidFill>
        </p:spPr>
        <p:txBody>
          <a:bodyPr wrap="square" rtlCol="0">
            <a:spAutoFit/>
          </a:bodyPr>
          <a:lstStyle/>
          <a:p>
            <a:r>
              <a:rPr lang="en-US" sz="1000" b="1" dirty="0">
                <a:latin typeface="Arial" panose="020B0604020202020204" pitchFamily="34" charset="0"/>
                <a:cs typeface="Arial" panose="020B0604020202020204" pitchFamily="34" charset="0"/>
              </a:rPr>
              <a:t>Northeast</a:t>
            </a:r>
          </a:p>
          <a:p>
            <a:r>
              <a:rPr lang="en-US" sz="1000" dirty="0">
                <a:latin typeface="Arial" panose="020B0604020202020204" pitchFamily="34" charset="0"/>
                <a:cs typeface="Arial" panose="020B0604020202020204" pitchFamily="34" charset="0"/>
              </a:rPr>
              <a:t>average: 20,100 square feet</a:t>
            </a:r>
          </a:p>
        </p:txBody>
      </p:sp>
      <p:sp>
        <p:nvSpPr>
          <p:cNvPr id="9" name="TextBox 8"/>
          <p:cNvSpPr txBox="1"/>
          <p:nvPr/>
        </p:nvSpPr>
        <p:spPr>
          <a:xfrm>
            <a:off x="5299454" y="3070875"/>
            <a:ext cx="1953430" cy="400110"/>
          </a:xfrm>
          <a:prstGeom prst="rect">
            <a:avLst/>
          </a:prstGeom>
          <a:solidFill>
            <a:schemeClr val="accent1">
              <a:lumMod val="20000"/>
              <a:lumOff val="80000"/>
            </a:schemeClr>
          </a:solidFill>
        </p:spPr>
        <p:txBody>
          <a:bodyPr wrap="square" rtlCol="0">
            <a:spAutoFit/>
          </a:bodyPr>
          <a:lstStyle/>
          <a:p>
            <a:r>
              <a:rPr lang="en-US" sz="1000" b="1" dirty="0">
                <a:latin typeface="Arial" panose="020B0604020202020204" pitchFamily="34" charset="0"/>
                <a:cs typeface="Arial" panose="020B0604020202020204" pitchFamily="34" charset="0"/>
              </a:rPr>
              <a:t>Midwest</a:t>
            </a:r>
          </a:p>
          <a:p>
            <a:r>
              <a:rPr lang="en-US" sz="1000" dirty="0">
                <a:latin typeface="Arial" panose="020B0604020202020204" pitchFamily="34" charset="0"/>
                <a:cs typeface="Arial" panose="020B0604020202020204" pitchFamily="34" charset="0"/>
              </a:rPr>
              <a:t>average: 15,100 square feet</a:t>
            </a:r>
          </a:p>
        </p:txBody>
      </p:sp>
      <p:sp>
        <p:nvSpPr>
          <p:cNvPr id="10" name="TextBox 9"/>
          <p:cNvSpPr txBox="1"/>
          <p:nvPr/>
        </p:nvSpPr>
        <p:spPr>
          <a:xfrm>
            <a:off x="5299454" y="4063409"/>
            <a:ext cx="1953430" cy="400110"/>
          </a:xfrm>
          <a:prstGeom prst="rect">
            <a:avLst/>
          </a:prstGeom>
          <a:solidFill>
            <a:schemeClr val="accent2">
              <a:lumMod val="20000"/>
              <a:lumOff val="80000"/>
            </a:schemeClr>
          </a:solidFill>
        </p:spPr>
        <p:txBody>
          <a:bodyPr wrap="square" rtlCol="0">
            <a:spAutoFit/>
          </a:bodyPr>
          <a:lstStyle/>
          <a:p>
            <a:r>
              <a:rPr lang="en-US" sz="1000" b="1" dirty="0">
                <a:latin typeface="Arial" panose="020B0604020202020204" pitchFamily="34" charset="0"/>
                <a:cs typeface="Arial" panose="020B0604020202020204" pitchFamily="34" charset="0"/>
              </a:rPr>
              <a:t>South</a:t>
            </a:r>
          </a:p>
          <a:p>
            <a:r>
              <a:rPr lang="en-US" sz="1000" dirty="0">
                <a:latin typeface="Arial" panose="020B0604020202020204" pitchFamily="34" charset="0"/>
                <a:cs typeface="Arial" panose="020B0604020202020204" pitchFamily="34" charset="0"/>
              </a:rPr>
              <a:t>average: 16,300 square feet</a:t>
            </a:r>
          </a:p>
        </p:txBody>
      </p:sp>
      <p:sp>
        <p:nvSpPr>
          <p:cNvPr id="11" name="TextBox 10"/>
          <p:cNvSpPr txBox="1"/>
          <p:nvPr/>
        </p:nvSpPr>
        <p:spPr>
          <a:xfrm>
            <a:off x="5299454" y="5065461"/>
            <a:ext cx="1953430" cy="400110"/>
          </a:xfrm>
          <a:prstGeom prst="rect">
            <a:avLst/>
          </a:prstGeom>
          <a:solidFill>
            <a:schemeClr val="accent5">
              <a:lumMod val="20000"/>
              <a:lumOff val="80000"/>
            </a:schemeClr>
          </a:solidFill>
        </p:spPr>
        <p:txBody>
          <a:bodyPr wrap="square" rtlCol="0">
            <a:spAutoFit/>
          </a:bodyPr>
          <a:lstStyle/>
          <a:p>
            <a:r>
              <a:rPr lang="en-US" sz="1000" b="1" dirty="0">
                <a:latin typeface="Arial" panose="020B0604020202020204" pitchFamily="34" charset="0"/>
                <a:cs typeface="Arial" panose="020B0604020202020204" pitchFamily="34" charset="0"/>
              </a:rPr>
              <a:t>West</a:t>
            </a:r>
          </a:p>
          <a:p>
            <a:r>
              <a:rPr lang="en-US" sz="1000" dirty="0">
                <a:latin typeface="Arial" panose="020B0604020202020204" pitchFamily="34" charset="0"/>
                <a:cs typeface="Arial" panose="020B0604020202020204" pitchFamily="34" charset="0"/>
              </a:rPr>
              <a:t>average: 15,500 square feet</a:t>
            </a:r>
          </a:p>
        </p:txBody>
      </p:sp>
      <p:sp>
        <p:nvSpPr>
          <p:cNvPr id="15" name="Rectangle 14"/>
          <p:cNvSpPr/>
          <p:nvPr/>
        </p:nvSpPr>
        <p:spPr>
          <a:xfrm>
            <a:off x="235780" y="6048950"/>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884" y="5751981"/>
            <a:ext cx="299766" cy="228600"/>
          </a:xfrm>
          <a:prstGeom prst="rect">
            <a:avLst/>
          </a:prstGeom>
        </p:spPr>
      </p:pic>
    </p:spTree>
    <p:extLst>
      <p:ext uri="{BB962C8B-B14F-4D97-AF65-F5344CB8AC3E}">
        <p14:creationId xmlns:p14="http://schemas.microsoft.com/office/powerpoint/2010/main" val="3538837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Sources and End Uses</a:t>
            </a:r>
          </a:p>
        </p:txBody>
      </p:sp>
      <p:sp>
        <p:nvSpPr>
          <p:cNvPr id="3" name="Text Placeholder 2"/>
          <p:cNvSpPr>
            <a:spLocks noGrp="1"/>
          </p:cNvSpPr>
          <p:nvPr>
            <p:ph type="body" sz="quarter" idx="13"/>
          </p:nvPr>
        </p:nvSpPr>
        <p:spPr/>
        <p:txBody>
          <a:bodyPr/>
          <a:lstStyle/>
          <a:p>
            <a:r>
              <a:rPr lang="en-US" dirty="0"/>
              <a:t>An </a:t>
            </a:r>
            <a:r>
              <a:rPr lang="en-US" b="1" dirty="0"/>
              <a:t>energy source </a:t>
            </a:r>
            <a:r>
              <a:rPr lang="en-US" dirty="0"/>
              <a:t>is a type of energy or fuel consumed in a building. In the CBECS, we obtained information about the use of electricity, natural gas, fuel oil, district heat, district chilled water, propane, wood, coal, and solar in commercial buildings from the building respondent.</a:t>
            </a:r>
          </a:p>
          <a:p>
            <a:endParaRPr lang="en-US" dirty="0"/>
          </a:p>
          <a:p>
            <a:r>
              <a:rPr lang="en-US" dirty="0"/>
              <a:t>An </a:t>
            </a:r>
            <a:r>
              <a:rPr lang="en-US" b="1" dirty="0"/>
              <a:t>energy end use </a:t>
            </a:r>
            <a:r>
              <a:rPr lang="en-US" dirty="0"/>
              <a:t>is a use for which energy is consumed in a building. We collected information on seven specific end uses in the CBECS—space heating, cooling, water heating, cooking, manufacturing, electricity generation, and lighting.</a:t>
            </a:r>
          </a:p>
        </p:txBody>
      </p:sp>
    </p:spTree>
    <p:extLst>
      <p:ext uri="{BB962C8B-B14F-4D97-AF65-F5344CB8AC3E}">
        <p14:creationId xmlns:p14="http://schemas.microsoft.com/office/powerpoint/2010/main" val="3184206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Although electricity was most common, other sources are also used in commercial buildings</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26</a:t>
            </a:fld>
            <a:endParaRPr lang="en-US" dirty="0"/>
          </a:p>
        </p:txBody>
      </p:sp>
      <p:sp>
        <p:nvSpPr>
          <p:cNvPr id="191" name="TextBox 190"/>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Total commercial buildings and floorspace by energy source, 2018</a:t>
            </a:r>
          </a:p>
          <a:p>
            <a:r>
              <a:rPr lang="en-US" sz="1200" dirty="0">
                <a:latin typeface="Arial" panose="020B0604020202020204" pitchFamily="34" charset="0"/>
                <a:cs typeface="Arial" panose="020B0604020202020204" pitchFamily="34" charset="0"/>
              </a:rPr>
              <a:t>percentage</a:t>
            </a:r>
          </a:p>
        </p:txBody>
      </p:sp>
      <p:sp>
        <p:nvSpPr>
          <p:cNvPr id="8" name="Rectangle 7"/>
          <p:cNvSpPr/>
          <p:nvPr/>
        </p:nvSpPr>
        <p:spPr>
          <a:xfrm>
            <a:off x="4431217" y="2291729"/>
            <a:ext cx="2760692" cy="400110"/>
          </a:xfrm>
          <a:prstGeom prst="rect">
            <a:avLst/>
          </a:prstGeom>
          <a:solidFill>
            <a:schemeClr val="bg1"/>
          </a:solidFill>
        </p:spPr>
        <p:txBody>
          <a:bodyPr wrap="none">
            <a:spAutoFit/>
          </a:bodyPr>
          <a:lstStyle/>
          <a:p>
            <a:r>
              <a:rPr lang="en-US" sz="1000" b="1" dirty="0">
                <a:solidFill>
                  <a:schemeClr val="tx1">
                    <a:lumMod val="75000"/>
                    <a:lumOff val="25000"/>
                  </a:schemeClr>
                </a:solidFill>
                <a:latin typeface="Arial" panose="020B0604020202020204" pitchFamily="34" charset="0"/>
                <a:cs typeface="Arial" panose="020B0604020202020204" pitchFamily="34" charset="0"/>
              </a:rPr>
              <a:t>percentage of total commercial buildings</a:t>
            </a:r>
          </a:p>
          <a:p>
            <a:r>
              <a:rPr lang="en-US" sz="1000" b="1" dirty="0">
                <a:solidFill>
                  <a:schemeClr val="tx2">
                    <a:lumMod val="75000"/>
                    <a:lumOff val="25000"/>
                  </a:schemeClr>
                </a:solidFill>
                <a:latin typeface="Arial" panose="020B0604020202020204" pitchFamily="34" charset="0"/>
                <a:cs typeface="Arial" panose="020B0604020202020204" pitchFamily="34" charset="0"/>
              </a:rPr>
              <a:t>percentage of total commercial floorspace</a:t>
            </a:r>
          </a:p>
        </p:txBody>
      </p:sp>
      <p:sp>
        <p:nvSpPr>
          <p:cNvPr id="9" name="TextBox 8"/>
          <p:cNvSpPr txBox="1"/>
          <p:nvPr/>
        </p:nvSpPr>
        <p:spPr>
          <a:xfrm>
            <a:off x="7575576" y="1870684"/>
            <a:ext cx="4322292" cy="146193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Electricity was the most commonly used energy source in commercial buildings. It was used in 95% of buildings, which accounted for 98% of total floorspace.</a:t>
            </a:r>
          </a:p>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Half of commercial buildings and more</a:t>
            </a:r>
            <a:r>
              <a:rPr lang="en-US" sz="1400" dirty="0">
                <a:latin typeface="Arial" panose="020B0604020202020204" pitchFamily="34" charset="0"/>
                <a:cs typeface="Arial" panose="020B0604020202020204" pitchFamily="34" charset="0"/>
              </a:rPr>
              <a:t> than </a:t>
            </a:r>
            <a:r>
              <a:rPr lang="en-US" sz="1400" dirty="0">
                <a:solidFill>
                  <a:srgbClr val="000000"/>
                </a:solidFill>
                <a:latin typeface="Arial" panose="020B0604020202020204" pitchFamily="34" charset="0"/>
                <a:cs typeface="Arial" panose="020B0604020202020204" pitchFamily="34" charset="0"/>
              </a:rPr>
              <a:t>two-thirds of floorspace (70%) used natural gas.</a:t>
            </a:r>
          </a:p>
        </p:txBody>
      </p:sp>
      <p:graphicFrame>
        <p:nvGraphicFramePr>
          <p:cNvPr id="10" name="Chart 9"/>
          <p:cNvGraphicFramePr>
            <a:graphicFrameLocks/>
          </p:cNvGraphicFramePr>
          <p:nvPr>
            <p:extLst>
              <p:ext uri="{D42A27DB-BD31-4B8C-83A1-F6EECF244321}">
                <p14:modId xmlns:p14="http://schemas.microsoft.com/office/powerpoint/2010/main" val="1318777767"/>
              </p:ext>
            </p:extLst>
          </p:nvPr>
        </p:nvGraphicFramePr>
        <p:xfrm>
          <a:off x="401551" y="2050429"/>
          <a:ext cx="6793992" cy="3785616"/>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235780" y="5783131"/>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5810" y="5384051"/>
            <a:ext cx="299766" cy="228600"/>
          </a:xfrm>
          <a:prstGeom prst="rect">
            <a:avLst/>
          </a:prstGeom>
        </p:spPr>
      </p:pic>
    </p:spTree>
    <p:extLst>
      <p:ext uri="{BB962C8B-B14F-4D97-AF65-F5344CB8AC3E}">
        <p14:creationId xmlns:p14="http://schemas.microsoft.com/office/powerpoint/2010/main" val="3013504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Four end uses were common among more than three-fourths of commercial buildings</a:t>
            </a:r>
            <a:endParaRPr lang="en-US" dirty="0"/>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27</a:t>
            </a:fld>
            <a:endParaRPr lang="en-US" dirty="0"/>
          </a:p>
        </p:txBody>
      </p:sp>
      <p:sp>
        <p:nvSpPr>
          <p:cNvPr id="33" name="Rectangle 32"/>
          <p:cNvSpPr/>
          <p:nvPr/>
        </p:nvSpPr>
        <p:spPr>
          <a:xfrm>
            <a:off x="5682609" y="2177682"/>
            <a:ext cx="999945" cy="2737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3792677" y="2170648"/>
            <a:ext cx="999945" cy="2737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893828" y="2177682"/>
            <a:ext cx="999945" cy="2737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207437210"/>
              </p:ext>
            </p:extLst>
          </p:nvPr>
        </p:nvGraphicFramePr>
        <p:xfrm>
          <a:off x="1846145" y="2509023"/>
          <a:ext cx="1096767" cy="11084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935051681"/>
              </p:ext>
            </p:extLst>
          </p:nvPr>
        </p:nvGraphicFramePr>
        <p:xfrm>
          <a:off x="2792862" y="2509022"/>
          <a:ext cx="1096767" cy="11084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781000878"/>
              </p:ext>
            </p:extLst>
          </p:nvPr>
        </p:nvGraphicFramePr>
        <p:xfrm>
          <a:off x="3739322" y="2509021"/>
          <a:ext cx="1096766" cy="11084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372380790"/>
              </p:ext>
            </p:extLst>
          </p:nvPr>
        </p:nvGraphicFramePr>
        <p:xfrm>
          <a:off x="4685781" y="2509020"/>
          <a:ext cx="1096767" cy="11084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470911796"/>
              </p:ext>
            </p:extLst>
          </p:nvPr>
        </p:nvGraphicFramePr>
        <p:xfrm>
          <a:off x="6578700" y="2509020"/>
          <a:ext cx="1097023" cy="11084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a:graphicFrameLocks/>
          </p:cNvGraphicFramePr>
          <p:nvPr>
            <p:extLst>
              <p:ext uri="{D42A27DB-BD31-4B8C-83A1-F6EECF244321}">
                <p14:modId xmlns:p14="http://schemas.microsoft.com/office/powerpoint/2010/main" val="1394616371"/>
              </p:ext>
            </p:extLst>
          </p:nvPr>
        </p:nvGraphicFramePr>
        <p:xfrm>
          <a:off x="5632240" y="2509020"/>
          <a:ext cx="1096767" cy="110844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p:cNvGraphicFramePr>
            <a:graphicFrameLocks/>
          </p:cNvGraphicFramePr>
          <p:nvPr>
            <p:extLst>
              <p:ext uri="{D42A27DB-BD31-4B8C-83A1-F6EECF244321}">
                <p14:modId xmlns:p14="http://schemas.microsoft.com/office/powerpoint/2010/main" val="2729257617"/>
              </p:ext>
            </p:extLst>
          </p:nvPr>
        </p:nvGraphicFramePr>
        <p:xfrm>
          <a:off x="899428" y="2509023"/>
          <a:ext cx="1097024" cy="110844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Chart 13"/>
          <p:cNvGraphicFramePr>
            <a:graphicFrameLocks/>
          </p:cNvGraphicFramePr>
          <p:nvPr>
            <p:extLst>
              <p:ext uri="{D42A27DB-BD31-4B8C-83A1-F6EECF244321}">
                <p14:modId xmlns:p14="http://schemas.microsoft.com/office/powerpoint/2010/main" val="1183800903"/>
              </p:ext>
            </p:extLst>
          </p:nvPr>
        </p:nvGraphicFramePr>
        <p:xfrm>
          <a:off x="899428" y="3799802"/>
          <a:ext cx="1096767" cy="110844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Chart 14"/>
          <p:cNvGraphicFramePr>
            <a:graphicFrameLocks/>
          </p:cNvGraphicFramePr>
          <p:nvPr>
            <p:extLst>
              <p:ext uri="{D42A27DB-BD31-4B8C-83A1-F6EECF244321}">
                <p14:modId xmlns:p14="http://schemas.microsoft.com/office/powerpoint/2010/main" val="2481990533"/>
              </p:ext>
            </p:extLst>
          </p:nvPr>
        </p:nvGraphicFramePr>
        <p:xfrm>
          <a:off x="1854941" y="3799802"/>
          <a:ext cx="1096767" cy="110844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Chart 15"/>
          <p:cNvGraphicFramePr>
            <a:graphicFrameLocks/>
          </p:cNvGraphicFramePr>
          <p:nvPr>
            <p:extLst>
              <p:ext uri="{D42A27DB-BD31-4B8C-83A1-F6EECF244321}">
                <p14:modId xmlns:p14="http://schemas.microsoft.com/office/powerpoint/2010/main" val="4166886739"/>
              </p:ext>
            </p:extLst>
          </p:nvPr>
        </p:nvGraphicFramePr>
        <p:xfrm>
          <a:off x="2792605" y="3799798"/>
          <a:ext cx="1097024" cy="110844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7" name="Chart 16"/>
          <p:cNvGraphicFramePr>
            <a:graphicFrameLocks/>
          </p:cNvGraphicFramePr>
          <p:nvPr>
            <p:extLst>
              <p:ext uri="{D42A27DB-BD31-4B8C-83A1-F6EECF244321}">
                <p14:modId xmlns:p14="http://schemas.microsoft.com/office/powerpoint/2010/main" val="1129908482"/>
              </p:ext>
            </p:extLst>
          </p:nvPr>
        </p:nvGraphicFramePr>
        <p:xfrm>
          <a:off x="3739322" y="3799798"/>
          <a:ext cx="1097023" cy="110844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8" name="Chart 17"/>
          <p:cNvGraphicFramePr>
            <a:graphicFrameLocks/>
          </p:cNvGraphicFramePr>
          <p:nvPr>
            <p:extLst>
              <p:ext uri="{D42A27DB-BD31-4B8C-83A1-F6EECF244321}">
                <p14:modId xmlns:p14="http://schemas.microsoft.com/office/powerpoint/2010/main" val="1244289666"/>
              </p:ext>
            </p:extLst>
          </p:nvPr>
        </p:nvGraphicFramePr>
        <p:xfrm>
          <a:off x="4685781" y="3799798"/>
          <a:ext cx="1096767" cy="110844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0" name="Chart 19"/>
          <p:cNvGraphicFramePr>
            <a:graphicFrameLocks/>
          </p:cNvGraphicFramePr>
          <p:nvPr>
            <p:extLst>
              <p:ext uri="{D42A27DB-BD31-4B8C-83A1-F6EECF244321}">
                <p14:modId xmlns:p14="http://schemas.microsoft.com/office/powerpoint/2010/main" val="665695454"/>
              </p:ext>
            </p:extLst>
          </p:nvPr>
        </p:nvGraphicFramePr>
        <p:xfrm>
          <a:off x="6581305" y="3799797"/>
          <a:ext cx="1096767" cy="1108441"/>
        </p:xfrm>
        <a:graphic>
          <a:graphicData uri="http://schemas.openxmlformats.org/drawingml/2006/chart">
            <c:chart xmlns:c="http://schemas.openxmlformats.org/drawingml/2006/chart" xmlns:r="http://schemas.openxmlformats.org/officeDocument/2006/relationships" r:id="rId14"/>
          </a:graphicData>
        </a:graphic>
      </p:graphicFrame>
      <p:sp>
        <p:nvSpPr>
          <p:cNvPr id="22" name="TextBox 21"/>
          <p:cNvSpPr txBox="1"/>
          <p:nvPr/>
        </p:nvSpPr>
        <p:spPr>
          <a:xfrm>
            <a:off x="1006399" y="2262799"/>
            <a:ext cx="883083"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lighting</a:t>
            </a:r>
          </a:p>
        </p:txBody>
      </p:sp>
      <p:sp>
        <p:nvSpPr>
          <p:cNvPr id="23" name="TextBox 22"/>
          <p:cNvSpPr txBox="1"/>
          <p:nvPr/>
        </p:nvSpPr>
        <p:spPr>
          <a:xfrm>
            <a:off x="1963007" y="2185854"/>
            <a:ext cx="883083" cy="400110"/>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space heating</a:t>
            </a:r>
          </a:p>
        </p:txBody>
      </p:sp>
      <p:sp>
        <p:nvSpPr>
          <p:cNvPr id="24" name="TextBox 23"/>
          <p:cNvSpPr txBox="1"/>
          <p:nvPr/>
        </p:nvSpPr>
        <p:spPr>
          <a:xfrm>
            <a:off x="2895407" y="2259284"/>
            <a:ext cx="883083"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cooling</a:t>
            </a:r>
          </a:p>
        </p:txBody>
      </p:sp>
      <p:sp>
        <p:nvSpPr>
          <p:cNvPr id="26" name="TextBox 25"/>
          <p:cNvSpPr txBox="1"/>
          <p:nvPr/>
        </p:nvSpPr>
        <p:spPr>
          <a:xfrm>
            <a:off x="3850461" y="2177682"/>
            <a:ext cx="883083" cy="400110"/>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water heating</a:t>
            </a:r>
          </a:p>
        </p:txBody>
      </p:sp>
      <p:sp>
        <p:nvSpPr>
          <p:cNvPr id="27" name="TextBox 26"/>
          <p:cNvSpPr txBox="1"/>
          <p:nvPr/>
        </p:nvSpPr>
        <p:spPr>
          <a:xfrm>
            <a:off x="4802965" y="2262798"/>
            <a:ext cx="883083"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cooking</a:t>
            </a:r>
          </a:p>
        </p:txBody>
      </p:sp>
      <p:sp>
        <p:nvSpPr>
          <p:cNvPr id="28" name="TextBox 27"/>
          <p:cNvSpPr txBox="1"/>
          <p:nvPr/>
        </p:nvSpPr>
        <p:spPr>
          <a:xfrm>
            <a:off x="5739081" y="2179437"/>
            <a:ext cx="883083" cy="400110"/>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electricity generation</a:t>
            </a:r>
          </a:p>
        </p:txBody>
      </p:sp>
      <p:sp>
        <p:nvSpPr>
          <p:cNvPr id="29" name="TextBox 28"/>
          <p:cNvSpPr txBox="1"/>
          <p:nvPr/>
        </p:nvSpPr>
        <p:spPr>
          <a:xfrm>
            <a:off x="6611389" y="2259284"/>
            <a:ext cx="1131583"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manufacturing</a:t>
            </a:r>
          </a:p>
        </p:txBody>
      </p:sp>
      <p:sp>
        <p:nvSpPr>
          <p:cNvPr id="34" name="TextBox 33"/>
          <p:cNvSpPr txBox="1"/>
          <p:nvPr/>
        </p:nvSpPr>
        <p:spPr>
          <a:xfrm>
            <a:off x="-40460" y="2847796"/>
            <a:ext cx="938254" cy="430887"/>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number of buildings</a:t>
            </a:r>
          </a:p>
        </p:txBody>
      </p:sp>
      <p:sp>
        <p:nvSpPr>
          <p:cNvPr id="35" name="TextBox 34"/>
          <p:cNvSpPr txBox="1"/>
          <p:nvPr/>
        </p:nvSpPr>
        <p:spPr>
          <a:xfrm>
            <a:off x="-22681" y="4138573"/>
            <a:ext cx="946206" cy="430887"/>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total </a:t>
            </a:r>
          </a:p>
          <a:p>
            <a:pPr algn="r"/>
            <a:r>
              <a:rPr lang="en-US" sz="1100" b="1" dirty="0">
                <a:latin typeface="Arial" panose="020B0604020202020204" pitchFamily="34" charset="0"/>
                <a:cs typeface="Arial" panose="020B0604020202020204" pitchFamily="34" charset="0"/>
              </a:rPr>
              <a:t>floorspace</a:t>
            </a:r>
          </a:p>
        </p:txBody>
      </p:sp>
      <p:sp>
        <p:nvSpPr>
          <p:cNvPr id="37" name="TextBox 36"/>
          <p:cNvSpPr txBox="1"/>
          <p:nvPr/>
        </p:nvSpPr>
        <p:spPr>
          <a:xfrm>
            <a:off x="294132" y="1518063"/>
            <a:ext cx="6696348"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Percentage of commercial buildings and floorspace by end use, 2018</a:t>
            </a:r>
          </a:p>
        </p:txBody>
      </p:sp>
      <p:sp>
        <p:nvSpPr>
          <p:cNvPr id="36" name="TextBox 35"/>
          <p:cNvSpPr txBox="1"/>
          <p:nvPr/>
        </p:nvSpPr>
        <p:spPr>
          <a:xfrm>
            <a:off x="7954471" y="2102263"/>
            <a:ext cx="3943397" cy="210826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Lighting, space heating, cooling, and water heating were</a:t>
            </a:r>
            <a:r>
              <a:rPr lang="en-US" sz="1400" dirty="0">
                <a:latin typeface="Arial" panose="020B0604020202020204" pitchFamily="34" charset="0"/>
                <a:cs typeface="Arial" panose="020B0604020202020204" pitchFamily="34" charset="0"/>
              </a:rPr>
              <a:t> each </a:t>
            </a:r>
            <a:r>
              <a:rPr lang="en-US" sz="1400" dirty="0">
                <a:solidFill>
                  <a:srgbClr val="000000"/>
                </a:solidFill>
                <a:latin typeface="Arial" panose="020B0604020202020204" pitchFamily="34" charset="0"/>
                <a:cs typeface="Arial" panose="020B0604020202020204" pitchFamily="34" charset="0"/>
              </a:rPr>
              <a:t>used in more than three-fourths of commercial buildings, accounting for at least 90% of total floorspace.</a:t>
            </a:r>
          </a:p>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Electricity generation was more common in larger buildings. Buildings with electricity generation averaged 41,700 square feet, more than twice the size of the average building.</a:t>
            </a:r>
          </a:p>
        </p:txBody>
      </p:sp>
      <p:graphicFrame>
        <p:nvGraphicFramePr>
          <p:cNvPr id="38" name="Chart 37"/>
          <p:cNvGraphicFramePr>
            <a:graphicFrameLocks/>
          </p:cNvGraphicFramePr>
          <p:nvPr>
            <p:extLst>
              <p:ext uri="{D42A27DB-BD31-4B8C-83A1-F6EECF244321}">
                <p14:modId xmlns:p14="http://schemas.microsoft.com/office/powerpoint/2010/main" val="2847256561"/>
              </p:ext>
            </p:extLst>
          </p:nvPr>
        </p:nvGraphicFramePr>
        <p:xfrm>
          <a:off x="5638455" y="3780553"/>
          <a:ext cx="1093559" cy="1146925"/>
        </p:xfrm>
        <a:graphic>
          <a:graphicData uri="http://schemas.openxmlformats.org/drawingml/2006/chart">
            <c:chart xmlns:c="http://schemas.openxmlformats.org/drawingml/2006/chart" xmlns:r="http://schemas.openxmlformats.org/officeDocument/2006/relationships" r:id="rId15"/>
          </a:graphicData>
        </a:graphic>
      </p:graphicFrame>
      <p:sp>
        <p:nvSpPr>
          <p:cNvPr id="39" name="Rectangle 38"/>
          <p:cNvSpPr/>
          <p:nvPr/>
        </p:nvSpPr>
        <p:spPr>
          <a:xfrm>
            <a:off x="288948" y="5123874"/>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40" name="Picture 3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04588" y="4698878"/>
            <a:ext cx="299766" cy="228600"/>
          </a:xfrm>
          <a:prstGeom prst="rect">
            <a:avLst/>
          </a:prstGeom>
        </p:spPr>
      </p:pic>
    </p:spTree>
    <p:extLst>
      <p:ext uri="{BB962C8B-B14F-4D97-AF65-F5344CB8AC3E}">
        <p14:creationId xmlns:p14="http://schemas.microsoft.com/office/powerpoint/2010/main" val="2145228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gas was used most for space heating; electricity was used most for cooling</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28</a:t>
            </a:fld>
            <a:endParaRPr lang="en-US" dirty="0"/>
          </a:p>
        </p:txBody>
      </p:sp>
      <p:sp>
        <p:nvSpPr>
          <p:cNvPr id="6" name="TextBox 5"/>
          <p:cNvSpPr txBox="1"/>
          <p:nvPr/>
        </p:nvSpPr>
        <p:spPr>
          <a:xfrm>
            <a:off x="294130" y="1455017"/>
            <a:ext cx="6222284"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Commercial building space heating and primary heating by energy source, 2018</a:t>
            </a:r>
          </a:p>
          <a:p>
            <a:r>
              <a:rPr lang="en-US" sz="1200" dirty="0">
                <a:latin typeface="Arial" panose="020B0604020202020204" pitchFamily="34" charset="0"/>
                <a:cs typeface="Arial" panose="020B0604020202020204" pitchFamily="34" charset="0"/>
              </a:rPr>
              <a:t>percentage of buildings</a:t>
            </a:r>
          </a:p>
        </p:txBody>
      </p:sp>
      <p:sp>
        <p:nvSpPr>
          <p:cNvPr id="7" name="TextBox 6"/>
          <p:cNvSpPr txBox="1"/>
          <p:nvPr/>
        </p:nvSpPr>
        <p:spPr>
          <a:xfrm>
            <a:off x="294130" y="5365532"/>
            <a:ext cx="11309291" cy="60016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For space heating, natural gas (44%) or electricity (43%) were used in the majority of commercial buildings.</a:t>
            </a:r>
          </a:p>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More than three-fourths (78%) of commercial buildings were cooled using electricity.</a:t>
            </a:r>
          </a:p>
        </p:txBody>
      </p:sp>
      <p:graphicFrame>
        <p:nvGraphicFramePr>
          <p:cNvPr id="9" name="Chart 8"/>
          <p:cNvGraphicFramePr>
            <a:graphicFrameLocks/>
          </p:cNvGraphicFramePr>
          <p:nvPr>
            <p:extLst>
              <p:ext uri="{D42A27DB-BD31-4B8C-83A1-F6EECF244321}">
                <p14:modId xmlns:p14="http://schemas.microsoft.com/office/powerpoint/2010/main" val="3624072298"/>
              </p:ext>
            </p:extLst>
          </p:nvPr>
        </p:nvGraphicFramePr>
        <p:xfrm>
          <a:off x="294130" y="1914247"/>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2963837" y="3969451"/>
            <a:ext cx="1818290" cy="400110"/>
          </a:xfrm>
          <a:prstGeom prst="rect">
            <a:avLst/>
          </a:prstGeom>
          <a:solidFill>
            <a:schemeClr val="bg1"/>
          </a:solidFill>
        </p:spPr>
        <p:txBody>
          <a:bodyPr wrap="square" rtlCol="0">
            <a:spAutoFit/>
          </a:bodyPr>
          <a:lstStyle/>
          <a:p>
            <a:r>
              <a:rPr lang="en-US" sz="1000" b="1" dirty="0">
                <a:solidFill>
                  <a:schemeClr val="accent5">
                    <a:lumMod val="75000"/>
                  </a:schemeClr>
                </a:solidFill>
                <a:latin typeface="Arial" panose="020B0604020202020204" pitchFamily="34" charset="0"/>
                <a:cs typeface="Arial" panose="020B0604020202020204" pitchFamily="34" charset="0"/>
              </a:rPr>
              <a:t>any space heating</a:t>
            </a:r>
          </a:p>
          <a:p>
            <a:r>
              <a:rPr lang="en-US" sz="1000" b="1" dirty="0">
                <a:solidFill>
                  <a:schemeClr val="accent5">
                    <a:lumMod val="60000"/>
                    <a:lumOff val="40000"/>
                  </a:schemeClr>
                </a:solidFill>
                <a:latin typeface="Arial" panose="020B0604020202020204" pitchFamily="34" charset="0"/>
                <a:cs typeface="Arial" panose="020B0604020202020204" pitchFamily="34" charset="0"/>
              </a:rPr>
              <a:t>primary space heating</a:t>
            </a:r>
          </a:p>
        </p:txBody>
      </p:sp>
      <p:sp>
        <p:nvSpPr>
          <p:cNvPr id="12" name="TextBox 11"/>
          <p:cNvSpPr txBox="1"/>
          <p:nvPr/>
        </p:nvSpPr>
        <p:spPr>
          <a:xfrm>
            <a:off x="6717590" y="1446661"/>
            <a:ext cx="4520064"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Commercial building cooling by energy source, 2018</a:t>
            </a:r>
          </a:p>
          <a:p>
            <a:r>
              <a:rPr lang="en-US" sz="1200" dirty="0">
                <a:latin typeface="Arial" panose="020B0604020202020204" pitchFamily="34" charset="0"/>
                <a:cs typeface="Arial" panose="020B0604020202020204" pitchFamily="34" charset="0"/>
              </a:rPr>
              <a:t>percentage of buildings</a:t>
            </a:r>
          </a:p>
        </p:txBody>
      </p:sp>
      <p:graphicFrame>
        <p:nvGraphicFramePr>
          <p:cNvPr id="13" name="Chart 12"/>
          <p:cNvGraphicFramePr>
            <a:graphicFrameLocks/>
          </p:cNvGraphicFramePr>
          <p:nvPr>
            <p:extLst>
              <p:ext uri="{D42A27DB-BD31-4B8C-83A1-F6EECF244321}">
                <p14:modId xmlns:p14="http://schemas.microsoft.com/office/powerpoint/2010/main" val="1065551591"/>
              </p:ext>
            </p:extLst>
          </p:nvPr>
        </p:nvGraphicFramePr>
        <p:xfrm>
          <a:off x="6766245" y="190832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266337" y="4653190"/>
            <a:ext cx="6096000" cy="646331"/>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a:p>
            <a:r>
              <a:rPr lang="en-US" sz="900" dirty="0">
                <a:latin typeface="Arial" panose="020B0604020202020204" pitchFamily="34" charset="0"/>
                <a:cs typeface="Arial" panose="020B0604020202020204" pitchFamily="34" charset="0"/>
              </a:rPr>
              <a:t>Note: For </a:t>
            </a:r>
            <a:r>
              <a:rPr lang="en-US" sz="900" i="1" dirty="0">
                <a:latin typeface="Arial" panose="020B0604020202020204" pitchFamily="34" charset="0"/>
                <a:cs typeface="Arial" panose="020B0604020202020204" pitchFamily="34" charset="0"/>
              </a:rPr>
              <a:t>any space heating</a:t>
            </a:r>
            <a:r>
              <a:rPr lang="en-US" sz="900" dirty="0">
                <a:latin typeface="Arial" panose="020B0604020202020204" pitchFamily="34" charset="0"/>
                <a:cs typeface="Arial" panose="020B0604020202020204" pitchFamily="34" charset="0"/>
              </a:rPr>
              <a:t>, more than one heating energy source may apply. </a:t>
            </a:r>
            <a:r>
              <a:rPr lang="en-US" sz="900" i="1" dirty="0">
                <a:latin typeface="Arial" panose="020B0604020202020204" pitchFamily="34" charset="0"/>
                <a:cs typeface="Arial" panose="020B0604020202020204" pitchFamily="34" charset="0"/>
              </a:rPr>
              <a:t>Other sources</a:t>
            </a:r>
            <a:r>
              <a:rPr lang="en-US" sz="900" dirty="0">
                <a:latin typeface="Arial" panose="020B0604020202020204" pitchFamily="34" charset="0"/>
                <a:cs typeface="Arial" panose="020B0604020202020204" pitchFamily="34" charset="0"/>
              </a:rPr>
              <a:t> include wood, coal, solar, and all other energy sources.</a:t>
            </a:r>
          </a:p>
          <a:p>
            <a:endParaRPr lang="en-US" sz="900" i="1"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7368" y="4369561"/>
            <a:ext cx="299766" cy="2286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8689" y="4369561"/>
            <a:ext cx="299766" cy="228600"/>
          </a:xfrm>
          <a:prstGeom prst="rect">
            <a:avLst/>
          </a:prstGeom>
        </p:spPr>
      </p:pic>
      <p:sp>
        <p:nvSpPr>
          <p:cNvPr id="17" name="Rectangle 16"/>
          <p:cNvSpPr/>
          <p:nvPr/>
        </p:nvSpPr>
        <p:spPr>
          <a:xfrm>
            <a:off x="6727108" y="4654192"/>
            <a:ext cx="530352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spTree>
    <p:extLst>
      <p:ext uri="{BB962C8B-B14F-4D97-AF65-F5344CB8AC3E}">
        <p14:creationId xmlns:p14="http://schemas.microsoft.com/office/powerpoint/2010/main" val="1012274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270154599"/>
              </p:ext>
            </p:extLst>
          </p:nvPr>
        </p:nvGraphicFramePr>
        <p:xfrm>
          <a:off x="294129" y="2142425"/>
          <a:ext cx="5870448" cy="325526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Space heating energy sources varied by region</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29</a:t>
            </a:fld>
            <a:endParaRPr lang="en-US" dirty="0"/>
          </a:p>
        </p:txBody>
      </p:sp>
      <p:sp>
        <p:nvSpPr>
          <p:cNvPr id="6" name="TextBox 5"/>
          <p:cNvSpPr txBox="1"/>
          <p:nvPr/>
        </p:nvSpPr>
        <p:spPr>
          <a:xfrm>
            <a:off x="5351533" y="2208126"/>
            <a:ext cx="954860" cy="861774"/>
          </a:xfrm>
          <a:prstGeom prst="rect">
            <a:avLst/>
          </a:prstGeom>
          <a:solidFill>
            <a:schemeClr val="bg1"/>
          </a:solidFill>
        </p:spPr>
        <p:txBody>
          <a:bodyPr wrap="square" rtlCol="0">
            <a:spAutoFit/>
          </a:bodyPr>
          <a:lstStyle/>
          <a:p>
            <a:r>
              <a:rPr lang="en-US" sz="1000" b="1" dirty="0">
                <a:solidFill>
                  <a:schemeClr val="accent1"/>
                </a:solidFill>
                <a:latin typeface="Arial" panose="020B0604020202020204" pitchFamily="34" charset="0"/>
                <a:cs typeface="Arial" panose="020B0604020202020204" pitchFamily="34" charset="0"/>
              </a:rPr>
              <a:t>electricity</a:t>
            </a:r>
          </a:p>
          <a:p>
            <a:r>
              <a:rPr lang="en-US" sz="1000" b="1" dirty="0">
                <a:solidFill>
                  <a:schemeClr val="accent2"/>
                </a:solidFill>
                <a:latin typeface="Arial" panose="020B0604020202020204" pitchFamily="34" charset="0"/>
                <a:cs typeface="Arial" panose="020B0604020202020204" pitchFamily="34" charset="0"/>
              </a:rPr>
              <a:t>natural gas</a:t>
            </a:r>
          </a:p>
          <a:p>
            <a:r>
              <a:rPr lang="en-US" sz="1000" b="1" dirty="0">
                <a:solidFill>
                  <a:schemeClr val="accent4">
                    <a:lumMod val="75000"/>
                  </a:schemeClr>
                </a:solidFill>
                <a:latin typeface="Arial" panose="020B0604020202020204" pitchFamily="34" charset="0"/>
                <a:cs typeface="Arial" panose="020B0604020202020204" pitchFamily="34" charset="0"/>
              </a:rPr>
              <a:t>fuel oil</a:t>
            </a:r>
          </a:p>
          <a:p>
            <a:r>
              <a:rPr lang="en-US" sz="1000" b="1" dirty="0">
                <a:solidFill>
                  <a:schemeClr val="accent5">
                    <a:lumMod val="75000"/>
                  </a:schemeClr>
                </a:solidFill>
                <a:latin typeface="Arial" panose="020B0604020202020204" pitchFamily="34" charset="0"/>
                <a:cs typeface="Arial" panose="020B0604020202020204" pitchFamily="34" charset="0"/>
              </a:rPr>
              <a:t>district heat</a:t>
            </a:r>
          </a:p>
          <a:p>
            <a:r>
              <a:rPr lang="en-US" sz="1000" b="1" dirty="0">
                <a:solidFill>
                  <a:schemeClr val="accent3">
                    <a:lumMod val="75000"/>
                  </a:schemeClr>
                </a:solidFill>
                <a:latin typeface="Arial" panose="020B0604020202020204" pitchFamily="34" charset="0"/>
                <a:cs typeface="Arial" panose="020B0604020202020204" pitchFamily="34" charset="0"/>
              </a:rPr>
              <a:t>propane</a:t>
            </a:r>
          </a:p>
        </p:txBody>
      </p:sp>
      <p:sp>
        <p:nvSpPr>
          <p:cNvPr id="7" name="TextBox 6"/>
          <p:cNvSpPr txBox="1"/>
          <p:nvPr/>
        </p:nvSpPr>
        <p:spPr>
          <a:xfrm>
            <a:off x="294130" y="1455017"/>
            <a:ext cx="543885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Commercial building heating by region and energy source, 2018</a:t>
            </a:r>
          </a:p>
          <a:p>
            <a:r>
              <a:rPr lang="en-US" sz="1200" dirty="0">
                <a:latin typeface="Arial" panose="020B0604020202020204" pitchFamily="34" charset="0"/>
                <a:cs typeface="Arial" panose="020B0604020202020204" pitchFamily="34" charset="0"/>
              </a:rPr>
              <a:t>percentage of buildings</a:t>
            </a:r>
          </a:p>
        </p:txBody>
      </p:sp>
      <p:sp>
        <p:nvSpPr>
          <p:cNvPr id="8" name="TextBox 7"/>
          <p:cNvSpPr txBox="1"/>
          <p:nvPr/>
        </p:nvSpPr>
        <p:spPr>
          <a:xfrm>
            <a:off x="6692113" y="2038849"/>
            <a:ext cx="5205755" cy="226215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Electricity use for space heating was highest in the South (55%), but natural gas use for space heating was lowest in the South (33%).</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Northeast had the largest percentage of buildings using fuel oil for space heating (23%).</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Although 9% of buildings in the Northeast used propane for space heating, in particular, 22% of buildings in the New England Census Division were heated by propane.</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District heat use was 4% or less in each region.</a:t>
            </a:r>
          </a:p>
        </p:txBody>
      </p:sp>
      <p:sp>
        <p:nvSpPr>
          <p:cNvPr id="9" name="Rectangle 8"/>
          <p:cNvSpPr/>
          <p:nvPr/>
        </p:nvSpPr>
        <p:spPr>
          <a:xfrm>
            <a:off x="294130" y="5397689"/>
            <a:ext cx="6012263" cy="861774"/>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Source: U.S. Energy Information Administration, </a:t>
            </a:r>
            <a:r>
              <a:rPr lang="en-US" sz="1000" i="1" dirty="0">
                <a:latin typeface="Arial" panose="020B0604020202020204" pitchFamily="34" charset="0"/>
                <a:cs typeface="Arial" panose="020B0604020202020204" pitchFamily="34" charset="0"/>
              </a:rPr>
              <a:t>Commercial Buildings Energy Consumption Survey</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Note: More than one energy source may apply.</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Q = Data withheld either because the Relative Standard Error (RSE) was greater than 50 percent or fewer than 20 buildings were sampled.</a:t>
            </a:r>
          </a:p>
        </p:txBody>
      </p:sp>
      <p:sp>
        <p:nvSpPr>
          <p:cNvPr id="11" name="TextBox 10"/>
          <p:cNvSpPr txBox="1"/>
          <p:nvPr/>
        </p:nvSpPr>
        <p:spPr>
          <a:xfrm>
            <a:off x="2556047" y="4898942"/>
            <a:ext cx="3657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Q</a:t>
            </a:r>
          </a:p>
        </p:txBody>
      </p:sp>
      <p:sp>
        <p:nvSpPr>
          <p:cNvPr id="12" name="TextBox 11"/>
          <p:cNvSpPr txBox="1"/>
          <p:nvPr/>
        </p:nvSpPr>
        <p:spPr>
          <a:xfrm>
            <a:off x="5204990" y="4896816"/>
            <a:ext cx="3657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Q</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5602" y="5107183"/>
            <a:ext cx="299766" cy="228600"/>
          </a:xfrm>
          <a:prstGeom prst="rect">
            <a:avLst/>
          </a:prstGeom>
        </p:spPr>
      </p:pic>
    </p:spTree>
    <p:extLst>
      <p:ext uri="{BB962C8B-B14F-4D97-AF65-F5344CB8AC3E}">
        <p14:creationId xmlns:p14="http://schemas.microsoft.com/office/powerpoint/2010/main" val="300937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Commercial Building Energy Consumption Survey </a:t>
            </a:r>
            <a:r>
              <a:rPr lang="en-US" dirty="0"/>
              <a:t>(CBECS)?</a:t>
            </a:r>
          </a:p>
        </p:txBody>
      </p:sp>
      <p:sp>
        <p:nvSpPr>
          <p:cNvPr id="3" name="Content Placeholder 2"/>
          <p:cNvSpPr>
            <a:spLocks noGrp="1"/>
          </p:cNvSpPr>
          <p:nvPr>
            <p:ph idx="1"/>
          </p:nvPr>
        </p:nvSpPr>
        <p:spPr/>
        <p:txBody>
          <a:bodyPr/>
          <a:lstStyle/>
          <a:p>
            <a:pPr marL="0" lvl="0" indent="0">
              <a:lnSpc>
                <a:spcPct val="100000"/>
              </a:lnSpc>
              <a:spcBef>
                <a:spcPts val="0"/>
              </a:spcBef>
              <a:spcAft>
                <a:spcPts val="600"/>
              </a:spcAft>
              <a:buNone/>
            </a:pPr>
            <a:r>
              <a:rPr lang="en-US" sz="1600" dirty="0"/>
              <a:t>CBECS is:</a:t>
            </a:r>
          </a:p>
          <a:p>
            <a:pPr lvl="0">
              <a:lnSpc>
                <a:spcPct val="100000"/>
              </a:lnSpc>
              <a:spcBef>
                <a:spcPts val="0"/>
              </a:spcBef>
              <a:spcAft>
                <a:spcPts val="600"/>
              </a:spcAft>
            </a:pPr>
            <a:r>
              <a:rPr lang="en-US" dirty="0"/>
              <a:t>The only independent, statistically representative source of national-level data on the characteristics</a:t>
            </a:r>
            <a:r>
              <a:rPr lang="en-US" i="1" dirty="0"/>
              <a:t> </a:t>
            </a:r>
            <a:r>
              <a:rPr lang="en-US" dirty="0"/>
              <a:t>and energy use of commercial buildings</a:t>
            </a:r>
          </a:p>
          <a:p>
            <a:pPr lvl="0">
              <a:lnSpc>
                <a:spcPct val="100000"/>
              </a:lnSpc>
              <a:spcBef>
                <a:spcPts val="0"/>
              </a:spcBef>
              <a:spcAft>
                <a:spcPts val="600"/>
              </a:spcAft>
            </a:pPr>
            <a:r>
              <a:rPr lang="en-US" dirty="0"/>
              <a:t>A snapshot of the commercial buildings stock and energy use for the reference year—in this case, 2018</a:t>
            </a:r>
          </a:p>
          <a:p>
            <a:pPr lvl="0">
              <a:lnSpc>
                <a:spcPct val="100000"/>
              </a:lnSpc>
              <a:spcBef>
                <a:spcPts val="0"/>
              </a:spcBef>
              <a:spcAft>
                <a:spcPts val="600"/>
              </a:spcAft>
            </a:pPr>
            <a:r>
              <a:rPr lang="en-US" dirty="0"/>
              <a:t>A sample survey where every commercial building has a known chance of being selected</a:t>
            </a:r>
          </a:p>
          <a:p>
            <a:pPr marL="0" indent="0">
              <a:lnSpc>
                <a:spcPct val="100000"/>
              </a:lnSpc>
              <a:spcBef>
                <a:spcPts val="0"/>
              </a:spcBef>
              <a:spcAft>
                <a:spcPts val="600"/>
              </a:spcAft>
              <a:buNone/>
            </a:pPr>
            <a:endParaRPr lang="en-US" dirty="0"/>
          </a:p>
          <a:p>
            <a:pPr marL="0" indent="0">
              <a:lnSpc>
                <a:spcPct val="100000"/>
              </a:lnSpc>
              <a:spcBef>
                <a:spcPts val="0"/>
              </a:spcBef>
              <a:spcAft>
                <a:spcPts val="600"/>
              </a:spcAft>
              <a:buNone/>
            </a:pPr>
            <a:r>
              <a:rPr lang="en-US" sz="1600" dirty="0"/>
              <a:t>The U.S. Energy Information Administration (EIA) collects data for commercial buildings in two parts:</a:t>
            </a:r>
          </a:p>
          <a:p>
            <a:pPr lvl="0">
              <a:lnSpc>
                <a:spcPct val="100000"/>
              </a:lnSpc>
              <a:spcBef>
                <a:spcPts val="0"/>
              </a:spcBef>
              <a:spcAft>
                <a:spcPts val="600"/>
              </a:spcAft>
            </a:pPr>
            <a:r>
              <a:rPr lang="en-US" dirty="0"/>
              <a:t>We collect building characteristics through an in-person or web survey. Respondents, such as building owners and managers, completed the survey at 6,436 buildings for the 2018 CBECS, representing 5.9 million buildings in the United States.</a:t>
            </a:r>
          </a:p>
          <a:p>
            <a:pPr lvl="0">
              <a:lnSpc>
                <a:spcPct val="100000"/>
              </a:lnSpc>
              <a:spcBef>
                <a:spcPts val="0"/>
              </a:spcBef>
              <a:spcAft>
                <a:spcPts val="600"/>
              </a:spcAft>
            </a:pPr>
            <a:r>
              <a:rPr lang="en-US" dirty="0"/>
              <a:t>We collect energy usage data from suppliers of electricity, natural gas, fuel oil, and district heat.</a:t>
            </a:r>
          </a:p>
          <a:p>
            <a:pPr marL="0" lvl="0" indent="0">
              <a:lnSpc>
                <a:spcPct val="100000"/>
              </a:lnSpc>
              <a:spcBef>
                <a:spcPts val="0"/>
              </a:spcBef>
              <a:spcAft>
                <a:spcPts val="600"/>
              </a:spcAft>
              <a:buNone/>
            </a:pPr>
            <a:endParaRPr lang="en-US" dirty="0"/>
          </a:p>
          <a:p>
            <a:pPr marL="0" indent="0">
              <a:lnSpc>
                <a:spcPct val="100000"/>
              </a:lnSpc>
              <a:spcBef>
                <a:spcPts val="0"/>
              </a:spcBef>
              <a:spcAft>
                <a:spcPts val="600"/>
              </a:spcAft>
              <a:buNone/>
            </a:pPr>
            <a:r>
              <a:rPr lang="en-US" sz="1600" dirty="0"/>
              <a:t>We have conducted the CBECS periodically since 1979, as required by Congress.</a:t>
            </a:r>
          </a:p>
          <a:p>
            <a:pPr lvl="0">
              <a:lnSpc>
                <a:spcPct val="100000"/>
              </a:lnSpc>
              <a:spcBef>
                <a:spcPts val="0"/>
              </a:spcBef>
              <a:spcAft>
                <a:spcPts val="600"/>
              </a:spcAft>
            </a:pPr>
            <a:r>
              <a:rPr lang="en-US" dirty="0"/>
              <a:t>The 2018 CBECS is the 11</a:t>
            </a:r>
            <a:r>
              <a:rPr lang="en-US" baseline="30000" dirty="0"/>
              <a:t>th</a:t>
            </a:r>
            <a:r>
              <a:rPr lang="en-US" dirty="0"/>
              <a:t> iteration. </a:t>
            </a:r>
          </a:p>
        </p:txBody>
      </p:sp>
      <p:sp>
        <p:nvSpPr>
          <p:cNvPr id="4" name="Footer Placeholder 3"/>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5" name="Slide Number Placeholder 4"/>
          <p:cNvSpPr>
            <a:spLocks noGrp="1"/>
          </p:cNvSpPr>
          <p:nvPr>
            <p:ph type="sldNum" sz="quarter" idx="12"/>
          </p:nvPr>
        </p:nvSpPr>
        <p:spPr/>
        <p:txBody>
          <a:bodyPr/>
          <a:lstStyle/>
          <a:p>
            <a:fld id="{39B6C762-8557-4DA1-B8AC-C021AA8525D8}" type="slidenum">
              <a:rPr lang="en-US" smtClean="0"/>
              <a:pPr/>
              <a:t>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767" y="4328360"/>
            <a:ext cx="2226294" cy="1554480"/>
          </a:xfrm>
          <a:prstGeom prst="rect">
            <a:avLst/>
          </a:prstGeom>
        </p:spPr>
      </p:pic>
    </p:spTree>
    <p:extLst>
      <p:ext uri="{BB962C8B-B14F-4D97-AF65-F5344CB8AC3E}">
        <p14:creationId xmlns:p14="http://schemas.microsoft.com/office/powerpoint/2010/main" val="967508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ext uri="{D42A27DB-BD31-4B8C-83A1-F6EECF244321}">
                <p14:modId xmlns:p14="http://schemas.microsoft.com/office/powerpoint/2010/main" val="3476850526"/>
              </p:ext>
            </p:extLst>
          </p:nvPr>
        </p:nvGraphicFramePr>
        <p:xfrm>
          <a:off x="5550343" y="2153304"/>
          <a:ext cx="2176272"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Packaged heating units and furnaces were the most commonly used heating equipment</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30</a:t>
            </a:fld>
            <a:endParaRPr lang="en-US" dirty="0"/>
          </a:p>
        </p:txBody>
      </p:sp>
      <p:sp>
        <p:nvSpPr>
          <p:cNvPr id="6" name="TextBox 5"/>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Total commercial buildings and floorspace by heating equipment, 2018</a:t>
            </a:r>
          </a:p>
          <a:p>
            <a:r>
              <a:rPr lang="en-US" sz="1200" dirty="0">
                <a:latin typeface="Arial" panose="020B0604020202020204" pitchFamily="34" charset="0"/>
                <a:cs typeface="Arial" panose="020B0604020202020204" pitchFamily="34" charset="0"/>
              </a:rPr>
              <a:t>percentage</a:t>
            </a:r>
          </a:p>
        </p:txBody>
      </p:sp>
      <p:sp>
        <p:nvSpPr>
          <p:cNvPr id="7" name="TextBox 6"/>
          <p:cNvSpPr txBox="1"/>
          <p:nvPr/>
        </p:nvSpPr>
        <p:spPr>
          <a:xfrm>
            <a:off x="401551" y="5866544"/>
            <a:ext cx="6245829"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U.S. Energy Information Administration, </a:t>
            </a:r>
            <a:r>
              <a:rPr lang="en-US" sz="1000" i="1" dirty="0">
                <a:latin typeface="Arial" panose="020B0604020202020204" pitchFamily="34" charset="0"/>
                <a:cs typeface="Arial" panose="020B0604020202020204" pitchFamily="34" charset="0"/>
              </a:rPr>
              <a:t>Commercial Buildings Energy Consumption Survey</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Note: More than one type of heating equipment may apply.</a:t>
            </a:r>
          </a:p>
        </p:txBody>
      </p:sp>
      <p:graphicFrame>
        <p:nvGraphicFramePr>
          <p:cNvPr id="9" name="Chart 8"/>
          <p:cNvGraphicFramePr>
            <a:graphicFrameLocks/>
          </p:cNvGraphicFramePr>
          <p:nvPr>
            <p:extLst>
              <p:ext uri="{D42A27DB-BD31-4B8C-83A1-F6EECF244321}">
                <p14:modId xmlns:p14="http://schemas.microsoft.com/office/powerpoint/2010/main" val="2280786453"/>
              </p:ext>
            </p:extLst>
          </p:nvPr>
        </p:nvGraphicFramePr>
        <p:xfrm>
          <a:off x="401550" y="2050428"/>
          <a:ext cx="5394960" cy="3737723"/>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2854381" y="5260435"/>
            <a:ext cx="2760692" cy="400110"/>
          </a:xfrm>
          <a:prstGeom prst="rect">
            <a:avLst/>
          </a:prstGeom>
          <a:solidFill>
            <a:schemeClr val="bg1"/>
          </a:solidFill>
        </p:spPr>
        <p:txBody>
          <a:bodyPr wrap="none">
            <a:spAutoFit/>
          </a:bodyPr>
          <a:lstStyle/>
          <a:p>
            <a:r>
              <a:rPr lang="en-US" sz="1000" b="1" dirty="0">
                <a:solidFill>
                  <a:schemeClr val="accent5"/>
                </a:solidFill>
                <a:latin typeface="Arial" panose="020B0604020202020204" pitchFamily="34" charset="0"/>
                <a:cs typeface="Arial" panose="020B0604020202020204" pitchFamily="34" charset="0"/>
              </a:rPr>
              <a:t>percentage of total commercial buildings</a:t>
            </a:r>
          </a:p>
          <a:p>
            <a:r>
              <a:rPr lang="en-US" sz="1000" b="1" dirty="0">
                <a:solidFill>
                  <a:schemeClr val="tx1">
                    <a:lumMod val="50000"/>
                    <a:lumOff val="50000"/>
                  </a:schemeClr>
                </a:solidFill>
                <a:latin typeface="Arial" panose="020B0604020202020204" pitchFamily="34" charset="0"/>
                <a:cs typeface="Arial" panose="020B0604020202020204" pitchFamily="34" charset="0"/>
              </a:rPr>
              <a:t>percentage of total commercial floorspace</a:t>
            </a:r>
          </a:p>
        </p:txBody>
      </p:sp>
      <p:sp>
        <p:nvSpPr>
          <p:cNvPr id="10" name="TextBox 9"/>
          <p:cNvSpPr txBox="1"/>
          <p:nvPr/>
        </p:nvSpPr>
        <p:spPr>
          <a:xfrm>
            <a:off x="7520683" y="2050428"/>
            <a:ext cx="4377185" cy="196977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Packaged heating units were used in 37% of buildings, or 50% of total floorspace. </a:t>
            </a:r>
          </a:p>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Furnaces were used in 27% of buildings, but these buildings only accounted for 18% of total floorspace.</a:t>
            </a:r>
          </a:p>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Although boilers were used in only 12% of buildings, these buildings accounted for 30% of total floorspace.</a:t>
            </a:r>
          </a:p>
        </p:txBody>
      </p:sp>
      <p:sp>
        <p:nvSpPr>
          <p:cNvPr id="19" name="TextBox 18"/>
          <p:cNvSpPr txBox="1"/>
          <p:nvPr/>
        </p:nvSpPr>
        <p:spPr>
          <a:xfrm>
            <a:off x="5650611" y="1809231"/>
            <a:ext cx="1554480" cy="400110"/>
          </a:xfrm>
          <a:prstGeom prst="rect">
            <a:avLst/>
          </a:prstGeom>
          <a:solidFill>
            <a:schemeClr val="accent5"/>
          </a:solid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Average building size by heating equipment</a:t>
            </a:r>
          </a:p>
        </p:txBody>
      </p:sp>
      <p:sp>
        <p:nvSpPr>
          <p:cNvPr id="5" name="TextBox 4"/>
          <p:cNvSpPr txBox="1"/>
          <p:nvPr/>
        </p:nvSpPr>
        <p:spPr>
          <a:xfrm>
            <a:off x="6091797" y="2421145"/>
            <a:ext cx="73152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22,000 sf</a:t>
            </a:r>
          </a:p>
        </p:txBody>
      </p:sp>
      <p:sp>
        <p:nvSpPr>
          <p:cNvPr id="13" name="TextBox 12"/>
          <p:cNvSpPr txBox="1"/>
          <p:nvPr/>
        </p:nvSpPr>
        <p:spPr>
          <a:xfrm>
            <a:off x="5881094" y="2913543"/>
            <a:ext cx="73152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10,700 sf</a:t>
            </a:r>
          </a:p>
        </p:txBody>
      </p:sp>
      <p:sp>
        <p:nvSpPr>
          <p:cNvPr id="14" name="TextBox 13"/>
          <p:cNvSpPr txBox="1"/>
          <p:nvPr/>
        </p:nvSpPr>
        <p:spPr>
          <a:xfrm>
            <a:off x="5954877" y="3396368"/>
            <a:ext cx="8229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17,000 sf</a:t>
            </a:r>
          </a:p>
        </p:txBody>
      </p:sp>
      <p:sp>
        <p:nvSpPr>
          <p:cNvPr id="15" name="TextBox 14"/>
          <p:cNvSpPr txBox="1"/>
          <p:nvPr/>
        </p:nvSpPr>
        <p:spPr>
          <a:xfrm>
            <a:off x="6426465" y="3905131"/>
            <a:ext cx="9144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41,000 sf</a:t>
            </a:r>
          </a:p>
        </p:txBody>
      </p:sp>
      <p:sp>
        <p:nvSpPr>
          <p:cNvPr id="16" name="TextBox 15"/>
          <p:cNvSpPr txBox="1"/>
          <p:nvPr/>
        </p:nvSpPr>
        <p:spPr>
          <a:xfrm>
            <a:off x="6086912" y="4393147"/>
            <a:ext cx="8229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22,400 sf</a:t>
            </a:r>
          </a:p>
        </p:txBody>
      </p:sp>
      <p:sp>
        <p:nvSpPr>
          <p:cNvPr id="17" name="TextBox 16"/>
          <p:cNvSpPr txBox="1"/>
          <p:nvPr/>
        </p:nvSpPr>
        <p:spPr>
          <a:xfrm>
            <a:off x="6727154" y="4883265"/>
            <a:ext cx="9144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55,200 sf</a:t>
            </a:r>
          </a:p>
        </p:txBody>
      </p:sp>
      <p:sp>
        <p:nvSpPr>
          <p:cNvPr id="18" name="TextBox 17"/>
          <p:cNvSpPr txBox="1"/>
          <p:nvPr/>
        </p:nvSpPr>
        <p:spPr>
          <a:xfrm>
            <a:off x="7192442" y="5395900"/>
            <a:ext cx="8229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79,300 sf</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9501" y="5586018"/>
            <a:ext cx="299766" cy="228600"/>
          </a:xfrm>
          <a:prstGeom prst="rect">
            <a:avLst/>
          </a:prstGeom>
        </p:spPr>
      </p:pic>
    </p:spTree>
    <p:extLst>
      <p:ext uri="{BB962C8B-B14F-4D97-AF65-F5344CB8AC3E}">
        <p14:creationId xmlns:p14="http://schemas.microsoft.com/office/powerpoint/2010/main" val="732526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val="3928972590"/>
              </p:ext>
            </p:extLst>
          </p:nvPr>
        </p:nvGraphicFramePr>
        <p:xfrm>
          <a:off x="296400" y="1919274"/>
          <a:ext cx="5394960" cy="3895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p:cNvGraphicFramePr>
            <a:graphicFrameLocks/>
          </p:cNvGraphicFramePr>
          <p:nvPr>
            <p:extLst>
              <p:ext uri="{D42A27DB-BD31-4B8C-83A1-F6EECF244321}">
                <p14:modId xmlns:p14="http://schemas.microsoft.com/office/powerpoint/2010/main" val="1750601337"/>
              </p:ext>
            </p:extLst>
          </p:nvPr>
        </p:nvGraphicFramePr>
        <p:xfrm>
          <a:off x="5691360" y="2118112"/>
          <a:ext cx="219456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Packaged air-conditioning units cool more than half of commercial floorspace</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31</a:t>
            </a:fld>
            <a:endParaRPr lang="en-US" dirty="0"/>
          </a:p>
        </p:txBody>
      </p:sp>
      <p:sp>
        <p:nvSpPr>
          <p:cNvPr id="6" name="TextBox 5"/>
          <p:cNvSpPr txBox="1"/>
          <p:nvPr/>
        </p:nvSpPr>
        <p:spPr>
          <a:xfrm>
            <a:off x="294132" y="1526423"/>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Total commercial buildings and floorspace by cooling equipment, 2018</a:t>
            </a:r>
          </a:p>
          <a:p>
            <a:r>
              <a:rPr lang="en-US" sz="1200" dirty="0">
                <a:latin typeface="Arial" panose="020B0604020202020204" pitchFamily="34" charset="0"/>
                <a:cs typeface="Arial" panose="020B0604020202020204" pitchFamily="34" charset="0"/>
              </a:rPr>
              <a:t>percentage</a:t>
            </a:r>
          </a:p>
        </p:txBody>
      </p:sp>
      <p:sp>
        <p:nvSpPr>
          <p:cNvPr id="7" name="TextBox 6"/>
          <p:cNvSpPr txBox="1"/>
          <p:nvPr/>
        </p:nvSpPr>
        <p:spPr>
          <a:xfrm>
            <a:off x="401551" y="5866544"/>
            <a:ext cx="6245829"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U.S. Energy Information Administration, </a:t>
            </a:r>
            <a:r>
              <a:rPr lang="en-US" sz="1000" i="1" dirty="0">
                <a:latin typeface="Arial" panose="020B0604020202020204" pitchFamily="34" charset="0"/>
                <a:cs typeface="Arial" panose="020B0604020202020204" pitchFamily="34" charset="0"/>
              </a:rPr>
              <a:t>Commercial Buildings Energy Consumption Survey</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Note: More than one type of cooling equipment may apply. </a:t>
            </a:r>
          </a:p>
        </p:txBody>
      </p:sp>
      <p:sp>
        <p:nvSpPr>
          <p:cNvPr id="8" name="Rectangle 7"/>
          <p:cNvSpPr/>
          <p:nvPr/>
        </p:nvSpPr>
        <p:spPr>
          <a:xfrm>
            <a:off x="3040142" y="5353138"/>
            <a:ext cx="2760692" cy="400110"/>
          </a:xfrm>
          <a:prstGeom prst="rect">
            <a:avLst/>
          </a:prstGeom>
          <a:solidFill>
            <a:schemeClr val="bg1"/>
          </a:solidFill>
        </p:spPr>
        <p:txBody>
          <a:bodyPr wrap="none">
            <a:spAutoFit/>
          </a:bodyPr>
          <a:lstStyle/>
          <a:p>
            <a:r>
              <a:rPr lang="en-US" sz="1000" b="1" dirty="0">
                <a:solidFill>
                  <a:schemeClr val="tx2">
                    <a:lumMod val="75000"/>
                    <a:lumOff val="25000"/>
                  </a:schemeClr>
                </a:solidFill>
                <a:latin typeface="Arial" panose="020B0604020202020204" pitchFamily="34" charset="0"/>
                <a:cs typeface="Arial" panose="020B0604020202020204" pitchFamily="34" charset="0"/>
              </a:rPr>
              <a:t>percentage of total commercial buildings</a:t>
            </a:r>
          </a:p>
          <a:p>
            <a:r>
              <a:rPr lang="en-US" sz="1000" b="1" dirty="0">
                <a:solidFill>
                  <a:schemeClr val="tx1">
                    <a:lumMod val="50000"/>
                    <a:lumOff val="50000"/>
                  </a:schemeClr>
                </a:solidFill>
                <a:latin typeface="Arial" panose="020B0604020202020204" pitchFamily="34" charset="0"/>
                <a:cs typeface="Arial" panose="020B0604020202020204" pitchFamily="34" charset="0"/>
              </a:rPr>
              <a:t>percentage of total commercial floorspace</a:t>
            </a:r>
          </a:p>
        </p:txBody>
      </p:sp>
      <p:sp>
        <p:nvSpPr>
          <p:cNvPr id="10" name="TextBox 9"/>
          <p:cNvSpPr txBox="1"/>
          <p:nvPr/>
        </p:nvSpPr>
        <p:spPr>
          <a:xfrm>
            <a:off x="7890553" y="2050428"/>
            <a:ext cx="4007315" cy="196977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Packaged air-conditioning units were used in 43% of buildings, or 58% of total floorspace.</a:t>
            </a:r>
          </a:p>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Residential-type central air conditioners were used in 22% of buildings, but these buildings only account for 19% of total floorspace.</a:t>
            </a:r>
          </a:p>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Although central chillers were used in only 3% of buildings, these buildings account for 19% of total floorspace.</a:t>
            </a:r>
          </a:p>
        </p:txBody>
      </p:sp>
      <p:sp>
        <p:nvSpPr>
          <p:cNvPr id="13" name="TextBox 12"/>
          <p:cNvSpPr txBox="1"/>
          <p:nvPr/>
        </p:nvSpPr>
        <p:spPr>
          <a:xfrm>
            <a:off x="5853318" y="1817488"/>
            <a:ext cx="1554480" cy="400110"/>
          </a:xfrm>
          <a:prstGeom prst="rect">
            <a:avLst/>
          </a:prstGeom>
          <a:solidFill>
            <a:schemeClr val="tx2">
              <a:lumMod val="75000"/>
              <a:lumOff val="25000"/>
            </a:schemeClr>
          </a:solid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Average building size by cooling equipment</a:t>
            </a:r>
          </a:p>
        </p:txBody>
      </p:sp>
      <p:sp>
        <p:nvSpPr>
          <p:cNvPr id="5" name="TextBox 4"/>
          <p:cNvSpPr txBox="1"/>
          <p:nvPr/>
        </p:nvSpPr>
        <p:spPr>
          <a:xfrm>
            <a:off x="6262326" y="2328331"/>
            <a:ext cx="8229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21,900 sf</a:t>
            </a:r>
          </a:p>
        </p:txBody>
      </p:sp>
      <p:sp>
        <p:nvSpPr>
          <p:cNvPr id="14" name="TextBox 13"/>
          <p:cNvSpPr txBox="1"/>
          <p:nvPr/>
        </p:nvSpPr>
        <p:spPr>
          <a:xfrm>
            <a:off x="6105416" y="2804539"/>
            <a:ext cx="8229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14,000 sf</a:t>
            </a:r>
          </a:p>
        </p:txBody>
      </p:sp>
      <p:sp>
        <p:nvSpPr>
          <p:cNvPr id="15" name="TextBox 14"/>
          <p:cNvSpPr txBox="1"/>
          <p:nvPr/>
        </p:nvSpPr>
        <p:spPr>
          <a:xfrm>
            <a:off x="6191511" y="3284604"/>
            <a:ext cx="8229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18,500 sf</a:t>
            </a:r>
          </a:p>
        </p:txBody>
      </p:sp>
      <p:sp>
        <p:nvSpPr>
          <p:cNvPr id="16" name="TextBox 15"/>
          <p:cNvSpPr txBox="1"/>
          <p:nvPr/>
        </p:nvSpPr>
        <p:spPr>
          <a:xfrm>
            <a:off x="6262326" y="3762511"/>
            <a:ext cx="8229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22,500 sf</a:t>
            </a:r>
          </a:p>
        </p:txBody>
      </p:sp>
      <p:sp>
        <p:nvSpPr>
          <p:cNvPr id="17" name="TextBox 16"/>
          <p:cNvSpPr txBox="1"/>
          <p:nvPr/>
        </p:nvSpPr>
        <p:spPr>
          <a:xfrm>
            <a:off x="7538852" y="4243312"/>
            <a:ext cx="8229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88,800 sf</a:t>
            </a:r>
          </a:p>
        </p:txBody>
      </p:sp>
      <p:sp>
        <p:nvSpPr>
          <p:cNvPr id="18" name="TextBox 17"/>
          <p:cNvSpPr txBox="1"/>
          <p:nvPr/>
        </p:nvSpPr>
        <p:spPr>
          <a:xfrm>
            <a:off x="6297599" y="4731485"/>
            <a:ext cx="8229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24,500 sf</a:t>
            </a:r>
          </a:p>
        </p:txBody>
      </p:sp>
      <p:sp>
        <p:nvSpPr>
          <p:cNvPr id="19" name="TextBox 18"/>
          <p:cNvSpPr txBox="1"/>
          <p:nvPr/>
        </p:nvSpPr>
        <p:spPr>
          <a:xfrm>
            <a:off x="7319966" y="5209397"/>
            <a:ext cx="8229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77,500 sf</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9501" y="5586018"/>
            <a:ext cx="299766" cy="228600"/>
          </a:xfrm>
          <a:prstGeom prst="rect">
            <a:avLst/>
          </a:prstGeom>
        </p:spPr>
      </p:pic>
    </p:spTree>
    <p:extLst>
      <p:ext uri="{BB962C8B-B14F-4D97-AF65-F5344CB8AC3E}">
        <p14:creationId xmlns:p14="http://schemas.microsoft.com/office/powerpoint/2010/main" val="4281641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 of all types of lighting equipment, only LED lighting use increased since 2012</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32</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835468188"/>
              </p:ext>
            </p:extLst>
          </p:nvPr>
        </p:nvGraphicFramePr>
        <p:xfrm>
          <a:off x="290482" y="2062806"/>
          <a:ext cx="686158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90482" y="1601141"/>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Lighting equipment used in commercial buildings by bulb type, 2018</a:t>
            </a:r>
          </a:p>
          <a:p>
            <a:r>
              <a:rPr lang="en-US" sz="1200" dirty="0">
                <a:latin typeface="Arial" panose="020B0604020202020204" pitchFamily="34" charset="0"/>
                <a:cs typeface="Arial" panose="020B0604020202020204" pitchFamily="34" charset="0"/>
              </a:rPr>
              <a:t>percentage of buildings</a:t>
            </a:r>
          </a:p>
        </p:txBody>
      </p:sp>
      <p:sp>
        <p:nvSpPr>
          <p:cNvPr id="8" name="Rectangle 7"/>
          <p:cNvSpPr/>
          <p:nvPr/>
        </p:nvSpPr>
        <p:spPr>
          <a:xfrm>
            <a:off x="3116204" y="2158595"/>
            <a:ext cx="842538" cy="246221"/>
          </a:xfrm>
          <a:prstGeom prst="rect">
            <a:avLst/>
          </a:prstGeom>
          <a:solidFill>
            <a:schemeClr val="bg1"/>
          </a:solidFill>
        </p:spPr>
        <p:txBody>
          <a:bodyPr wrap="none" lIns="0">
            <a:spAutoFit/>
          </a:bodyPr>
          <a:lstStyle/>
          <a:p>
            <a:pPr fontAlgn="b"/>
            <a:r>
              <a:rPr lang="en-US" sz="1000" dirty="0">
                <a:latin typeface="Arial" panose="020B0604020202020204" pitchFamily="34" charset="0"/>
                <a:cs typeface="Arial" panose="020B0604020202020204" pitchFamily="34" charset="0"/>
              </a:rPr>
              <a:t>incandescent</a:t>
            </a:r>
          </a:p>
        </p:txBody>
      </p:sp>
      <p:sp>
        <p:nvSpPr>
          <p:cNvPr id="9" name="Rectangle 8"/>
          <p:cNvSpPr/>
          <p:nvPr/>
        </p:nvSpPr>
        <p:spPr>
          <a:xfrm>
            <a:off x="6706910" y="2633336"/>
            <a:ext cx="715902" cy="400110"/>
          </a:xfrm>
          <a:prstGeom prst="rect">
            <a:avLst/>
          </a:prstGeom>
          <a:solidFill>
            <a:schemeClr val="bg1"/>
          </a:solidFill>
        </p:spPr>
        <p:txBody>
          <a:bodyPr wrap="none" lIns="0">
            <a:spAutoFit/>
          </a:bodyPr>
          <a:lstStyle/>
          <a:p>
            <a:pPr fontAlgn="b"/>
            <a:r>
              <a:rPr lang="en-US" sz="1000" dirty="0">
                <a:latin typeface="Arial" panose="020B0604020202020204" pitchFamily="34" charset="0"/>
                <a:cs typeface="Arial" panose="020B0604020202020204" pitchFamily="34" charset="0"/>
              </a:rPr>
              <a:t>standard </a:t>
            </a:r>
          </a:p>
          <a:p>
            <a:pPr fontAlgn="b"/>
            <a:r>
              <a:rPr lang="en-US" sz="1000" dirty="0">
                <a:latin typeface="Arial" panose="020B0604020202020204" pitchFamily="34" charset="0"/>
                <a:cs typeface="Arial" panose="020B0604020202020204" pitchFamily="34" charset="0"/>
              </a:rPr>
              <a:t>fluorescent</a:t>
            </a:r>
          </a:p>
        </p:txBody>
      </p:sp>
      <p:sp>
        <p:nvSpPr>
          <p:cNvPr id="10" name="Rectangle 9"/>
          <p:cNvSpPr/>
          <p:nvPr/>
        </p:nvSpPr>
        <p:spPr>
          <a:xfrm>
            <a:off x="3716177" y="3139772"/>
            <a:ext cx="715902" cy="400110"/>
          </a:xfrm>
          <a:prstGeom prst="rect">
            <a:avLst/>
          </a:prstGeom>
          <a:solidFill>
            <a:schemeClr val="bg1"/>
          </a:solidFill>
        </p:spPr>
        <p:txBody>
          <a:bodyPr wrap="none" lIns="0">
            <a:spAutoFit/>
          </a:bodyPr>
          <a:lstStyle/>
          <a:p>
            <a:pPr fontAlgn="b"/>
            <a:r>
              <a:rPr lang="en-US" sz="1000" dirty="0">
                <a:latin typeface="Arial" panose="020B0604020202020204" pitchFamily="34" charset="0"/>
                <a:cs typeface="Arial" panose="020B0604020202020204" pitchFamily="34" charset="0"/>
              </a:rPr>
              <a:t>compact </a:t>
            </a:r>
          </a:p>
          <a:p>
            <a:pPr fontAlgn="b"/>
            <a:r>
              <a:rPr lang="en-US" sz="1000" dirty="0">
                <a:latin typeface="Arial" panose="020B0604020202020204" pitchFamily="34" charset="0"/>
                <a:cs typeface="Arial" panose="020B0604020202020204" pitchFamily="34" charset="0"/>
              </a:rPr>
              <a:t>fluorescent</a:t>
            </a:r>
            <a:endParaRPr lang="en-US" sz="1000" dirty="0">
              <a:solidFill>
                <a:srgbClr val="000000"/>
              </a:solidFill>
              <a:latin typeface="Arial" panose="020B0604020202020204" pitchFamily="34" charset="0"/>
              <a:cs typeface="Arial" panose="020B0604020202020204" pitchFamily="34" charset="0"/>
            </a:endParaRPr>
          </a:p>
        </p:txBody>
      </p:sp>
      <p:sp>
        <p:nvSpPr>
          <p:cNvPr id="11" name="Rectangle 10"/>
          <p:cNvSpPr/>
          <p:nvPr/>
        </p:nvSpPr>
        <p:spPr>
          <a:xfrm>
            <a:off x="1455778" y="3670186"/>
            <a:ext cx="988412" cy="400110"/>
          </a:xfrm>
          <a:prstGeom prst="rect">
            <a:avLst/>
          </a:prstGeom>
          <a:solidFill>
            <a:schemeClr val="bg1"/>
          </a:solidFill>
        </p:spPr>
        <p:txBody>
          <a:bodyPr wrap="none" lIns="0">
            <a:spAutoFit/>
          </a:bodyPr>
          <a:lstStyle/>
          <a:p>
            <a:pPr fontAlgn="b"/>
            <a:r>
              <a:rPr lang="en-US" sz="1000" dirty="0">
                <a:latin typeface="Arial" panose="020B0604020202020204" pitchFamily="34" charset="0"/>
                <a:cs typeface="Arial" panose="020B0604020202020204" pitchFamily="34" charset="0"/>
              </a:rPr>
              <a:t>high-intensity </a:t>
            </a:r>
          </a:p>
          <a:p>
            <a:pPr fontAlgn="b"/>
            <a:r>
              <a:rPr lang="en-US" sz="1000" dirty="0">
                <a:latin typeface="Arial" panose="020B0604020202020204" pitchFamily="34" charset="0"/>
                <a:cs typeface="Arial" panose="020B0604020202020204" pitchFamily="34" charset="0"/>
              </a:rPr>
              <a:t>discharge (HID)</a:t>
            </a:r>
            <a:endParaRPr lang="en-US" sz="1000" dirty="0">
              <a:solidFill>
                <a:srgbClr val="000000"/>
              </a:solidFill>
              <a:latin typeface="Arial" panose="020B0604020202020204" pitchFamily="34" charset="0"/>
              <a:cs typeface="Arial" panose="020B0604020202020204" pitchFamily="34" charset="0"/>
            </a:endParaRPr>
          </a:p>
        </p:txBody>
      </p:sp>
      <p:sp>
        <p:nvSpPr>
          <p:cNvPr id="12" name="Rectangle 11"/>
          <p:cNvSpPr/>
          <p:nvPr/>
        </p:nvSpPr>
        <p:spPr>
          <a:xfrm>
            <a:off x="1965932" y="4266627"/>
            <a:ext cx="452047" cy="246221"/>
          </a:xfrm>
          <a:prstGeom prst="rect">
            <a:avLst/>
          </a:prstGeom>
          <a:solidFill>
            <a:schemeClr val="bg1"/>
          </a:solidFill>
        </p:spPr>
        <p:txBody>
          <a:bodyPr wrap="none" lIns="0" rIns="0">
            <a:spAutoFit/>
          </a:bodyPr>
          <a:lstStyle/>
          <a:p>
            <a:pPr fontAlgn="b"/>
            <a:r>
              <a:rPr lang="en-US" sz="1000" dirty="0">
                <a:latin typeface="Arial" panose="020B0604020202020204" pitchFamily="34" charset="0"/>
                <a:cs typeface="Arial" panose="020B0604020202020204" pitchFamily="34" charset="0"/>
              </a:rPr>
              <a:t>halogen</a:t>
            </a:r>
            <a:endParaRPr lang="en-US" sz="1000" dirty="0">
              <a:solidFill>
                <a:srgbClr val="000000"/>
              </a:solidFill>
              <a:latin typeface="Arial" panose="020B0604020202020204" pitchFamily="34" charset="0"/>
              <a:cs typeface="Arial" panose="020B0604020202020204" pitchFamily="34" charset="0"/>
            </a:endParaRPr>
          </a:p>
        </p:txBody>
      </p:sp>
      <p:sp>
        <p:nvSpPr>
          <p:cNvPr id="13" name="Rectangle 12"/>
          <p:cNvSpPr/>
          <p:nvPr/>
        </p:nvSpPr>
        <p:spPr>
          <a:xfrm>
            <a:off x="3903728" y="4788769"/>
            <a:ext cx="340799" cy="246221"/>
          </a:xfrm>
          <a:prstGeom prst="rect">
            <a:avLst/>
          </a:prstGeom>
          <a:solidFill>
            <a:schemeClr val="bg1"/>
          </a:solidFill>
        </p:spPr>
        <p:txBody>
          <a:bodyPr wrap="none" lIns="0">
            <a:spAutoFit/>
          </a:bodyPr>
          <a:lstStyle/>
          <a:p>
            <a:pPr fontAlgn="b"/>
            <a:r>
              <a:rPr lang="en-US" sz="1000" dirty="0">
                <a:latin typeface="Arial" panose="020B0604020202020204" pitchFamily="34" charset="0"/>
                <a:cs typeface="Arial" panose="020B0604020202020204" pitchFamily="34" charset="0"/>
              </a:rPr>
              <a:t>LED</a:t>
            </a:r>
            <a:endParaRPr lang="en-US" sz="1000" dirty="0">
              <a:solidFill>
                <a:srgbClr val="000000"/>
              </a:solidFill>
              <a:latin typeface="Arial" panose="020B0604020202020204" pitchFamily="34" charset="0"/>
              <a:cs typeface="Arial" panose="020B0604020202020204" pitchFamily="34" charset="0"/>
            </a:endParaRPr>
          </a:p>
        </p:txBody>
      </p:sp>
      <p:grpSp>
        <p:nvGrpSpPr>
          <p:cNvPr id="16" name="Group 15"/>
          <p:cNvGrpSpPr/>
          <p:nvPr/>
        </p:nvGrpSpPr>
        <p:grpSpPr>
          <a:xfrm>
            <a:off x="5758387" y="4631792"/>
            <a:ext cx="1345324" cy="809296"/>
            <a:chOff x="8734097" y="4782207"/>
            <a:chExt cx="1345324" cy="809296"/>
          </a:xfrm>
        </p:grpSpPr>
        <p:sp>
          <p:nvSpPr>
            <p:cNvPr id="7" name="Rectangle 6"/>
            <p:cNvSpPr/>
            <p:nvPr/>
          </p:nvSpPr>
          <p:spPr>
            <a:xfrm>
              <a:off x="8734097" y="4782207"/>
              <a:ext cx="1345324" cy="809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a:off x="9140575" y="5320106"/>
              <a:ext cx="511995"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9050161" y="5228666"/>
              <a:ext cx="182880" cy="182880"/>
            </a:xfrm>
            <a:prstGeom prst="ellipse">
              <a:avLst/>
            </a:prstGeom>
            <a:solidFill>
              <a:schemeClr val="bg1">
                <a:lumMod val="95000"/>
              </a:schemeClr>
            </a:solidFill>
            <a:ln w="444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9562156" y="5228666"/>
              <a:ext cx="182880" cy="182880"/>
            </a:xfrm>
            <a:prstGeom prst="ellipse">
              <a:avLst/>
            </a:prstGeom>
            <a:solidFill>
              <a:schemeClr val="accent4">
                <a:lumMod val="40000"/>
                <a:lumOff val="60000"/>
              </a:schemeClr>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8878982" y="4964433"/>
              <a:ext cx="531628" cy="246221"/>
            </a:xfrm>
            <a:prstGeom prst="rect">
              <a:avLst/>
            </a:prstGeom>
            <a:noFill/>
          </p:spPr>
          <p:txBody>
            <a:bodyPr wrap="square" rtlCol="0">
              <a:spAutoFit/>
            </a:bodyPr>
            <a:lstStyle/>
            <a:p>
              <a:r>
                <a:rPr lang="en-US" sz="1000" b="1" dirty="0">
                  <a:solidFill>
                    <a:schemeClr val="bg1">
                      <a:lumMod val="50000"/>
                    </a:schemeClr>
                  </a:solidFill>
                  <a:latin typeface="Arial" panose="020B0604020202020204" pitchFamily="34" charset="0"/>
                  <a:cs typeface="Arial" panose="020B0604020202020204" pitchFamily="34" charset="0"/>
                </a:rPr>
                <a:t>2012</a:t>
              </a:r>
            </a:p>
          </p:txBody>
        </p:sp>
        <p:sp>
          <p:nvSpPr>
            <p:cNvPr id="19" name="TextBox 18"/>
            <p:cNvSpPr txBox="1"/>
            <p:nvPr/>
          </p:nvSpPr>
          <p:spPr>
            <a:xfrm>
              <a:off x="9382174" y="4964433"/>
              <a:ext cx="531628" cy="246221"/>
            </a:xfrm>
            <a:prstGeom prst="rect">
              <a:avLst/>
            </a:prstGeom>
            <a:noFill/>
          </p:spPr>
          <p:txBody>
            <a:bodyPr wrap="square" rtlCol="0">
              <a:spAutoFit/>
            </a:bodyPr>
            <a:lstStyle/>
            <a:p>
              <a:r>
                <a:rPr lang="en-US" sz="1000" b="1" dirty="0">
                  <a:solidFill>
                    <a:schemeClr val="accent4"/>
                  </a:solidFill>
                  <a:latin typeface="Arial" panose="020B0604020202020204" pitchFamily="34" charset="0"/>
                  <a:cs typeface="Arial" panose="020B0604020202020204" pitchFamily="34" charset="0"/>
                </a:rPr>
                <a:t>2018</a:t>
              </a:r>
            </a:p>
          </p:txBody>
        </p:sp>
      </p:grpSp>
      <p:sp>
        <p:nvSpPr>
          <p:cNvPr id="24" name="Isosceles Triangle 23"/>
          <p:cNvSpPr/>
          <p:nvPr/>
        </p:nvSpPr>
        <p:spPr>
          <a:xfrm rot="16200000">
            <a:off x="2033588" y="2273661"/>
            <a:ext cx="91440" cy="45720"/>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sosceles Triangle 26"/>
          <p:cNvSpPr/>
          <p:nvPr/>
        </p:nvSpPr>
        <p:spPr>
          <a:xfrm rot="16200000">
            <a:off x="1373727" y="4364841"/>
            <a:ext cx="91440" cy="45720"/>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p:cNvSpPr/>
          <p:nvPr/>
        </p:nvSpPr>
        <p:spPr>
          <a:xfrm rot="16200000">
            <a:off x="2072514" y="3316968"/>
            <a:ext cx="91440" cy="45720"/>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p:cNvSpPr/>
          <p:nvPr/>
        </p:nvSpPr>
        <p:spPr>
          <a:xfrm rot="16200000">
            <a:off x="5513476" y="2793562"/>
            <a:ext cx="91440" cy="45720"/>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p:cNvSpPr/>
          <p:nvPr/>
        </p:nvSpPr>
        <p:spPr>
          <a:xfrm rot="5400000" flipH="1">
            <a:off x="3368206" y="4879706"/>
            <a:ext cx="91440" cy="45720"/>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7662618" y="2050428"/>
            <a:ext cx="4235250" cy="175432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Standard fluorescent lighting was used in 68% of buildings, falling from 84% in 2012.</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percentage of commercial buildings that used LED lighting increased from 9% in 2012 to 44% in 2018.</a:t>
            </a:r>
          </a:p>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Aside from LED, all other bulb types decreased in usage between 2012 and 2018.</a:t>
            </a:r>
          </a:p>
        </p:txBody>
      </p:sp>
      <p:sp>
        <p:nvSpPr>
          <p:cNvPr id="26" name="TextBox 25"/>
          <p:cNvSpPr txBox="1"/>
          <p:nvPr/>
        </p:nvSpPr>
        <p:spPr>
          <a:xfrm>
            <a:off x="290482" y="5798474"/>
            <a:ext cx="7772400"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U.S. Energy Information Administration, </a:t>
            </a:r>
            <a:r>
              <a:rPr lang="en-US" sz="1000" i="1" dirty="0">
                <a:latin typeface="Arial" panose="020B0604020202020204" pitchFamily="34" charset="0"/>
                <a:cs typeface="Arial" panose="020B0604020202020204" pitchFamily="34" charset="0"/>
              </a:rPr>
              <a:t>Commercial Buildings Energy Consumption Survey</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Note: More than one bulb type may apply. All changes from 2012 to 2018 were statistically significant at the 5% significance level. </a:t>
            </a: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3175" y="5429830"/>
            <a:ext cx="299766" cy="228600"/>
          </a:xfrm>
          <a:prstGeom prst="rect">
            <a:avLst/>
          </a:prstGeom>
        </p:spPr>
      </p:pic>
    </p:spTree>
    <p:extLst>
      <p:ext uri="{BB962C8B-B14F-4D97-AF65-F5344CB8AC3E}">
        <p14:creationId xmlns:p14="http://schemas.microsoft.com/office/powerpoint/2010/main" val="2548749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Energy-Related Building Features</a:t>
            </a:r>
          </a:p>
        </p:txBody>
      </p:sp>
      <p:sp>
        <p:nvSpPr>
          <p:cNvPr id="3" name="Text Placeholder 2"/>
          <p:cNvSpPr>
            <a:spLocks noGrp="1"/>
          </p:cNvSpPr>
          <p:nvPr>
            <p:ph type="body" sz="quarter" idx="13"/>
          </p:nvPr>
        </p:nvSpPr>
        <p:spPr/>
        <p:txBody>
          <a:bodyPr/>
          <a:lstStyle/>
          <a:p>
            <a:r>
              <a:rPr lang="en-US" dirty="0"/>
              <a:t>CBECS collects data on items such as ventilation systems, temperature controls for HVAC, window properties, lighting features, and technologies such as electricity generation and electric vehicle charging.</a:t>
            </a:r>
          </a:p>
        </p:txBody>
      </p:sp>
    </p:spTree>
    <p:extLst>
      <p:ext uri="{BB962C8B-B14F-4D97-AF65-F5344CB8AC3E}">
        <p14:creationId xmlns:p14="http://schemas.microsoft.com/office/powerpoint/2010/main" val="2400625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304660995"/>
              </p:ext>
            </p:extLst>
          </p:nvPr>
        </p:nvGraphicFramePr>
        <p:xfrm>
          <a:off x="294132" y="1979842"/>
          <a:ext cx="6867144" cy="384048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More than half of commercial buildings performed regular HVAC maintenance</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34</a:t>
            </a:fld>
            <a:endParaRPr lang="en-US" dirty="0"/>
          </a:p>
        </p:txBody>
      </p:sp>
      <p:sp>
        <p:nvSpPr>
          <p:cNvPr id="6" name="TextBox 5"/>
          <p:cNvSpPr txBox="1"/>
          <p:nvPr/>
        </p:nvSpPr>
        <p:spPr>
          <a:xfrm>
            <a:off x="294132" y="1518177"/>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Total commercial buildings and floorspace by HVAC features, 2018</a:t>
            </a:r>
          </a:p>
          <a:p>
            <a:r>
              <a:rPr lang="en-US" sz="1200" dirty="0">
                <a:latin typeface="Arial" panose="020B0604020202020204" pitchFamily="34" charset="0"/>
                <a:cs typeface="Arial" panose="020B0604020202020204" pitchFamily="34" charset="0"/>
              </a:rPr>
              <a:t>percentage</a:t>
            </a:r>
          </a:p>
        </p:txBody>
      </p:sp>
      <p:sp>
        <p:nvSpPr>
          <p:cNvPr id="7" name="TextBox 6"/>
          <p:cNvSpPr txBox="1"/>
          <p:nvPr/>
        </p:nvSpPr>
        <p:spPr>
          <a:xfrm>
            <a:off x="294132" y="5855589"/>
            <a:ext cx="6245829"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U.S. Energy Information Administration, </a:t>
            </a:r>
            <a:r>
              <a:rPr lang="en-US" sz="1000" i="1" dirty="0">
                <a:latin typeface="Arial" panose="020B0604020202020204" pitchFamily="34" charset="0"/>
                <a:cs typeface="Arial" panose="020B0604020202020204" pitchFamily="34" charset="0"/>
              </a:rPr>
              <a:t>Commercial Buildings Energy Consumption Survey</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Note: More than one HVAC feature may apply. </a:t>
            </a:r>
          </a:p>
        </p:txBody>
      </p:sp>
      <p:sp>
        <p:nvSpPr>
          <p:cNvPr id="8" name="Rectangle 7"/>
          <p:cNvSpPr/>
          <p:nvPr/>
        </p:nvSpPr>
        <p:spPr>
          <a:xfrm>
            <a:off x="4301301" y="5314743"/>
            <a:ext cx="2760692" cy="400110"/>
          </a:xfrm>
          <a:prstGeom prst="rect">
            <a:avLst/>
          </a:prstGeom>
          <a:solidFill>
            <a:schemeClr val="bg1"/>
          </a:solidFill>
        </p:spPr>
        <p:txBody>
          <a:bodyPr wrap="none">
            <a:spAutoFit/>
          </a:bodyPr>
          <a:lstStyle/>
          <a:p>
            <a:r>
              <a:rPr lang="en-US" sz="1000" b="1" dirty="0">
                <a:solidFill>
                  <a:schemeClr val="tx1">
                    <a:lumMod val="75000"/>
                    <a:lumOff val="25000"/>
                  </a:schemeClr>
                </a:solidFill>
                <a:latin typeface="Arial" panose="020B0604020202020204" pitchFamily="34" charset="0"/>
                <a:cs typeface="Arial" panose="020B0604020202020204" pitchFamily="34" charset="0"/>
              </a:rPr>
              <a:t>percentage of total commercial buildings</a:t>
            </a:r>
          </a:p>
          <a:p>
            <a:r>
              <a:rPr lang="en-US" sz="1000" b="1" dirty="0">
                <a:solidFill>
                  <a:schemeClr val="accent2"/>
                </a:solidFill>
                <a:latin typeface="Arial" panose="020B0604020202020204" pitchFamily="34" charset="0"/>
                <a:cs typeface="Arial" panose="020B0604020202020204" pitchFamily="34" charset="0"/>
              </a:rPr>
              <a:t>percentage of total commercial floorspace</a:t>
            </a:r>
          </a:p>
        </p:txBody>
      </p:sp>
      <p:sp>
        <p:nvSpPr>
          <p:cNvPr id="9" name="TextBox 8"/>
          <p:cNvSpPr txBox="1"/>
          <p:nvPr/>
        </p:nvSpPr>
        <p:spPr>
          <a:xfrm>
            <a:off x="7444672" y="2050428"/>
            <a:ext cx="4453195" cy="218521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Regular HVAC maintenance was used in 60% of commercial buildings, or 81% of floorspace.</a:t>
            </a:r>
          </a:p>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Although programmable thermostat use was the second-most common HVAC feature (26% of buildings), it accounted for only 22% of floorspace.</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We collected data about the presence of internet-connected (smart) thermostats for the first time in the 2018 CBECS. We estimate that 5% of buildings used smart thermostats.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4906" y="5486253"/>
            <a:ext cx="299766" cy="228600"/>
          </a:xfrm>
          <a:prstGeom prst="rect">
            <a:avLst/>
          </a:prstGeom>
        </p:spPr>
      </p:pic>
    </p:spTree>
    <p:extLst>
      <p:ext uri="{BB962C8B-B14F-4D97-AF65-F5344CB8AC3E}">
        <p14:creationId xmlns:p14="http://schemas.microsoft.com/office/powerpoint/2010/main" val="3876651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3036333717"/>
              </p:ext>
            </p:extLst>
          </p:nvPr>
        </p:nvGraphicFramePr>
        <p:xfrm>
          <a:off x="294130" y="2043961"/>
          <a:ext cx="6647688" cy="37490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94130" y="467580"/>
            <a:ext cx="11923283" cy="758952"/>
          </a:xfrm>
        </p:spPr>
        <p:txBody>
          <a:bodyPr lIns="0" rIns="0">
            <a:noAutofit/>
          </a:bodyPr>
          <a:lstStyle/>
          <a:p>
            <a:r>
              <a:rPr lang="en-US" sz="2300" dirty="0"/>
              <a:t>The most common window and lighting features were multipaned windows and occupancy sensors</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35</a:t>
            </a:fld>
            <a:endParaRPr lang="en-US" dirty="0"/>
          </a:p>
        </p:txBody>
      </p:sp>
      <p:sp>
        <p:nvSpPr>
          <p:cNvPr id="6" name="TextBox 5"/>
          <p:cNvSpPr txBox="1"/>
          <p:nvPr/>
        </p:nvSpPr>
        <p:spPr>
          <a:xfrm>
            <a:off x="294131" y="1518177"/>
            <a:ext cx="6915873"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Total commercial buildings and floorspace by window and interior lighting features, 2018 </a:t>
            </a:r>
          </a:p>
          <a:p>
            <a:r>
              <a:rPr lang="en-US" sz="1200" dirty="0">
                <a:latin typeface="Arial" panose="020B0604020202020204" pitchFamily="34" charset="0"/>
                <a:cs typeface="Arial" panose="020B0604020202020204" pitchFamily="34" charset="0"/>
              </a:rPr>
              <a:t>percentage</a:t>
            </a:r>
          </a:p>
        </p:txBody>
      </p:sp>
      <p:sp>
        <p:nvSpPr>
          <p:cNvPr id="9" name="TextBox 8"/>
          <p:cNvSpPr txBox="1"/>
          <p:nvPr/>
        </p:nvSpPr>
        <p:spPr>
          <a:xfrm>
            <a:off x="294131" y="5810545"/>
            <a:ext cx="7132320"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U.S. Energy Information Administration, </a:t>
            </a:r>
            <a:r>
              <a:rPr lang="en-US" sz="1000" i="1" dirty="0">
                <a:latin typeface="Arial" panose="020B0604020202020204" pitchFamily="34" charset="0"/>
                <a:cs typeface="Arial" panose="020B0604020202020204" pitchFamily="34" charset="0"/>
              </a:rPr>
              <a:t>Commercial Buildings Energy Consumption Survey</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Note: More than one window or lighting feature may apply. See the </a:t>
            </a:r>
            <a:r>
              <a:rPr lang="en-US" sz="1000" dirty="0">
                <a:latin typeface="Arial" panose="020B0604020202020204" pitchFamily="34" charset="0"/>
                <a:cs typeface="Arial" panose="020B0604020202020204" pitchFamily="34" charset="0"/>
                <a:hlinkClick r:id="rId3"/>
              </a:rPr>
              <a:t>CBECS Terminology</a:t>
            </a:r>
            <a:r>
              <a:rPr lang="en-US" sz="1000" dirty="0">
                <a:latin typeface="Arial" panose="020B0604020202020204" pitchFamily="34" charset="0"/>
                <a:cs typeface="Arial" panose="020B0604020202020204" pitchFamily="34" charset="0"/>
              </a:rPr>
              <a:t> for definitions of terms used. </a:t>
            </a:r>
          </a:p>
        </p:txBody>
      </p:sp>
      <p:sp>
        <p:nvSpPr>
          <p:cNvPr id="11" name="Rectangle 10"/>
          <p:cNvSpPr/>
          <p:nvPr/>
        </p:nvSpPr>
        <p:spPr>
          <a:xfrm>
            <a:off x="4024524" y="5284237"/>
            <a:ext cx="2760692" cy="400110"/>
          </a:xfrm>
          <a:prstGeom prst="rect">
            <a:avLst/>
          </a:prstGeom>
          <a:solidFill>
            <a:schemeClr val="bg1"/>
          </a:solidFill>
        </p:spPr>
        <p:txBody>
          <a:bodyPr wrap="none">
            <a:spAutoFit/>
          </a:bodyPr>
          <a:lstStyle/>
          <a:p>
            <a:r>
              <a:rPr lang="en-US" sz="1000" b="1" dirty="0">
                <a:solidFill>
                  <a:schemeClr val="accent3">
                    <a:lumMod val="50000"/>
                  </a:schemeClr>
                </a:solidFill>
                <a:latin typeface="Arial" panose="020B0604020202020204" pitchFamily="34" charset="0"/>
                <a:cs typeface="Arial" panose="020B0604020202020204" pitchFamily="34" charset="0"/>
              </a:rPr>
              <a:t>percentage of total commercial buildings</a:t>
            </a:r>
          </a:p>
          <a:p>
            <a:r>
              <a:rPr lang="en-US" sz="1000" b="1" dirty="0">
                <a:solidFill>
                  <a:schemeClr val="accent3">
                    <a:lumMod val="60000"/>
                    <a:lumOff val="40000"/>
                  </a:schemeClr>
                </a:solidFill>
                <a:latin typeface="Arial" panose="020B0604020202020204" pitchFamily="34" charset="0"/>
                <a:cs typeface="Arial" panose="020B0604020202020204" pitchFamily="34" charset="0"/>
              </a:rPr>
              <a:t>percentage of total commercial floorspace</a:t>
            </a:r>
          </a:p>
        </p:txBody>
      </p:sp>
      <p:sp>
        <p:nvSpPr>
          <p:cNvPr id="12" name="TextBox 11"/>
          <p:cNvSpPr txBox="1"/>
          <p:nvPr/>
        </p:nvSpPr>
        <p:spPr>
          <a:xfrm>
            <a:off x="1770849" y="3396971"/>
            <a:ext cx="1280160" cy="276999"/>
          </a:xfrm>
          <a:prstGeom prst="rect">
            <a:avLst/>
          </a:prstGeom>
          <a:noFill/>
        </p:spPr>
        <p:txBody>
          <a:bodyPr wrap="square" rtlCol="0">
            <a:spAutoFit/>
          </a:bodyPr>
          <a:lstStyle/>
          <a:p>
            <a:r>
              <a:rPr lang="en-US" sz="1200" b="1" dirty="0"/>
              <a:t>lighting features</a:t>
            </a:r>
          </a:p>
        </p:txBody>
      </p:sp>
      <p:sp>
        <p:nvSpPr>
          <p:cNvPr id="13" name="TextBox 12"/>
          <p:cNvSpPr txBox="1"/>
          <p:nvPr/>
        </p:nvSpPr>
        <p:spPr>
          <a:xfrm>
            <a:off x="1739319" y="2114849"/>
            <a:ext cx="1280160" cy="276999"/>
          </a:xfrm>
          <a:prstGeom prst="rect">
            <a:avLst/>
          </a:prstGeom>
          <a:noFill/>
        </p:spPr>
        <p:txBody>
          <a:bodyPr wrap="square" rtlCol="0">
            <a:spAutoFit/>
          </a:bodyPr>
          <a:lstStyle/>
          <a:p>
            <a:r>
              <a:rPr lang="en-US" sz="1200" b="1" dirty="0"/>
              <a:t>window features</a:t>
            </a:r>
          </a:p>
        </p:txBody>
      </p:sp>
      <p:sp>
        <p:nvSpPr>
          <p:cNvPr id="14" name="TextBox 13"/>
          <p:cNvSpPr txBox="1"/>
          <p:nvPr/>
        </p:nvSpPr>
        <p:spPr>
          <a:xfrm>
            <a:off x="7210004" y="2104328"/>
            <a:ext cx="4687864" cy="124649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Multipaned windows were used in 60% of buildings, which accounted for 75% of commercial floorspace.</a:t>
            </a:r>
          </a:p>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Occupancy sensors, the most commonly used lighting feature, were used in 17% of buildings, which accounted for 46% of floorspace.</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236" y="5455747"/>
            <a:ext cx="299766" cy="228600"/>
          </a:xfrm>
          <a:prstGeom prst="rect">
            <a:avLst/>
          </a:prstGeom>
        </p:spPr>
      </p:pic>
    </p:spTree>
    <p:extLst>
      <p:ext uri="{BB962C8B-B14F-4D97-AF65-F5344CB8AC3E}">
        <p14:creationId xmlns:p14="http://schemas.microsoft.com/office/powerpoint/2010/main" val="4157042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a:graphicFrameLocks/>
          </p:cNvGraphicFramePr>
          <p:nvPr>
            <p:extLst>
              <p:ext uri="{D42A27DB-BD31-4B8C-83A1-F6EECF244321}">
                <p14:modId xmlns:p14="http://schemas.microsoft.com/office/powerpoint/2010/main" val="1013210729"/>
              </p:ext>
            </p:extLst>
          </p:nvPr>
        </p:nvGraphicFramePr>
        <p:xfrm>
          <a:off x="294130" y="2010525"/>
          <a:ext cx="5943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Half of public order and safety buildings used electricity generation technologies </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36</a:t>
            </a:fld>
            <a:endParaRPr lang="en-US" dirty="0"/>
          </a:p>
        </p:txBody>
      </p:sp>
      <p:sp>
        <p:nvSpPr>
          <p:cNvPr id="6" name="TextBox 5"/>
          <p:cNvSpPr txBox="1"/>
          <p:nvPr/>
        </p:nvSpPr>
        <p:spPr>
          <a:xfrm>
            <a:off x="294131" y="1518177"/>
            <a:ext cx="6455989"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Electricity generation in commercial buildings by principal building activity, 2018</a:t>
            </a:r>
          </a:p>
          <a:p>
            <a:r>
              <a:rPr lang="en-US" sz="1200" dirty="0">
                <a:latin typeface="Arial" panose="020B0604020202020204" pitchFamily="34" charset="0"/>
                <a:cs typeface="Arial" panose="020B0604020202020204" pitchFamily="34" charset="0"/>
              </a:rPr>
              <a:t>percentage of buildings</a:t>
            </a:r>
          </a:p>
        </p:txBody>
      </p:sp>
      <p:sp>
        <p:nvSpPr>
          <p:cNvPr id="9" name="Rectangle 8"/>
          <p:cNvSpPr/>
          <p:nvPr/>
        </p:nvSpPr>
        <p:spPr>
          <a:xfrm>
            <a:off x="3951492" y="2449622"/>
            <a:ext cx="1473480" cy="246221"/>
          </a:xfrm>
          <a:prstGeom prst="rect">
            <a:avLst/>
          </a:prstGeom>
          <a:solidFill>
            <a:schemeClr val="bg1"/>
          </a:solidFill>
        </p:spPr>
        <p:txBody>
          <a:bodyPr wrap="none">
            <a:spAutoFit/>
          </a:bodyPr>
          <a:lstStyle/>
          <a:p>
            <a:pPr algn="r" fontAlgn="b"/>
            <a:r>
              <a:rPr lang="en-US" sz="1000" dirty="0">
                <a:latin typeface="Arial" panose="020B0604020202020204" pitchFamily="34" charset="0"/>
                <a:cs typeface="Arial" panose="020B0604020202020204" pitchFamily="34" charset="0"/>
              </a:rPr>
              <a:t>public order and safety</a:t>
            </a:r>
          </a:p>
        </p:txBody>
      </p:sp>
      <p:sp>
        <p:nvSpPr>
          <p:cNvPr id="10" name="Rectangle 9"/>
          <p:cNvSpPr/>
          <p:nvPr/>
        </p:nvSpPr>
        <p:spPr>
          <a:xfrm>
            <a:off x="3913642" y="2659138"/>
            <a:ext cx="457200" cy="246221"/>
          </a:xfrm>
          <a:prstGeom prst="rect">
            <a:avLst/>
          </a:prstGeom>
        </p:spPr>
        <p:txBody>
          <a:bodyPr wrap="none">
            <a:spAutoFit/>
          </a:bodyPr>
          <a:lstStyle/>
          <a:p>
            <a:pPr fontAlgn="b"/>
            <a:r>
              <a:rPr lang="en-US" sz="1000" dirty="0">
                <a:latin typeface="Arial" panose="020B0604020202020204" pitchFamily="34" charset="0"/>
                <a:cs typeface="Arial" panose="020B0604020202020204" pitchFamily="34" charset="0"/>
              </a:rPr>
              <a:t>other</a:t>
            </a:r>
            <a:endParaRPr lang="en-US" sz="1000" dirty="0">
              <a:solidFill>
                <a:srgbClr val="000000"/>
              </a:solidFill>
              <a:latin typeface="Arial" panose="020B0604020202020204" pitchFamily="34" charset="0"/>
              <a:cs typeface="Arial" panose="020B0604020202020204" pitchFamily="34" charset="0"/>
            </a:endParaRPr>
          </a:p>
        </p:txBody>
      </p:sp>
      <p:sp>
        <p:nvSpPr>
          <p:cNvPr id="11" name="Rectangle 10"/>
          <p:cNvSpPr/>
          <p:nvPr/>
        </p:nvSpPr>
        <p:spPr>
          <a:xfrm>
            <a:off x="3520163" y="2888391"/>
            <a:ext cx="410369" cy="200055"/>
          </a:xfrm>
          <a:prstGeom prst="rect">
            <a:avLst/>
          </a:prstGeom>
          <a:solidFill>
            <a:schemeClr val="bg1"/>
          </a:solidFill>
        </p:spPr>
        <p:txBody>
          <a:bodyPr wrap="none" lIns="0" tIns="0" rIns="0">
            <a:spAutoFit/>
          </a:bodyPr>
          <a:lstStyle/>
          <a:p>
            <a:pPr fontAlgn="b"/>
            <a:r>
              <a:rPr lang="en-US" sz="1000" dirty="0">
                <a:latin typeface="Arial" panose="020B0604020202020204" pitchFamily="34" charset="0"/>
                <a:cs typeface="Arial" panose="020B0604020202020204" pitchFamily="34" charset="0"/>
              </a:rPr>
              <a:t>lodging</a:t>
            </a:r>
            <a:endParaRPr lang="en-US" sz="1000" dirty="0">
              <a:solidFill>
                <a:srgbClr val="000000"/>
              </a:solidFill>
              <a:latin typeface="Arial" panose="020B0604020202020204" pitchFamily="34" charset="0"/>
              <a:cs typeface="Arial" panose="020B0604020202020204" pitchFamily="34" charset="0"/>
            </a:endParaRPr>
          </a:p>
        </p:txBody>
      </p:sp>
      <p:sp>
        <p:nvSpPr>
          <p:cNvPr id="12" name="Rectangle 11"/>
          <p:cNvSpPr/>
          <p:nvPr/>
        </p:nvSpPr>
        <p:spPr>
          <a:xfrm>
            <a:off x="3062945" y="3101806"/>
            <a:ext cx="629981" cy="153888"/>
          </a:xfrm>
          <a:prstGeom prst="rect">
            <a:avLst/>
          </a:prstGeom>
          <a:solidFill>
            <a:schemeClr val="bg1"/>
          </a:solidFill>
        </p:spPr>
        <p:txBody>
          <a:bodyPr wrap="none" lIns="0" tIns="0" rIns="0" bIns="0">
            <a:spAutoFit/>
          </a:bodyPr>
          <a:lstStyle/>
          <a:p>
            <a:pPr fontAlgn="b"/>
            <a:r>
              <a:rPr lang="en-US" sz="1000" dirty="0">
                <a:latin typeface="Arial" panose="020B0604020202020204" pitchFamily="34" charset="0"/>
                <a:cs typeface="Arial" panose="020B0604020202020204" pitchFamily="34" charset="0"/>
              </a:rPr>
              <a:t>health care</a:t>
            </a:r>
            <a:endParaRPr lang="en-US" sz="1000" dirty="0">
              <a:solidFill>
                <a:srgbClr val="000000"/>
              </a:solidFill>
              <a:latin typeface="Arial" panose="020B0604020202020204" pitchFamily="34" charset="0"/>
              <a:cs typeface="Arial" panose="020B0604020202020204" pitchFamily="34" charset="0"/>
            </a:endParaRPr>
          </a:p>
        </p:txBody>
      </p:sp>
      <p:sp>
        <p:nvSpPr>
          <p:cNvPr id="13" name="Rectangle 12"/>
          <p:cNvSpPr/>
          <p:nvPr/>
        </p:nvSpPr>
        <p:spPr>
          <a:xfrm>
            <a:off x="2197504" y="3235718"/>
            <a:ext cx="489236" cy="246221"/>
          </a:xfrm>
          <a:prstGeom prst="rect">
            <a:avLst/>
          </a:prstGeom>
        </p:spPr>
        <p:txBody>
          <a:bodyPr wrap="none">
            <a:spAutoFit/>
          </a:bodyPr>
          <a:lstStyle/>
          <a:p>
            <a:pPr fontAlgn="b"/>
            <a:r>
              <a:rPr lang="en-US" sz="1000" dirty="0">
                <a:latin typeface="Arial" panose="020B0604020202020204" pitchFamily="34" charset="0"/>
                <a:cs typeface="Arial" panose="020B0604020202020204" pitchFamily="34" charset="0"/>
              </a:rPr>
              <a:t>office</a:t>
            </a:r>
            <a:endParaRPr lang="en-US" sz="1000" dirty="0">
              <a:solidFill>
                <a:srgbClr val="000000"/>
              </a:solidFill>
              <a:latin typeface="Arial" panose="020B0604020202020204" pitchFamily="34" charset="0"/>
              <a:cs typeface="Arial" panose="020B0604020202020204" pitchFamily="34" charset="0"/>
            </a:endParaRPr>
          </a:p>
        </p:txBody>
      </p:sp>
      <p:sp>
        <p:nvSpPr>
          <p:cNvPr id="14" name="Rectangle 13"/>
          <p:cNvSpPr/>
          <p:nvPr/>
        </p:nvSpPr>
        <p:spPr>
          <a:xfrm>
            <a:off x="2237605" y="3480086"/>
            <a:ext cx="551433" cy="153888"/>
          </a:xfrm>
          <a:prstGeom prst="rect">
            <a:avLst/>
          </a:prstGeom>
          <a:solidFill>
            <a:schemeClr val="bg1"/>
          </a:solidFill>
        </p:spPr>
        <p:txBody>
          <a:bodyPr wrap="none" lIns="0" tIns="0" rIns="0" bIns="0">
            <a:spAutoFit/>
          </a:bodyPr>
          <a:lstStyle/>
          <a:p>
            <a:pPr fontAlgn="b"/>
            <a:r>
              <a:rPr lang="en-US" sz="1000" dirty="0">
                <a:latin typeface="Arial" panose="020B0604020202020204" pitchFamily="34" charset="0"/>
                <a:cs typeface="Arial" panose="020B0604020202020204" pitchFamily="34" charset="0"/>
              </a:rPr>
              <a:t>education</a:t>
            </a:r>
            <a:endParaRPr lang="en-US" sz="1000" dirty="0">
              <a:solidFill>
                <a:srgbClr val="000000"/>
              </a:solidFill>
              <a:latin typeface="Arial" panose="020B0604020202020204" pitchFamily="34" charset="0"/>
              <a:cs typeface="Arial" panose="020B0604020202020204" pitchFamily="34" charset="0"/>
            </a:endParaRPr>
          </a:p>
        </p:txBody>
      </p:sp>
      <p:sp>
        <p:nvSpPr>
          <p:cNvPr id="15" name="Rectangle 14"/>
          <p:cNvSpPr/>
          <p:nvPr/>
        </p:nvSpPr>
        <p:spPr>
          <a:xfrm>
            <a:off x="2211269" y="3677273"/>
            <a:ext cx="908903" cy="153888"/>
          </a:xfrm>
          <a:prstGeom prst="rect">
            <a:avLst/>
          </a:prstGeom>
          <a:solidFill>
            <a:schemeClr val="bg1"/>
          </a:solidFill>
        </p:spPr>
        <p:txBody>
          <a:bodyPr wrap="none" lIns="0" tIns="0" rIns="0" bIns="0">
            <a:spAutoFit/>
          </a:bodyPr>
          <a:lstStyle/>
          <a:p>
            <a:pPr fontAlgn="b"/>
            <a:r>
              <a:rPr lang="en-US" sz="1000" dirty="0">
                <a:latin typeface="Arial" panose="020B0604020202020204" pitchFamily="34" charset="0"/>
                <a:cs typeface="Arial" panose="020B0604020202020204" pitchFamily="34" charset="0"/>
              </a:rPr>
              <a:t>public assembly</a:t>
            </a:r>
            <a:endParaRPr lang="en-US" sz="1000" dirty="0">
              <a:solidFill>
                <a:srgbClr val="000000"/>
              </a:solidFill>
              <a:latin typeface="Arial" panose="020B0604020202020204" pitchFamily="34" charset="0"/>
              <a:cs typeface="Arial" panose="020B0604020202020204" pitchFamily="34" charset="0"/>
            </a:endParaRPr>
          </a:p>
        </p:txBody>
      </p:sp>
      <p:sp>
        <p:nvSpPr>
          <p:cNvPr id="16" name="Rectangle 15"/>
          <p:cNvSpPr/>
          <p:nvPr/>
        </p:nvSpPr>
        <p:spPr>
          <a:xfrm>
            <a:off x="1931818" y="3850273"/>
            <a:ext cx="590226" cy="246221"/>
          </a:xfrm>
          <a:prstGeom prst="rect">
            <a:avLst/>
          </a:prstGeom>
        </p:spPr>
        <p:txBody>
          <a:bodyPr wrap="none">
            <a:spAutoFit/>
          </a:bodyPr>
          <a:lstStyle/>
          <a:p>
            <a:pPr fontAlgn="b"/>
            <a:r>
              <a:rPr lang="en-US" sz="1000" dirty="0">
                <a:latin typeface="Arial" panose="020B0604020202020204" pitchFamily="34" charset="0"/>
                <a:cs typeface="Arial" panose="020B0604020202020204" pitchFamily="34" charset="0"/>
              </a:rPr>
              <a:t>service</a:t>
            </a:r>
            <a:endParaRPr lang="en-US" sz="1000" dirty="0">
              <a:solidFill>
                <a:srgbClr val="000000"/>
              </a:solidFill>
              <a:latin typeface="Arial" panose="020B0604020202020204" pitchFamily="34" charset="0"/>
              <a:cs typeface="Arial" panose="020B0604020202020204" pitchFamily="34" charset="0"/>
            </a:endParaRPr>
          </a:p>
        </p:txBody>
      </p:sp>
      <p:sp>
        <p:nvSpPr>
          <p:cNvPr id="17" name="Rectangle 16"/>
          <p:cNvSpPr/>
          <p:nvPr/>
        </p:nvSpPr>
        <p:spPr>
          <a:xfrm>
            <a:off x="2003853" y="4094231"/>
            <a:ext cx="666849" cy="153888"/>
          </a:xfrm>
          <a:prstGeom prst="rect">
            <a:avLst/>
          </a:prstGeom>
          <a:solidFill>
            <a:schemeClr val="bg1"/>
          </a:solidFill>
        </p:spPr>
        <p:txBody>
          <a:bodyPr wrap="none" lIns="0" tIns="0" rIns="0" bIns="0">
            <a:spAutoFit/>
          </a:bodyPr>
          <a:lstStyle/>
          <a:p>
            <a:pPr fontAlgn="b"/>
            <a:r>
              <a:rPr lang="en-US" sz="1000" dirty="0">
                <a:latin typeface="Arial" panose="020B0604020202020204" pitchFamily="34" charset="0"/>
                <a:cs typeface="Arial" panose="020B0604020202020204" pitchFamily="34" charset="0"/>
              </a:rPr>
              <a:t>all buildings</a:t>
            </a:r>
            <a:endParaRPr lang="en-US" sz="1000" dirty="0">
              <a:solidFill>
                <a:srgbClr val="000000"/>
              </a:solidFill>
              <a:latin typeface="Arial" panose="020B0604020202020204" pitchFamily="34" charset="0"/>
              <a:cs typeface="Arial" panose="020B0604020202020204" pitchFamily="34" charset="0"/>
            </a:endParaRPr>
          </a:p>
        </p:txBody>
      </p:sp>
      <p:sp>
        <p:nvSpPr>
          <p:cNvPr id="18" name="Rectangle 17"/>
          <p:cNvSpPr/>
          <p:nvPr/>
        </p:nvSpPr>
        <p:spPr>
          <a:xfrm>
            <a:off x="1725803" y="4257453"/>
            <a:ext cx="764953" cy="246221"/>
          </a:xfrm>
          <a:prstGeom prst="rect">
            <a:avLst/>
          </a:prstGeom>
        </p:spPr>
        <p:txBody>
          <a:bodyPr wrap="none">
            <a:spAutoFit/>
          </a:bodyPr>
          <a:lstStyle/>
          <a:p>
            <a:pPr fontAlgn="b"/>
            <a:r>
              <a:rPr lang="en-US" sz="1000" dirty="0">
                <a:latin typeface="Arial" panose="020B0604020202020204" pitchFamily="34" charset="0"/>
                <a:cs typeface="Arial" panose="020B0604020202020204" pitchFamily="34" charset="0"/>
              </a:rPr>
              <a:t>food sales</a:t>
            </a:r>
            <a:endParaRPr lang="en-US" sz="1000" dirty="0">
              <a:solidFill>
                <a:srgbClr val="000000"/>
              </a:solidFill>
              <a:latin typeface="Arial" panose="020B0604020202020204" pitchFamily="34" charset="0"/>
              <a:cs typeface="Arial" panose="020B0604020202020204" pitchFamily="34" charset="0"/>
            </a:endParaRPr>
          </a:p>
        </p:txBody>
      </p:sp>
      <p:sp>
        <p:nvSpPr>
          <p:cNvPr id="19" name="Rectangle 18"/>
          <p:cNvSpPr/>
          <p:nvPr/>
        </p:nvSpPr>
        <p:spPr>
          <a:xfrm>
            <a:off x="1542307" y="4436653"/>
            <a:ext cx="774571" cy="246221"/>
          </a:xfrm>
          <a:prstGeom prst="rect">
            <a:avLst/>
          </a:prstGeom>
        </p:spPr>
        <p:txBody>
          <a:bodyPr wrap="none">
            <a:spAutoFit/>
          </a:bodyPr>
          <a:lstStyle/>
          <a:p>
            <a:pPr fontAlgn="b"/>
            <a:r>
              <a:rPr lang="en-US" sz="1000" dirty="0">
                <a:latin typeface="Arial" panose="020B0604020202020204" pitchFamily="34" charset="0"/>
                <a:cs typeface="Arial" panose="020B0604020202020204" pitchFamily="34" charset="0"/>
              </a:rPr>
              <a:t>mercantile</a:t>
            </a:r>
            <a:endParaRPr lang="en-US" sz="1000" dirty="0">
              <a:solidFill>
                <a:srgbClr val="000000"/>
              </a:solidFill>
              <a:latin typeface="Arial" panose="020B0604020202020204" pitchFamily="34" charset="0"/>
              <a:cs typeface="Arial" panose="020B0604020202020204" pitchFamily="34" charset="0"/>
            </a:endParaRPr>
          </a:p>
        </p:txBody>
      </p:sp>
      <p:sp>
        <p:nvSpPr>
          <p:cNvPr id="20" name="Rectangle 19"/>
          <p:cNvSpPr/>
          <p:nvPr/>
        </p:nvSpPr>
        <p:spPr>
          <a:xfrm>
            <a:off x="1424928" y="4707994"/>
            <a:ext cx="1330492" cy="153888"/>
          </a:xfrm>
          <a:prstGeom prst="rect">
            <a:avLst/>
          </a:prstGeom>
          <a:solidFill>
            <a:schemeClr val="bg1"/>
          </a:solidFill>
        </p:spPr>
        <p:txBody>
          <a:bodyPr wrap="none" lIns="0" tIns="0" rIns="0" bIns="0">
            <a:spAutoFit/>
          </a:bodyPr>
          <a:lstStyle/>
          <a:p>
            <a:pPr fontAlgn="b"/>
            <a:r>
              <a:rPr lang="en-US" sz="1000" dirty="0">
                <a:latin typeface="Arial" panose="020B0604020202020204" pitchFamily="34" charset="0"/>
                <a:cs typeface="Arial" panose="020B0604020202020204" pitchFamily="34" charset="0"/>
              </a:rPr>
              <a:t>warehouse and storage</a:t>
            </a:r>
            <a:endParaRPr lang="en-US" sz="1000" dirty="0">
              <a:solidFill>
                <a:srgbClr val="000000"/>
              </a:solidFill>
              <a:latin typeface="Arial" panose="020B0604020202020204" pitchFamily="34" charset="0"/>
              <a:cs typeface="Arial" panose="020B0604020202020204" pitchFamily="34" charset="0"/>
            </a:endParaRPr>
          </a:p>
        </p:txBody>
      </p:sp>
      <p:sp>
        <p:nvSpPr>
          <p:cNvPr id="21" name="Rectangle 20"/>
          <p:cNvSpPr/>
          <p:nvPr/>
        </p:nvSpPr>
        <p:spPr>
          <a:xfrm>
            <a:off x="1135635" y="4907513"/>
            <a:ext cx="952184" cy="153888"/>
          </a:xfrm>
          <a:prstGeom prst="rect">
            <a:avLst/>
          </a:prstGeom>
          <a:solidFill>
            <a:schemeClr val="bg1"/>
          </a:solidFill>
        </p:spPr>
        <p:txBody>
          <a:bodyPr wrap="none" lIns="0" tIns="0" rIns="0" bIns="0">
            <a:spAutoFit/>
          </a:bodyPr>
          <a:lstStyle/>
          <a:p>
            <a:pPr fontAlgn="b"/>
            <a:r>
              <a:rPr lang="en-US" sz="1000" dirty="0">
                <a:latin typeface="Arial" panose="020B0604020202020204" pitchFamily="34" charset="0"/>
                <a:cs typeface="Arial" panose="020B0604020202020204" pitchFamily="34" charset="0"/>
              </a:rPr>
              <a:t>religious worship</a:t>
            </a:r>
            <a:endParaRPr lang="en-US" sz="10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6750120" y="1979842"/>
            <a:ext cx="5147748" cy="312393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Electricity generation technologies include solar panels, reciprocating engine generators, and other technologies. These technologies may generate electricity all the time, during times of peak demand, or only for backup emergency use.</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Most of the electricity generation in public order and safety buildings was from reciprocating engine generators.</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Although 22% of health care buildings overall had electricity generation, 100% of inpatient health care buildings had electricity generation capabilities.</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activities most likely to have solar panels were public assembly (3% of buildings, or 8% of floorspace) and education (3% of buildings, or 6% of floorspace).</a:t>
            </a:r>
          </a:p>
        </p:txBody>
      </p:sp>
      <p:sp>
        <p:nvSpPr>
          <p:cNvPr id="22" name="Rectangle 21"/>
          <p:cNvSpPr/>
          <p:nvPr/>
        </p:nvSpPr>
        <p:spPr>
          <a:xfrm>
            <a:off x="294130" y="5720373"/>
            <a:ext cx="6096000" cy="3693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a:p>
            <a:r>
              <a:rPr lang="en-US" sz="900" dirty="0">
                <a:latin typeface="Arial" panose="020B0604020202020204" pitchFamily="34" charset="0"/>
                <a:cs typeface="Arial" panose="020B0604020202020204" pitchFamily="34" charset="0"/>
              </a:rPr>
              <a:t>Note: Data was not sufficient to produce estimates for food service and vacant buildings.</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730" y="5359412"/>
            <a:ext cx="299766" cy="228600"/>
          </a:xfrm>
          <a:prstGeom prst="rect">
            <a:avLst/>
          </a:prstGeom>
        </p:spPr>
      </p:pic>
    </p:spTree>
    <p:extLst>
      <p:ext uri="{BB962C8B-B14F-4D97-AF65-F5344CB8AC3E}">
        <p14:creationId xmlns:p14="http://schemas.microsoft.com/office/powerpoint/2010/main" val="1637592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question provides insight on the prevalence of electric vehicle (EV) charging stations</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37</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997950130"/>
              </p:ext>
            </p:extLst>
          </p:nvPr>
        </p:nvGraphicFramePr>
        <p:xfrm>
          <a:off x="294132" y="1979842"/>
          <a:ext cx="5111349" cy="20823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4132" y="1518177"/>
            <a:ext cx="4884043"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Percentage of commercial buildings with EV charging stations by square footage category, 2018</a:t>
            </a:r>
          </a:p>
        </p:txBody>
      </p:sp>
      <p:sp>
        <p:nvSpPr>
          <p:cNvPr id="7" name="TextBox 6"/>
          <p:cNvSpPr txBox="1"/>
          <p:nvPr/>
        </p:nvSpPr>
        <p:spPr>
          <a:xfrm>
            <a:off x="6473012" y="1518177"/>
            <a:ext cx="4884043"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Percentage of commercial buildings with EV charging stations by select principal building activity, 2018</a:t>
            </a:r>
          </a:p>
        </p:txBody>
      </p:sp>
      <p:sp>
        <p:nvSpPr>
          <p:cNvPr id="10" name="Rectangle 9"/>
          <p:cNvSpPr/>
          <p:nvPr/>
        </p:nvSpPr>
        <p:spPr>
          <a:xfrm>
            <a:off x="294132" y="4670012"/>
            <a:ext cx="10873691" cy="815608"/>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CBECS estimates that 2% of commercial buildings had EV charging stations.</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Lodging and service buildings were building types most likely to have EV charging, and the larger the building, the more likely it was to have EV charging. More than one-third (36%) of buildings over 500,000 sf reported having EV charging stations.</a:t>
            </a:r>
          </a:p>
        </p:txBody>
      </p:sp>
      <p:graphicFrame>
        <p:nvGraphicFramePr>
          <p:cNvPr id="11" name="Chart 10"/>
          <p:cNvGraphicFramePr>
            <a:graphicFrameLocks/>
          </p:cNvGraphicFramePr>
          <p:nvPr>
            <p:extLst>
              <p:ext uri="{D42A27DB-BD31-4B8C-83A1-F6EECF244321}">
                <p14:modId xmlns:p14="http://schemas.microsoft.com/office/powerpoint/2010/main" val="2658300607"/>
              </p:ext>
            </p:extLst>
          </p:nvPr>
        </p:nvGraphicFramePr>
        <p:xfrm>
          <a:off x="6546585" y="1931650"/>
          <a:ext cx="4572000" cy="2130552"/>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294132" y="4062202"/>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9171" y="3735808"/>
            <a:ext cx="299766" cy="2286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2275" y="3735808"/>
            <a:ext cx="299766" cy="228600"/>
          </a:xfrm>
          <a:prstGeom prst="rect">
            <a:avLst/>
          </a:prstGeom>
        </p:spPr>
      </p:pic>
      <p:sp>
        <p:nvSpPr>
          <p:cNvPr id="15" name="Rectangle 14"/>
          <p:cNvSpPr/>
          <p:nvPr/>
        </p:nvSpPr>
        <p:spPr>
          <a:xfrm>
            <a:off x="6546585" y="4064110"/>
            <a:ext cx="530352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spTree>
    <p:extLst>
      <p:ext uri="{BB962C8B-B14F-4D97-AF65-F5344CB8AC3E}">
        <p14:creationId xmlns:p14="http://schemas.microsoft.com/office/powerpoint/2010/main" val="3092677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45" y="352461"/>
            <a:ext cx="9993782" cy="1490472"/>
          </a:xfrm>
        </p:spPr>
        <p:txBody>
          <a:bodyPr/>
          <a:lstStyle/>
          <a:p>
            <a:r>
              <a:rPr lang="en-US" b="1" dirty="0"/>
              <a:t>References and Additional Information</a:t>
            </a:r>
          </a:p>
        </p:txBody>
      </p:sp>
      <p:sp>
        <p:nvSpPr>
          <p:cNvPr id="3" name="Text Placeholder 2"/>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175163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CBECS information</a:t>
            </a:r>
          </a:p>
        </p:txBody>
      </p:sp>
      <p:sp>
        <p:nvSpPr>
          <p:cNvPr id="3" name="Content Placeholder 2"/>
          <p:cNvSpPr>
            <a:spLocks noGrp="1"/>
          </p:cNvSpPr>
          <p:nvPr>
            <p:ph idx="1"/>
          </p:nvPr>
        </p:nvSpPr>
        <p:spPr/>
        <p:txBody>
          <a:bodyPr>
            <a:normAutofit/>
          </a:bodyPr>
          <a:lstStyle/>
          <a:p>
            <a:r>
              <a:rPr lang="en-US" sz="1800" dirty="0">
                <a:hlinkClick r:id="rId3"/>
              </a:rPr>
              <a:t>2018 building characteristics tables</a:t>
            </a:r>
            <a:endParaRPr lang="en-US" sz="1800" dirty="0"/>
          </a:p>
          <a:p>
            <a:pPr marL="233363" lvl="1" indent="0">
              <a:buNone/>
            </a:pPr>
            <a:r>
              <a:rPr lang="en-US" dirty="0"/>
              <a:t>https://www.eia.gov/consumption/commercial/data/2018/index.php?view=characteristics</a:t>
            </a:r>
          </a:p>
          <a:p>
            <a:r>
              <a:rPr lang="en-US" sz="1800" dirty="0">
                <a:hlinkClick r:id="rId4"/>
              </a:rPr>
              <a:t>Guide to the tables</a:t>
            </a:r>
            <a:endParaRPr lang="en-US" sz="1800" dirty="0"/>
          </a:p>
          <a:p>
            <a:pPr marL="233363" indent="0">
              <a:buNone/>
            </a:pPr>
            <a:r>
              <a:rPr lang="en-US" dirty="0"/>
              <a:t>https://www.eia.gov/consumption/commercial/data/2018/guide.php</a:t>
            </a:r>
          </a:p>
          <a:p>
            <a:r>
              <a:rPr lang="en-US" sz="1800" dirty="0">
                <a:hlinkClick r:id="rId5"/>
              </a:rPr>
              <a:t>CBECS terminology</a:t>
            </a:r>
            <a:endParaRPr lang="en-US" sz="1800" dirty="0"/>
          </a:p>
          <a:p>
            <a:pPr marL="233363" indent="0">
              <a:buNone/>
            </a:pPr>
            <a:r>
              <a:rPr lang="en-US" dirty="0"/>
              <a:t>https://www.eia.gov/consumption/commercial/terminology.php</a:t>
            </a:r>
          </a:p>
          <a:p>
            <a:r>
              <a:rPr lang="en-US" sz="1800" dirty="0">
                <a:hlinkClick r:id="rId6"/>
              </a:rPr>
              <a:t>CBECS building type definitions</a:t>
            </a:r>
            <a:endParaRPr lang="en-US" sz="1800" dirty="0"/>
          </a:p>
          <a:p>
            <a:pPr marL="233363" indent="0">
              <a:buNone/>
            </a:pPr>
            <a:r>
              <a:rPr lang="en-US" dirty="0"/>
              <a:t>https://www.eia.gov/consumption/commercial/building-type-definitions.php</a:t>
            </a:r>
          </a:p>
          <a:p>
            <a:r>
              <a:rPr lang="en-US" sz="1800" dirty="0">
                <a:hlinkClick r:id="rId7"/>
              </a:rPr>
              <a:t>Frequently asked questions (FAQs)</a:t>
            </a:r>
            <a:endParaRPr lang="en-US" sz="1800" dirty="0"/>
          </a:p>
          <a:p>
            <a:pPr marL="233363" indent="0">
              <a:buNone/>
            </a:pPr>
            <a:r>
              <a:rPr lang="en-US" dirty="0"/>
              <a:t>https://www.eia.gov/consumption/commercial/faq.php</a:t>
            </a:r>
          </a:p>
          <a:p>
            <a:endParaRPr lang="en-US" sz="1600" dirty="0"/>
          </a:p>
        </p:txBody>
      </p:sp>
      <p:sp>
        <p:nvSpPr>
          <p:cNvPr id="4" name="Footer Placeholder 3"/>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5" name="Slide Number Placeholder 4"/>
          <p:cNvSpPr>
            <a:spLocks noGrp="1"/>
          </p:cNvSpPr>
          <p:nvPr>
            <p:ph type="sldNum" sz="quarter" idx="12"/>
          </p:nvPr>
        </p:nvSpPr>
        <p:spPr/>
        <p:txBody>
          <a:bodyPr/>
          <a:lstStyle/>
          <a:p>
            <a:fld id="{39B6C762-8557-4DA1-B8AC-C021AA8525D8}" type="slidenum">
              <a:rPr lang="en-US" smtClean="0"/>
              <a:pPr/>
              <a:t>39</a:t>
            </a:fld>
            <a:endParaRPr lang="en-US" dirty="0"/>
          </a:p>
        </p:txBody>
      </p:sp>
    </p:spTree>
    <p:extLst>
      <p:ext uri="{BB962C8B-B14F-4D97-AF65-F5344CB8AC3E}">
        <p14:creationId xmlns:p14="http://schemas.microsoft.com/office/powerpoint/2010/main" val="297711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32" y="470322"/>
            <a:ext cx="11603736" cy="1011006"/>
          </a:xfrm>
        </p:spPr>
        <p:txBody>
          <a:bodyPr>
            <a:normAutofit/>
          </a:bodyPr>
          <a:lstStyle/>
          <a:p>
            <a:r>
              <a:rPr lang="en-US" dirty="0"/>
              <a:t>Key takeaways from EIA’s 2018 CBECS building characteristics results</a:t>
            </a:r>
          </a:p>
        </p:txBody>
      </p:sp>
      <p:sp>
        <p:nvSpPr>
          <p:cNvPr id="3" name="Content Placeholder 2"/>
          <p:cNvSpPr>
            <a:spLocks noGrp="1"/>
          </p:cNvSpPr>
          <p:nvPr>
            <p:ph idx="1"/>
          </p:nvPr>
        </p:nvSpPr>
        <p:spPr>
          <a:xfrm>
            <a:off x="294132" y="1591056"/>
            <a:ext cx="11128119" cy="4179123"/>
          </a:xfrm>
        </p:spPr>
        <p:txBody>
          <a:bodyPr>
            <a:normAutofit/>
          </a:bodyPr>
          <a:lstStyle/>
          <a:p>
            <a:pPr lvl="0">
              <a:lnSpc>
                <a:spcPct val="100000"/>
              </a:lnSpc>
              <a:spcBef>
                <a:spcPts val="0"/>
              </a:spcBef>
              <a:spcAft>
                <a:spcPts val="600"/>
              </a:spcAft>
            </a:pPr>
            <a:r>
              <a:rPr lang="en-US" dirty="0"/>
              <a:t>Growth in building size continued to outpace increases in building stock; from 2003 to 2018, the number of buildings increased by 22% and total </a:t>
            </a:r>
            <a:r>
              <a:rPr lang="en-US" dirty="0" err="1"/>
              <a:t>floorspace</a:t>
            </a:r>
            <a:r>
              <a:rPr lang="en-US" dirty="0"/>
              <a:t> by 35%.</a:t>
            </a:r>
          </a:p>
          <a:p>
            <a:pPr>
              <a:lnSpc>
                <a:spcPct val="100000"/>
              </a:lnSpc>
              <a:spcBef>
                <a:spcPts val="0"/>
              </a:spcBef>
              <a:spcAft>
                <a:spcPts val="600"/>
              </a:spcAft>
            </a:pPr>
            <a:r>
              <a:rPr lang="en-US" dirty="0"/>
              <a:t>Newer buildings were larger, on average, than older commercial buildings.</a:t>
            </a:r>
          </a:p>
          <a:p>
            <a:pPr>
              <a:lnSpc>
                <a:spcPct val="100000"/>
              </a:lnSpc>
              <a:spcBef>
                <a:spcPts val="0"/>
              </a:spcBef>
              <a:spcAft>
                <a:spcPts val="600"/>
              </a:spcAft>
            </a:pPr>
            <a:r>
              <a:rPr lang="en-US" dirty="0"/>
              <a:t>Warehouse and storage, office, and service buildings were the most common building types.</a:t>
            </a:r>
          </a:p>
          <a:p>
            <a:pPr lvl="0">
              <a:lnSpc>
                <a:spcPct val="100000"/>
              </a:lnSpc>
              <a:spcBef>
                <a:spcPts val="0"/>
              </a:spcBef>
              <a:spcAft>
                <a:spcPts val="600"/>
              </a:spcAft>
            </a:pPr>
            <a:r>
              <a:rPr lang="en-US" dirty="0"/>
              <a:t>Building types with the largest percentage increase in the number of buildings since 2012 were service, public assembly, lodging, and warehouse and storage.</a:t>
            </a:r>
          </a:p>
          <a:p>
            <a:pPr lvl="0">
              <a:lnSpc>
                <a:spcPct val="100000"/>
              </a:lnSpc>
              <a:spcBef>
                <a:spcPts val="0"/>
              </a:spcBef>
              <a:spcAft>
                <a:spcPts val="600"/>
              </a:spcAft>
            </a:pPr>
            <a:r>
              <a:rPr lang="en-US" dirty="0"/>
              <a:t>Shares of commercial buildings, commercial floorspace, and the U.S. population were highest in the South Census Region.</a:t>
            </a:r>
          </a:p>
          <a:p>
            <a:pPr>
              <a:lnSpc>
                <a:spcPct val="100000"/>
              </a:lnSpc>
              <a:spcBef>
                <a:spcPts val="0"/>
              </a:spcBef>
              <a:spcAft>
                <a:spcPts val="600"/>
              </a:spcAft>
            </a:pPr>
            <a:r>
              <a:rPr lang="en-US" dirty="0"/>
              <a:t>Natural gas was the most common space heating energy source, and electricity was the most commonly used energy source overall.</a:t>
            </a:r>
          </a:p>
          <a:p>
            <a:pPr>
              <a:lnSpc>
                <a:spcPct val="100000"/>
              </a:lnSpc>
              <a:spcBef>
                <a:spcPts val="0"/>
              </a:spcBef>
              <a:spcAft>
                <a:spcPts val="600"/>
              </a:spcAft>
            </a:pPr>
            <a:r>
              <a:rPr lang="en-US" dirty="0"/>
              <a:t>Out of all types of lighting equipment, only LED lighting use increased since 2012.</a:t>
            </a:r>
          </a:p>
          <a:p>
            <a:pPr>
              <a:lnSpc>
                <a:spcPct val="100000"/>
              </a:lnSpc>
              <a:spcBef>
                <a:spcPts val="0"/>
              </a:spcBef>
              <a:spcAft>
                <a:spcPts val="600"/>
              </a:spcAft>
            </a:pPr>
            <a:r>
              <a:rPr lang="en-US" dirty="0"/>
              <a:t>An estimated 2% of commercial buildings had electric vehicle charging stations.</a:t>
            </a:r>
          </a:p>
          <a:p>
            <a:pPr lvl="1">
              <a:lnSpc>
                <a:spcPct val="100000"/>
              </a:lnSpc>
              <a:spcBef>
                <a:spcPts val="0"/>
              </a:spcBef>
              <a:spcAft>
                <a:spcPts val="600"/>
              </a:spcAft>
            </a:pPr>
            <a:endParaRPr lang="en-US" dirty="0"/>
          </a:p>
          <a:p>
            <a:pPr lvl="0">
              <a:lnSpc>
                <a:spcPct val="150000"/>
              </a:lnSpc>
            </a:pPr>
            <a:endParaRPr lang="en-US" dirty="0"/>
          </a:p>
        </p:txBody>
      </p:sp>
      <p:sp>
        <p:nvSpPr>
          <p:cNvPr id="4" name="Footer Placeholder 3"/>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5" name="Slide Number Placeholder 4"/>
          <p:cNvSpPr>
            <a:spLocks noGrp="1"/>
          </p:cNvSpPr>
          <p:nvPr>
            <p:ph type="sldNum" sz="quarter" idx="12"/>
          </p:nvPr>
        </p:nvSpPr>
        <p:spPr/>
        <p:txBody>
          <a:bodyPr/>
          <a:lstStyle/>
          <a:p>
            <a:fld id="{39B6C762-8557-4DA1-B8AC-C021AA8525D8}" type="slidenum">
              <a:rPr lang="en-US" smtClean="0"/>
              <a:pPr/>
              <a:t>4</a:t>
            </a:fld>
            <a:endParaRPr lang="en-US" dirty="0"/>
          </a:p>
        </p:txBody>
      </p:sp>
      <p:sp>
        <p:nvSpPr>
          <p:cNvPr id="6" name="Rectangle 5"/>
          <p:cNvSpPr/>
          <p:nvPr/>
        </p:nvSpPr>
        <p:spPr>
          <a:xfrm>
            <a:off x="294132" y="5416236"/>
            <a:ext cx="11436743" cy="553998"/>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Note: These data are for reference year 2018 and do not reflect the impact of the COVID-19 pandemic. All data referenced in this document is available in the </a:t>
            </a:r>
            <a:r>
              <a:rPr lang="en-US" sz="1000" u="sng" dirty="0">
                <a:latin typeface="Arial" panose="020B0604020202020204" pitchFamily="34" charset="0"/>
                <a:cs typeface="Arial" panose="020B0604020202020204" pitchFamily="34" charset="0"/>
                <a:hlinkClick r:id="rId3"/>
              </a:rPr>
              <a:t>CBECS building characteristics tables</a:t>
            </a:r>
            <a:r>
              <a:rPr lang="en-US" sz="1000" dirty="0">
                <a:latin typeface="Arial" panose="020B0604020202020204" pitchFamily="34" charset="0"/>
                <a:cs typeface="Arial" panose="020B0604020202020204" pitchFamily="34" charset="0"/>
              </a:rPr>
              <a:t>. These data supersede the 2018 preliminary data previously published. Unless otherwise noted, all differences are statistically significant at the 10% significance level or lower. A lower significance level indicates a lower likelihood of incorrectly concluding a difference exists between two values when no difference actually exists.</a:t>
            </a:r>
          </a:p>
        </p:txBody>
      </p:sp>
    </p:spTree>
    <p:extLst>
      <p:ext uri="{BB962C8B-B14F-4D97-AF65-F5344CB8AC3E}">
        <p14:creationId xmlns:p14="http://schemas.microsoft.com/office/powerpoint/2010/main" val="456851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a:xfrm>
            <a:off x="294132" y="1509209"/>
            <a:ext cx="11603736" cy="3740883"/>
          </a:xfrm>
        </p:spPr>
        <p:txBody>
          <a:bodyPr/>
          <a:lstStyle/>
          <a:p>
            <a:pPr marL="0" indent="0">
              <a:buNone/>
            </a:pPr>
            <a:r>
              <a:rPr lang="en-US" sz="1800" dirty="0"/>
              <a:t>U.S. Energy Information Administration homepage | </a:t>
            </a:r>
            <a:r>
              <a:rPr lang="en-US" sz="1800" dirty="0">
                <a:hlinkClick r:id="rId2"/>
              </a:rPr>
              <a:t>www.eia.gov</a:t>
            </a:r>
            <a:endParaRPr lang="en-US" sz="1800" dirty="0"/>
          </a:p>
          <a:p>
            <a:pPr marL="0" indent="0">
              <a:buNone/>
            </a:pPr>
            <a:endParaRPr lang="en-US" sz="1800" dirty="0"/>
          </a:p>
          <a:p>
            <a:pPr marL="0" indent="0">
              <a:buNone/>
            </a:pPr>
            <a:r>
              <a:rPr lang="en-US" sz="1800" dirty="0"/>
              <a:t>Commercial Buildings Energy Consumption Survey | </a:t>
            </a:r>
            <a:r>
              <a:rPr lang="en-US" sz="1800" dirty="0">
                <a:hlinkClick r:id="rId3"/>
              </a:rPr>
              <a:t>www.eia.gov/cbecs</a:t>
            </a:r>
            <a:endParaRPr lang="en-US" sz="1800" dirty="0"/>
          </a:p>
          <a:p>
            <a:pPr marL="0" indent="0">
              <a:buNone/>
            </a:pPr>
            <a:endParaRPr lang="en-US" sz="1800" dirty="0"/>
          </a:p>
          <a:p>
            <a:pPr marL="0" indent="0">
              <a:buNone/>
            </a:pPr>
            <a:r>
              <a:rPr lang="en-US" sz="1800" dirty="0"/>
              <a:t>Today in Energy | </a:t>
            </a:r>
            <a:r>
              <a:rPr lang="en-US" sz="1800" dirty="0">
                <a:hlinkClick r:id="rId4"/>
              </a:rPr>
              <a:t>www.eia.gov/todayinenergy</a:t>
            </a:r>
            <a:endParaRPr lang="en-US" sz="1800" dirty="0"/>
          </a:p>
          <a:p>
            <a:pPr marL="0" indent="0">
              <a:buNone/>
            </a:pPr>
            <a:endParaRPr lang="en-US" dirty="0"/>
          </a:p>
        </p:txBody>
      </p:sp>
      <p:sp>
        <p:nvSpPr>
          <p:cNvPr id="4" name="Footer Placeholder 3"/>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5" name="Slide Number Placeholder 4"/>
          <p:cNvSpPr>
            <a:spLocks noGrp="1"/>
          </p:cNvSpPr>
          <p:nvPr>
            <p:ph type="sldNum" sz="quarter" idx="12"/>
          </p:nvPr>
        </p:nvSpPr>
        <p:spPr/>
        <p:txBody>
          <a:bodyPr/>
          <a:lstStyle/>
          <a:p>
            <a:fld id="{39B6C762-8557-4DA1-B8AC-C021AA8525D8}" type="slidenum">
              <a:rPr lang="en-US" smtClean="0"/>
              <a:pPr/>
              <a:t>40</a:t>
            </a:fld>
            <a:endParaRPr lang="en-US" dirty="0"/>
          </a:p>
        </p:txBody>
      </p:sp>
    </p:spTree>
    <p:extLst>
      <p:ext uri="{BB962C8B-B14F-4D97-AF65-F5344CB8AC3E}">
        <p14:creationId xmlns:p14="http://schemas.microsoft.com/office/powerpoint/2010/main" val="101993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70066066"/>
              </p:ext>
            </p:extLst>
          </p:nvPr>
        </p:nvGraphicFramePr>
        <p:xfrm>
          <a:off x="305228" y="707570"/>
          <a:ext cx="11519401" cy="5428440"/>
        </p:xfrm>
        <a:graphic>
          <a:graphicData uri="http://schemas.openxmlformats.org/drawingml/2006/table">
            <a:tbl>
              <a:tblPr>
                <a:tableStyleId>{5C22544A-7EE6-4342-B048-85BDC9FD1C3A}</a:tableStyleId>
              </a:tblPr>
              <a:tblGrid>
                <a:gridCol w="7339855">
                  <a:extLst>
                    <a:ext uri="{9D8B030D-6E8A-4147-A177-3AD203B41FA5}">
                      <a16:colId xmlns:a16="http://schemas.microsoft.com/office/drawing/2014/main" val="20000"/>
                    </a:ext>
                  </a:extLst>
                </a:gridCol>
                <a:gridCol w="4179546">
                  <a:extLst>
                    <a:ext uri="{9D8B030D-6E8A-4147-A177-3AD203B41FA5}">
                      <a16:colId xmlns:a16="http://schemas.microsoft.com/office/drawing/2014/main" val="20001"/>
                    </a:ext>
                  </a:extLst>
                </a:gridCol>
              </a:tblGrid>
              <a:tr h="947880">
                <a:tc>
                  <a:txBody>
                    <a:bodyPr/>
                    <a:lstStyle/>
                    <a:p>
                      <a:r>
                        <a:rPr lang="en-US" sz="3200" b="0" i="0" dirty="0">
                          <a:solidFill>
                            <a:schemeClr val="accent1"/>
                          </a:solidFill>
                          <a:latin typeface="Times New Roman" panose="02020603050405020304" pitchFamily="18" charset="0"/>
                          <a:cs typeface="Times New Roman" panose="02020603050405020304" pitchFamily="18" charset="0"/>
                        </a:rPr>
                        <a:t>Table of contents</a:t>
                      </a: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3200" dirty="0">
                          <a:solidFill>
                            <a:schemeClr val="accent1"/>
                          </a:solidFill>
                          <a:latin typeface="Times New Roman" panose="02020603050405020304" pitchFamily="18" charset="0"/>
                          <a:cs typeface="Times New Roman" panose="02020603050405020304" pitchFamily="18" charset="0"/>
                        </a:rPr>
                        <a:t>Slide number</a:t>
                      </a: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640080">
                <a:tc>
                  <a:txBody>
                    <a:bodyPr/>
                    <a:lstStyle/>
                    <a:p>
                      <a:r>
                        <a:rPr lang="en-US" sz="1800" dirty="0">
                          <a:solidFill>
                            <a:schemeClr val="tx1"/>
                          </a:solidFill>
                          <a:latin typeface="Arial" panose="020B0604020202020204" pitchFamily="34" charset="0"/>
                          <a:cs typeface="Arial" panose="020B0604020202020204" pitchFamily="34" charset="0"/>
                        </a:rPr>
                        <a:t>Buildings and floorspace</a:t>
                      </a: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a:solidFill>
                            <a:schemeClr val="tx1"/>
                          </a:solidFill>
                          <a:latin typeface="Arial" panose="020B0604020202020204" pitchFamily="34" charset="0"/>
                          <a:cs typeface="Arial" panose="020B0604020202020204" pitchFamily="34" charset="0"/>
                        </a:rPr>
                        <a:t>6</a:t>
                      </a: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640080">
                <a:tc>
                  <a:txBody>
                    <a:bodyPr/>
                    <a:lstStyle/>
                    <a:p>
                      <a:r>
                        <a:rPr lang="en-US" sz="1800" dirty="0">
                          <a:solidFill>
                            <a:schemeClr val="tx1"/>
                          </a:solidFill>
                          <a:latin typeface="Arial" panose="020B0604020202020204" pitchFamily="34" charset="0"/>
                          <a:cs typeface="Arial" panose="020B0604020202020204" pitchFamily="34" charset="0"/>
                        </a:rPr>
                        <a:t>Principal building activity</a:t>
                      </a: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800" dirty="0">
                          <a:solidFill>
                            <a:schemeClr val="tx1"/>
                          </a:solidFill>
                          <a:latin typeface="Arial" panose="020B0604020202020204" pitchFamily="34" charset="0"/>
                          <a:cs typeface="Arial" panose="020B0604020202020204" pitchFamily="34" charset="0"/>
                        </a:rPr>
                        <a:t>11</a:t>
                      </a: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640080">
                <a:tc>
                  <a:txBody>
                    <a:bodyPr/>
                    <a:lstStyle/>
                    <a:p>
                      <a:r>
                        <a:rPr lang="en-US" sz="1800" dirty="0">
                          <a:solidFill>
                            <a:schemeClr val="tx1"/>
                          </a:solidFill>
                          <a:latin typeface="Arial" panose="020B0604020202020204" pitchFamily="34" charset="0"/>
                          <a:cs typeface="Arial" panose="020B0604020202020204" pitchFamily="34" charset="0"/>
                        </a:rPr>
                        <a:t>Year of construction</a:t>
                      </a: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800" dirty="0">
                          <a:solidFill>
                            <a:schemeClr val="tx1"/>
                          </a:solidFill>
                          <a:latin typeface="Arial" panose="020B0604020202020204" pitchFamily="34" charset="0"/>
                          <a:cs typeface="Arial" panose="020B0604020202020204" pitchFamily="34" charset="0"/>
                        </a:rPr>
                        <a:t>17</a:t>
                      </a: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640080">
                <a:tc>
                  <a:txBody>
                    <a:bodyPr/>
                    <a:lstStyle/>
                    <a:p>
                      <a:r>
                        <a:rPr lang="en-US" sz="1800" dirty="0">
                          <a:solidFill>
                            <a:schemeClr val="tx1"/>
                          </a:solidFill>
                          <a:latin typeface="Arial" panose="020B0604020202020204" pitchFamily="34" charset="0"/>
                          <a:cs typeface="Arial" panose="020B0604020202020204" pitchFamily="34" charset="0"/>
                        </a:rPr>
                        <a:t>Regional estimates</a:t>
                      </a: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800" dirty="0">
                          <a:solidFill>
                            <a:schemeClr val="tx1"/>
                          </a:solidFill>
                          <a:latin typeface="Arial" panose="020B0604020202020204" pitchFamily="34" charset="0"/>
                          <a:cs typeface="Arial" panose="020B0604020202020204" pitchFamily="34" charset="0"/>
                        </a:rPr>
                        <a:t>21</a:t>
                      </a: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640080">
                <a:tc>
                  <a:txBody>
                    <a:bodyPr/>
                    <a:lstStyle/>
                    <a:p>
                      <a:r>
                        <a:rPr lang="en-US" sz="1800" dirty="0">
                          <a:solidFill>
                            <a:schemeClr val="tx1"/>
                          </a:solidFill>
                          <a:latin typeface="Arial" panose="020B0604020202020204" pitchFamily="34" charset="0"/>
                          <a:cs typeface="Arial" panose="020B0604020202020204" pitchFamily="34" charset="0"/>
                        </a:rPr>
                        <a:t>Energy sources and end uses</a:t>
                      </a: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800" dirty="0">
                          <a:solidFill>
                            <a:schemeClr val="tx1"/>
                          </a:solidFill>
                          <a:latin typeface="Arial" panose="020B0604020202020204" pitchFamily="34" charset="0"/>
                          <a:cs typeface="Arial" panose="020B0604020202020204" pitchFamily="34" charset="0"/>
                        </a:rPr>
                        <a:t>25</a:t>
                      </a: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640080">
                <a:tc>
                  <a:txBody>
                    <a:bodyPr/>
                    <a:lstStyle/>
                    <a:p>
                      <a:r>
                        <a:rPr lang="en-US" sz="1800" dirty="0">
                          <a:solidFill>
                            <a:schemeClr val="tx1"/>
                          </a:solidFill>
                          <a:latin typeface="Arial" panose="020B0604020202020204" pitchFamily="34" charset="0"/>
                          <a:cs typeface="Arial" panose="020B0604020202020204" pitchFamily="34" charset="0"/>
                        </a:rPr>
                        <a:t>Energy-related building features</a:t>
                      </a: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800" dirty="0">
                          <a:solidFill>
                            <a:schemeClr val="tx1"/>
                          </a:solidFill>
                          <a:latin typeface="Arial" panose="020B0604020202020204" pitchFamily="34" charset="0"/>
                          <a:cs typeface="Arial" panose="020B0604020202020204" pitchFamily="34" charset="0"/>
                        </a:rPr>
                        <a:t>33</a:t>
                      </a: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640080">
                <a:tc>
                  <a:txBody>
                    <a:bodyPr/>
                    <a:lstStyle/>
                    <a:p>
                      <a:r>
                        <a:rPr lang="en-US" sz="1800" dirty="0">
                          <a:solidFill>
                            <a:schemeClr val="tx1"/>
                          </a:solidFill>
                          <a:latin typeface="Arial" panose="020B0604020202020204" pitchFamily="34" charset="0"/>
                          <a:cs typeface="Arial" panose="020B0604020202020204" pitchFamily="34" charset="0"/>
                        </a:rPr>
                        <a:t>References</a:t>
                      </a:r>
                      <a:r>
                        <a:rPr lang="en-US" sz="1800" baseline="0" dirty="0">
                          <a:solidFill>
                            <a:schemeClr val="tx1"/>
                          </a:solidFill>
                          <a:latin typeface="Arial" panose="020B0604020202020204" pitchFamily="34" charset="0"/>
                          <a:cs typeface="Arial" panose="020B0604020202020204" pitchFamily="34" charset="0"/>
                        </a:rPr>
                        <a:t> and additional information</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1800" dirty="0">
                          <a:solidFill>
                            <a:schemeClr val="tx1"/>
                          </a:solidFill>
                          <a:latin typeface="Arial" panose="020B0604020202020204" pitchFamily="34" charset="0"/>
                          <a:cs typeface="Arial" panose="020B0604020202020204" pitchFamily="34" charset="0"/>
                        </a:rPr>
                        <a:t>38</a:t>
                      </a: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66390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Buildings and </a:t>
            </a:r>
            <a:r>
              <a:rPr lang="en-US" b="1" dirty="0" err="1">
                <a:latin typeface="Arial" panose="020B0604020202020204" pitchFamily="34" charset="0"/>
                <a:cs typeface="Arial" panose="020B0604020202020204" pitchFamily="34" charset="0"/>
              </a:rPr>
              <a:t>Floorspace</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273844" y="2197846"/>
            <a:ext cx="9592532" cy="3914093"/>
          </a:xfrm>
        </p:spPr>
        <p:txBody>
          <a:bodyPr/>
          <a:lstStyle/>
          <a:p>
            <a:pPr>
              <a:lnSpc>
                <a:spcPct val="150000"/>
              </a:lnSpc>
            </a:pPr>
            <a:r>
              <a:rPr lang="en-US" dirty="0"/>
              <a:t>The CBECS includes buildings larger than 1,000 square feet for which more than half the floorspace is used for activities that are neither residential, manufacturing, industrial, nor agricultural.</a:t>
            </a:r>
          </a:p>
          <a:p>
            <a:pPr>
              <a:lnSpc>
                <a:spcPct val="15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463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407440041"/>
              </p:ext>
            </p:extLst>
          </p:nvPr>
        </p:nvGraphicFramePr>
        <p:xfrm>
          <a:off x="355094" y="2069113"/>
          <a:ext cx="585216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a:t>Growth in building size outpaced increases in building stock </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7</a:t>
            </a:fld>
            <a:endParaRPr lang="en-US" dirty="0"/>
          </a:p>
        </p:txBody>
      </p:sp>
      <p:sp>
        <p:nvSpPr>
          <p:cNvPr id="6" name="TextBox 5"/>
          <p:cNvSpPr txBox="1"/>
          <p:nvPr/>
        </p:nvSpPr>
        <p:spPr>
          <a:xfrm>
            <a:off x="355094" y="1321453"/>
            <a:ext cx="5512306"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Number of commercial buildings and floorspace, 1979–2018</a:t>
            </a:r>
          </a:p>
          <a:p>
            <a:r>
              <a:rPr lang="en-US" sz="1200" dirty="0">
                <a:latin typeface="Arial" panose="020B0604020202020204" pitchFamily="34" charset="0"/>
                <a:cs typeface="Arial" panose="020B0604020202020204" pitchFamily="34" charset="0"/>
              </a:rPr>
              <a:t>number of buildings (millions) and billion square feet</a:t>
            </a:r>
          </a:p>
        </p:txBody>
      </p:sp>
      <p:sp>
        <p:nvSpPr>
          <p:cNvPr id="7" name="Rectangle 6"/>
          <p:cNvSpPr/>
          <p:nvPr/>
        </p:nvSpPr>
        <p:spPr>
          <a:xfrm>
            <a:off x="6926782" y="1794003"/>
            <a:ext cx="4971086" cy="3339376"/>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CBECS estimates that there were 5.9 million buildings and 96 billion square feet of total commercial </a:t>
            </a:r>
            <a:r>
              <a:rPr lang="en-US" sz="1400" dirty="0" err="1">
                <a:latin typeface="Arial" panose="020B0604020202020204" pitchFamily="34" charset="0"/>
                <a:cs typeface="Arial" panose="020B0604020202020204" pitchFamily="34" charset="0"/>
              </a:rPr>
              <a:t>floorspace</a:t>
            </a:r>
            <a:r>
              <a:rPr lang="en-US" sz="1400" dirty="0">
                <a:latin typeface="Arial" panose="020B0604020202020204" pitchFamily="34" charset="0"/>
                <a:cs typeface="Arial" panose="020B0604020202020204" pitchFamily="34" charset="0"/>
              </a:rPr>
              <a:t> in 2018.</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CBECS estimates that over 15 years (from 2003 to 2018), the total number of buildings increased by 22% and total </a:t>
            </a:r>
            <a:r>
              <a:rPr lang="en-US" sz="1400" dirty="0" err="1">
                <a:latin typeface="Arial" panose="020B0604020202020204" pitchFamily="34" charset="0"/>
                <a:cs typeface="Arial" panose="020B0604020202020204" pitchFamily="34" charset="0"/>
              </a:rPr>
              <a:t>floorspace</a:t>
            </a:r>
            <a:r>
              <a:rPr lang="en-US" sz="1400" dirty="0">
                <a:latin typeface="Arial" panose="020B0604020202020204" pitchFamily="34" charset="0"/>
                <a:cs typeface="Arial" panose="020B0604020202020204" pitchFamily="34" charset="0"/>
              </a:rPr>
              <a:t> increased by 35%.</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Total square footage increased by 11% from 2012 to 2018. The increase in number of buildings from 2012 to 2018 was not statistically significant.</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From the first CBECS in 1979 to the 2018 CBECS, the number of buildings has increased from 3.8 million to 5.9 million (56%), and the amount of commercial floorspace has increased from 51 billion square feet to 96 billion square feet (89%).</a:t>
            </a:r>
          </a:p>
        </p:txBody>
      </p:sp>
      <p:sp>
        <p:nvSpPr>
          <p:cNvPr id="11" name="TextBox 1"/>
          <p:cNvSpPr txBox="1"/>
          <p:nvPr/>
        </p:nvSpPr>
        <p:spPr>
          <a:xfrm>
            <a:off x="355094" y="1813114"/>
            <a:ext cx="2152646" cy="277162"/>
          </a:xfrm>
          <a:prstGeom prst="rect">
            <a:avLst/>
          </a:prstGeom>
          <a:solidFill>
            <a:schemeClr val="bg1"/>
          </a:solidFill>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000" b="1" dirty="0">
                <a:solidFill>
                  <a:schemeClr val="accent1"/>
                </a:solidFill>
                <a:latin typeface="Arial" panose="020B0604020202020204" pitchFamily="34" charset="0"/>
                <a:cs typeface="Arial" panose="020B0604020202020204" pitchFamily="34" charset="0"/>
              </a:rPr>
              <a:t>number of </a:t>
            </a:r>
            <a:r>
              <a:rPr lang="en-US" sz="1000" b="1" baseline="0" dirty="0">
                <a:solidFill>
                  <a:schemeClr val="accent1"/>
                </a:solidFill>
                <a:latin typeface="Arial" panose="020B0604020202020204" pitchFamily="34" charset="0"/>
                <a:cs typeface="Arial" panose="020B0604020202020204" pitchFamily="34" charset="0"/>
              </a:rPr>
              <a:t>buildings (millions)</a:t>
            </a:r>
            <a:endParaRPr lang="en-US" sz="1000" b="1" dirty="0">
              <a:solidFill>
                <a:schemeClr val="accent1"/>
              </a:solidFill>
              <a:latin typeface="Arial" panose="020B0604020202020204" pitchFamily="34" charset="0"/>
              <a:cs typeface="Arial" panose="020B0604020202020204" pitchFamily="34" charset="0"/>
            </a:endParaRPr>
          </a:p>
        </p:txBody>
      </p:sp>
      <p:sp>
        <p:nvSpPr>
          <p:cNvPr id="12" name="TextBox 1"/>
          <p:cNvSpPr txBox="1"/>
          <p:nvPr/>
        </p:nvSpPr>
        <p:spPr>
          <a:xfrm>
            <a:off x="5277421" y="1854558"/>
            <a:ext cx="1233277" cy="265637"/>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00" b="1" dirty="0">
                <a:solidFill>
                  <a:schemeClr val="accent3"/>
                </a:solidFill>
                <a:latin typeface="Arial" panose="020B0604020202020204" pitchFamily="34" charset="0"/>
                <a:cs typeface="Arial" panose="020B0604020202020204" pitchFamily="34" charset="0"/>
              </a:rPr>
              <a:t>billion square feet</a:t>
            </a:r>
          </a:p>
        </p:txBody>
      </p:sp>
      <p:sp>
        <p:nvSpPr>
          <p:cNvPr id="13" name="TextBox 1"/>
          <p:cNvSpPr txBox="1"/>
          <p:nvPr/>
        </p:nvSpPr>
        <p:spPr>
          <a:xfrm>
            <a:off x="1602633" y="2907852"/>
            <a:ext cx="1810214" cy="277163"/>
          </a:xfrm>
          <a:prstGeom prst="rect">
            <a:avLst/>
          </a:prstGeom>
          <a:noFill/>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accent3"/>
                </a:solidFill>
                <a:latin typeface="Arial" panose="020B0604020202020204" pitchFamily="34" charset="0"/>
                <a:cs typeface="Arial" panose="020B0604020202020204" pitchFamily="34" charset="0"/>
              </a:rPr>
              <a:t>total commercial floorspace</a:t>
            </a:r>
          </a:p>
        </p:txBody>
      </p:sp>
      <p:sp>
        <p:nvSpPr>
          <p:cNvPr id="14" name="TextBox 1"/>
          <p:cNvSpPr txBox="1"/>
          <p:nvPr/>
        </p:nvSpPr>
        <p:spPr>
          <a:xfrm>
            <a:off x="2128842" y="4215799"/>
            <a:ext cx="2152646" cy="277162"/>
          </a:xfrm>
          <a:prstGeom prst="rect">
            <a:avLst/>
          </a:prstGeom>
          <a:solidFill>
            <a:schemeClr val="bg1"/>
          </a:solidFill>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accent1"/>
                </a:solidFill>
                <a:latin typeface="Arial" panose="020B0604020202020204" pitchFamily="34" charset="0"/>
                <a:cs typeface="Arial" panose="020B0604020202020204" pitchFamily="34" charset="0"/>
              </a:rPr>
              <a:t>number of commercial</a:t>
            </a:r>
            <a:r>
              <a:rPr lang="en-US" sz="1000" b="1" baseline="0" dirty="0">
                <a:solidFill>
                  <a:schemeClr val="accent1"/>
                </a:solidFill>
                <a:latin typeface="Arial" panose="020B0604020202020204" pitchFamily="34" charset="0"/>
                <a:cs typeface="Arial" panose="020B0604020202020204" pitchFamily="34" charset="0"/>
              </a:rPr>
              <a:t> buildings</a:t>
            </a:r>
            <a:endParaRPr lang="en-US" sz="1000" b="1" dirty="0">
              <a:solidFill>
                <a:schemeClr val="accent1"/>
              </a:solidFill>
              <a:latin typeface="Arial" panose="020B0604020202020204" pitchFamily="34" charset="0"/>
              <a:cs typeface="Arial" panose="020B0604020202020204" pitchFamily="34" charset="0"/>
            </a:endParaRPr>
          </a:p>
        </p:txBody>
      </p:sp>
      <p:sp>
        <p:nvSpPr>
          <p:cNvPr id="5" name="Rectangle 4"/>
          <p:cNvSpPr/>
          <p:nvPr/>
        </p:nvSpPr>
        <p:spPr>
          <a:xfrm>
            <a:off x="414698" y="5913887"/>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2827" y="5596444"/>
            <a:ext cx="299766" cy="228600"/>
          </a:xfrm>
          <a:prstGeom prst="rect">
            <a:avLst/>
          </a:prstGeom>
        </p:spPr>
      </p:pic>
    </p:spTree>
    <p:extLst>
      <p:ext uri="{BB962C8B-B14F-4D97-AF65-F5344CB8AC3E}">
        <p14:creationId xmlns:p14="http://schemas.microsoft.com/office/powerpoint/2010/main" val="3947783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building size category illustrations </a:t>
            </a:r>
            <a:br>
              <a:rPr lang="en-US" dirty="0"/>
            </a:br>
            <a:r>
              <a:rPr lang="en-US" sz="1600" dirty="0"/>
              <a:t>square feet (sf)</a:t>
            </a:r>
            <a:endParaRPr lang="en-US" dirty="0"/>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8</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140" y="1229274"/>
            <a:ext cx="9721719" cy="4846320"/>
          </a:xfrm>
          <a:prstGeom prst="rect">
            <a:avLst/>
          </a:prstGeom>
        </p:spPr>
      </p:pic>
    </p:spTree>
    <p:extLst>
      <p:ext uri="{BB962C8B-B14F-4D97-AF65-F5344CB8AC3E}">
        <p14:creationId xmlns:p14="http://schemas.microsoft.com/office/powerpoint/2010/main" val="362981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99902578"/>
              </p:ext>
            </p:extLst>
          </p:nvPr>
        </p:nvGraphicFramePr>
        <p:xfrm>
          <a:off x="401551" y="1874964"/>
          <a:ext cx="649224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a:t>Most buildings were small, but large buildings dominated total floorspace</a:t>
            </a:r>
          </a:p>
        </p:txBody>
      </p:sp>
      <p:sp>
        <p:nvSpPr>
          <p:cNvPr id="3" name="Footer Placeholder 2"/>
          <p:cNvSpPr>
            <a:spLocks noGrp="1"/>
          </p:cNvSpPr>
          <p:nvPr>
            <p:ph type="ftr" sz="quarter" idx="11"/>
          </p:nvPr>
        </p:nvSpPr>
        <p:spPr/>
        <p:txBody>
          <a:bodyPr/>
          <a:lstStyle/>
          <a:p>
            <a:r>
              <a:rPr lang="en-US" dirty="0">
                <a:solidFill>
                  <a:schemeClr val="accent1"/>
                </a:solidFill>
              </a:rPr>
              <a:t>#CBECS </a:t>
            </a:r>
            <a:r>
              <a:rPr lang="en-US" dirty="0"/>
              <a:t>| </a:t>
            </a:r>
            <a:r>
              <a:rPr lang="en-US" dirty="0">
                <a:solidFill>
                  <a:schemeClr val="tx1"/>
                </a:solidFill>
              </a:rPr>
              <a:t>www.eia.gov/cbecs</a:t>
            </a:r>
          </a:p>
        </p:txBody>
      </p:sp>
      <p:sp>
        <p:nvSpPr>
          <p:cNvPr id="4" name="Slide Number Placeholder 3"/>
          <p:cNvSpPr>
            <a:spLocks noGrp="1"/>
          </p:cNvSpPr>
          <p:nvPr>
            <p:ph type="sldNum" sz="quarter" idx="12"/>
          </p:nvPr>
        </p:nvSpPr>
        <p:spPr/>
        <p:txBody>
          <a:bodyPr/>
          <a:lstStyle/>
          <a:p>
            <a:fld id="{39B6C762-8557-4DA1-B8AC-C021AA8525D8}" type="slidenum">
              <a:rPr lang="en-US" smtClean="0"/>
              <a:pPr/>
              <a:t>9</a:t>
            </a:fld>
            <a:endParaRPr lang="en-US" dirty="0"/>
          </a:p>
        </p:txBody>
      </p:sp>
      <p:sp>
        <p:nvSpPr>
          <p:cNvPr id="6" name="TextBox 5"/>
          <p:cNvSpPr txBox="1"/>
          <p:nvPr/>
        </p:nvSpPr>
        <p:spPr>
          <a:xfrm>
            <a:off x="401551" y="1409019"/>
            <a:ext cx="585216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Total commercial buildings and floorspace by square footage category, 2018</a:t>
            </a:r>
          </a:p>
          <a:p>
            <a:r>
              <a:rPr lang="en-US" sz="1200" dirty="0">
                <a:latin typeface="Arial" panose="020B0604020202020204" pitchFamily="34" charset="0"/>
                <a:cs typeface="Arial" panose="020B0604020202020204" pitchFamily="34" charset="0"/>
              </a:rPr>
              <a:t>percentage</a:t>
            </a:r>
          </a:p>
        </p:txBody>
      </p:sp>
      <p:sp>
        <p:nvSpPr>
          <p:cNvPr id="9" name="TextBox 8"/>
          <p:cNvSpPr txBox="1"/>
          <p:nvPr/>
        </p:nvSpPr>
        <p:spPr>
          <a:xfrm>
            <a:off x="7509409" y="1895195"/>
            <a:ext cx="4322292" cy="269304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The smallest buildings (1,001 square feet [sf] to 5,000 sf) accounted for almost half of all commercial buildings, but they occupied only 8% of total commercial floorspace. </a:t>
            </a:r>
          </a:p>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Nearly three-fourths (71%) of buildings were 10,000 sf or smaller.</a:t>
            </a:r>
          </a:p>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Buildings larger than 100,000 sf accounted for less than 3% of commercial buildings but 34% of commercial floorspace.</a:t>
            </a:r>
          </a:p>
          <a:p>
            <a:pPr marL="285750" indent="-285750">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The median building size was 5,400 sf; the average building size was 16,300 sf.</a:t>
            </a:r>
          </a:p>
        </p:txBody>
      </p:sp>
      <p:sp>
        <p:nvSpPr>
          <p:cNvPr id="7" name="Rectangle 6"/>
          <p:cNvSpPr/>
          <p:nvPr/>
        </p:nvSpPr>
        <p:spPr>
          <a:xfrm>
            <a:off x="3873432" y="5368772"/>
            <a:ext cx="2760692" cy="400110"/>
          </a:xfrm>
          <a:prstGeom prst="rect">
            <a:avLst/>
          </a:prstGeom>
          <a:solidFill>
            <a:schemeClr val="bg1"/>
          </a:solidFill>
        </p:spPr>
        <p:txBody>
          <a:bodyPr wrap="none">
            <a:spAutoFit/>
          </a:bodyPr>
          <a:lstStyle/>
          <a:p>
            <a:r>
              <a:rPr lang="en-US" sz="1000" b="1" dirty="0">
                <a:solidFill>
                  <a:schemeClr val="accent6">
                    <a:lumMod val="75000"/>
                  </a:schemeClr>
                </a:solidFill>
                <a:latin typeface="Arial" panose="020B0604020202020204" pitchFamily="34" charset="0"/>
                <a:cs typeface="Arial" panose="020B0604020202020204" pitchFamily="34" charset="0"/>
              </a:rPr>
              <a:t>percentage of total commercial buildings</a:t>
            </a:r>
          </a:p>
          <a:p>
            <a:r>
              <a:rPr lang="en-US" sz="1000" b="1" dirty="0">
                <a:solidFill>
                  <a:schemeClr val="tx1">
                    <a:lumMod val="50000"/>
                    <a:lumOff val="50000"/>
                  </a:schemeClr>
                </a:solidFill>
                <a:latin typeface="Arial" panose="020B0604020202020204" pitchFamily="34" charset="0"/>
                <a:cs typeface="Arial" panose="020B0604020202020204" pitchFamily="34" charset="0"/>
              </a:rPr>
              <a:t>percentage of total commercial floorspace</a:t>
            </a:r>
          </a:p>
        </p:txBody>
      </p:sp>
      <p:sp>
        <p:nvSpPr>
          <p:cNvPr id="10" name="Rectangle 9"/>
          <p:cNvSpPr/>
          <p:nvPr/>
        </p:nvSpPr>
        <p:spPr>
          <a:xfrm>
            <a:off x="414698" y="5913887"/>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U.S. Energy Information Administration, </a:t>
            </a:r>
            <a:r>
              <a:rPr lang="en-US" sz="900" i="1" dirty="0">
                <a:latin typeface="Arial" panose="020B0604020202020204" pitchFamily="34" charset="0"/>
                <a:cs typeface="Arial" panose="020B0604020202020204" pitchFamily="34" charset="0"/>
              </a:rPr>
              <a:t>Commercial Buildings Energy Consumption Survey</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7371" y="5607329"/>
            <a:ext cx="299766" cy="228600"/>
          </a:xfrm>
          <a:prstGeom prst="rect">
            <a:avLst/>
          </a:prstGeom>
        </p:spPr>
      </p:pic>
    </p:spTree>
    <p:extLst>
      <p:ext uri="{BB962C8B-B14F-4D97-AF65-F5344CB8AC3E}">
        <p14:creationId xmlns:p14="http://schemas.microsoft.com/office/powerpoint/2010/main" val="1390905258"/>
      </p:ext>
    </p:extLst>
  </p:cSld>
  <p:clrMapOvr>
    <a:masterClrMapping/>
  </p:clrMapOvr>
</p:sld>
</file>

<file path=ppt/theme/theme1.xml><?xml version="1.0" encoding="utf-8"?>
<a:theme xmlns:a="http://schemas.openxmlformats.org/drawingml/2006/main" name="Office Them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11205</TotalTime>
  <Words>4981</Words>
  <Application>Microsoft Office PowerPoint</Application>
  <PresentationFormat>Widescreen</PresentationFormat>
  <Paragraphs>571</Paragraphs>
  <Slides>40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 Black</vt:lpstr>
      <vt:lpstr>Calibri</vt:lpstr>
      <vt:lpstr>Calibri Light</vt:lpstr>
      <vt:lpstr>Times New Roman</vt:lpstr>
      <vt:lpstr>Office Theme</vt:lpstr>
      <vt:lpstr>PowerPoint Presentation</vt:lpstr>
      <vt:lpstr>2018 Commercial Buildings Energy Consumption Survey Building Characteristics Highlights  Released September 2021 Revised September 2022</vt:lpstr>
      <vt:lpstr>What is the Commercial Building Energy Consumption Survey (CBECS)?</vt:lpstr>
      <vt:lpstr>Key takeaways from EIA’s 2018 CBECS building characteristics results</vt:lpstr>
      <vt:lpstr>PowerPoint Presentation</vt:lpstr>
      <vt:lpstr>Buildings and Floorspace</vt:lpstr>
      <vt:lpstr>Growth in building size outpaced increases in building stock </vt:lpstr>
      <vt:lpstr>Typical building size category illustrations  square feet (sf)</vt:lpstr>
      <vt:lpstr>Most buildings were small, but large buildings dominated total floorspace</vt:lpstr>
      <vt:lpstr>Building size increased with more average floorspace per worker</vt:lpstr>
      <vt:lpstr>Principal Building Activity</vt:lpstr>
      <vt:lpstr>Warehouse and storage, office, and service buildings were the most common building types</vt:lpstr>
      <vt:lpstr>Many principal building activities increased in the number of buildings from 2012 to 2018</vt:lpstr>
      <vt:lpstr>Buildings used for lodging were the largest, and buildings used for food service were the smallest</vt:lpstr>
      <vt:lpstr>Office and education buildings had the most workers</vt:lpstr>
      <vt:lpstr>Lodging buildings operated the most hours per week</vt:lpstr>
      <vt:lpstr>Year of Construction</vt:lpstr>
      <vt:lpstr>More than half of U.S. commercial buildings were built between 1960 and 1999</vt:lpstr>
      <vt:lpstr>Newer buildings were larger, on average, than older commercial buildings</vt:lpstr>
      <vt:lpstr>More than a third of lodging and health care buildings were constructed since 2000</vt:lpstr>
      <vt:lpstr>Regional Estimates</vt:lpstr>
      <vt:lpstr>U.S. census regions and divisions</vt:lpstr>
      <vt:lpstr>Commercial buildings, floorspace, and population were highest in the South</vt:lpstr>
      <vt:lpstr>Commercial buildings were largest in the Middle Atlantic</vt:lpstr>
      <vt:lpstr>Energy Sources and End Uses</vt:lpstr>
      <vt:lpstr>Although electricity was most common, other sources are also used in commercial buildings</vt:lpstr>
      <vt:lpstr>Four end uses were common among more than three-fourths of commercial buildings</vt:lpstr>
      <vt:lpstr>Natural gas was used most for space heating; electricity was used most for cooling</vt:lpstr>
      <vt:lpstr>Space heating energy sources varied by region</vt:lpstr>
      <vt:lpstr>Packaged heating units and furnaces were the most commonly used heating equipment</vt:lpstr>
      <vt:lpstr>Packaged air-conditioning units cool more than half of commercial floorspace</vt:lpstr>
      <vt:lpstr>Out of all types of lighting equipment, only LED lighting use increased since 2012</vt:lpstr>
      <vt:lpstr>Energy-Related Building Features</vt:lpstr>
      <vt:lpstr>More than half of commercial buildings performed regular HVAC maintenance</vt:lpstr>
      <vt:lpstr>The most common window and lighting features were multipaned windows and occupancy sensors</vt:lpstr>
      <vt:lpstr>Half of public order and safety buildings used electricity generation technologies </vt:lpstr>
      <vt:lpstr>New question provides insight on the prevalence of electric vehicle (EV) charging stations</vt:lpstr>
      <vt:lpstr>References and Additional Information</vt:lpstr>
      <vt:lpstr>Additional CBECS information</vt:lpstr>
      <vt:lpstr>For more information</vt:lpstr>
    </vt:vector>
  </TitlesOfParts>
  <Company>EIA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Lawrence, Chrishelle</dc:creator>
  <cp:lastModifiedBy>Lawrence, Chrishelle</cp:lastModifiedBy>
  <cp:revision>616</cp:revision>
  <dcterms:created xsi:type="dcterms:W3CDTF">2020-09-03T16:26:32Z</dcterms:created>
  <dcterms:modified xsi:type="dcterms:W3CDTF">2023-10-02T11:44:28Z</dcterms:modified>
</cp:coreProperties>
</file>